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26" r:id="rId3"/>
    <p:sldId id="304" r:id="rId4"/>
    <p:sldId id="273" r:id="rId5"/>
    <p:sldId id="257" r:id="rId6"/>
    <p:sldId id="334" r:id="rId7"/>
    <p:sldId id="335" r:id="rId8"/>
    <p:sldId id="330" r:id="rId9"/>
    <p:sldId id="336" r:id="rId10"/>
    <p:sldId id="337" r:id="rId11"/>
    <p:sldId id="338" r:id="rId12"/>
    <p:sldId id="339" r:id="rId13"/>
    <p:sldId id="321" r:id="rId14"/>
    <p:sldId id="279" r:id="rId15"/>
    <p:sldId id="274" r:id="rId16"/>
    <p:sldId id="263" r:id="rId17"/>
    <p:sldId id="258" r:id="rId18"/>
    <p:sldId id="278" r:id="rId19"/>
    <p:sldId id="282" r:id="rId20"/>
    <p:sldId id="296" r:id="rId21"/>
    <p:sldId id="287" r:id="rId22"/>
    <p:sldId id="283" r:id="rId23"/>
    <p:sldId id="288" r:id="rId24"/>
    <p:sldId id="284" r:id="rId25"/>
    <p:sldId id="289" r:id="rId26"/>
    <p:sldId id="277" r:id="rId27"/>
    <p:sldId id="327" r:id="rId28"/>
    <p:sldId id="322" r:id="rId29"/>
    <p:sldId id="325" r:id="rId30"/>
    <p:sldId id="262" r:id="rId31"/>
    <p:sldId id="276" r:id="rId32"/>
    <p:sldId id="261" r:id="rId33"/>
    <p:sldId id="295" r:id="rId34"/>
    <p:sldId id="280" r:id="rId35"/>
    <p:sldId id="32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33960" autoAdjust="0"/>
    <p:restoredTop sz="0" autoAdjust="0"/>
  </p:normalViewPr>
  <p:slideViewPr>
    <p:cSldViewPr>
      <p:cViewPr varScale="1">
        <p:scale>
          <a:sx n="67" d="100"/>
          <a:sy n="67" d="100"/>
        </p:scale>
        <p:origin x="556" y="44"/>
      </p:cViewPr>
      <p:guideLst>
        <p:guide orient="horz" pos="2160"/>
        <p:guide pos="2880"/>
      </p:guideLst>
    </p:cSldViewPr>
  </p:slideViewPr>
  <p:notesTextViewPr>
    <p:cViewPr>
      <p:scale>
        <a:sx n="100" d="100"/>
        <a:sy n="100" d="100"/>
      </p:scale>
      <p:origin x="0" y="0"/>
    </p:cViewPr>
  </p:notesTextViewPr>
  <p:notesViewPr>
    <p:cSldViewPr>
      <p:cViewPr varScale="1">
        <p:scale>
          <a:sx n="99" d="100"/>
          <a:sy n="99" d="100"/>
        </p:scale>
        <p:origin x="357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hyperlink" Target="mailto:farida.ali@pilrigpark.edin.sch.uk" TargetMode="Externa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diagrams/_rels/data4.xml.rels><?xml version="1.0" encoding="UTF-8" standalone="yes"?>
<Relationships xmlns="http://schemas.openxmlformats.org/package/2006/relationships"><Relationship Id="rId1" Type="http://schemas.openxmlformats.org/officeDocument/2006/relationships/hyperlink" Target="https://www.canva.com/design/DAE87eo-5aI/ncu1KjfbVqjEVqZxwb6r3Q/view?utm_content=DAE87eo-5aI&amp;utm_campaign=designshare&amp;utm_medium=link&amp;utm_source=publishsharelink"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1.sv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svg"/><Relationship Id="rId9" Type="http://schemas.openxmlformats.org/officeDocument/2006/relationships/hyperlink" Target="mailto:farida.ali@pilrigpark.edin.sch.uk"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www.canva.com/design/DAE87eo-5aI/ncu1KjfbVqjEVqZxwb6r3Q/view?utm_content=DAE87eo-5aI&amp;utm_campaign=designshare&amp;utm_medium=link&amp;utm_source=publishsharelink"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301A89-9884-4F39-937D-55F4336E47D4}"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5A1FAFA8-8DA5-4A89-8C27-B39014A38FB6}">
      <dgm:prSet/>
      <dgm:spPr/>
      <dgm:t>
        <a:bodyPr/>
        <a:lstStyle/>
        <a:p>
          <a:r>
            <a:rPr lang="en-GB"/>
            <a:t>Principal Teacher of Curriculum</a:t>
          </a:r>
          <a:endParaRPr lang="en-US"/>
        </a:p>
      </dgm:t>
    </dgm:pt>
    <dgm:pt modelId="{C53C74C6-C357-463A-9904-EEF1A31D8A76}" type="parTrans" cxnId="{DBD5356C-2343-4938-B360-65D3D2134E80}">
      <dgm:prSet/>
      <dgm:spPr/>
      <dgm:t>
        <a:bodyPr/>
        <a:lstStyle/>
        <a:p>
          <a:endParaRPr lang="en-US"/>
        </a:p>
      </dgm:t>
    </dgm:pt>
    <dgm:pt modelId="{57BE462C-A061-433A-9A7B-0CED02C38306}" type="sibTrans" cxnId="{DBD5356C-2343-4938-B360-65D3D2134E80}">
      <dgm:prSet/>
      <dgm:spPr/>
      <dgm:t>
        <a:bodyPr/>
        <a:lstStyle/>
        <a:p>
          <a:endParaRPr lang="en-US"/>
        </a:p>
      </dgm:t>
    </dgm:pt>
    <dgm:pt modelId="{080DF737-8EEA-4E91-90C2-CBEAB417EFCC}">
      <dgm:prSet/>
      <dgm:spPr/>
      <dgm:t>
        <a:bodyPr/>
        <a:lstStyle/>
        <a:p>
          <a:r>
            <a:rPr lang="en-GB"/>
            <a:t>Year Head S3 and S4</a:t>
          </a:r>
          <a:endParaRPr lang="en-US"/>
        </a:p>
      </dgm:t>
    </dgm:pt>
    <dgm:pt modelId="{E9395806-166E-4513-AE91-5A93534806E9}" type="parTrans" cxnId="{1C384DB3-4C13-4709-B262-56DA9EB1534C}">
      <dgm:prSet/>
      <dgm:spPr/>
      <dgm:t>
        <a:bodyPr/>
        <a:lstStyle/>
        <a:p>
          <a:endParaRPr lang="en-US"/>
        </a:p>
      </dgm:t>
    </dgm:pt>
    <dgm:pt modelId="{3C2FE6BC-F8CA-4C4B-9075-FA97C4865405}" type="sibTrans" cxnId="{1C384DB3-4C13-4709-B262-56DA9EB1534C}">
      <dgm:prSet/>
      <dgm:spPr/>
      <dgm:t>
        <a:bodyPr/>
        <a:lstStyle/>
        <a:p>
          <a:endParaRPr lang="en-US"/>
        </a:p>
      </dgm:t>
    </dgm:pt>
    <dgm:pt modelId="{8254E4BE-22E7-4311-8E06-BC5AD0ABB3E6}">
      <dgm:prSet/>
      <dgm:spPr/>
      <dgm:t>
        <a:bodyPr/>
        <a:lstStyle/>
        <a:p>
          <a:r>
            <a:rPr lang="en-GB"/>
            <a:t>Contact details:</a:t>
          </a:r>
          <a:endParaRPr lang="en-US"/>
        </a:p>
      </dgm:t>
    </dgm:pt>
    <dgm:pt modelId="{24C90354-9897-411D-97CD-C788D65274AA}" type="parTrans" cxnId="{40516422-CA9C-4E97-9D93-AA8A5B526C96}">
      <dgm:prSet/>
      <dgm:spPr/>
      <dgm:t>
        <a:bodyPr/>
        <a:lstStyle/>
        <a:p>
          <a:endParaRPr lang="en-US"/>
        </a:p>
      </dgm:t>
    </dgm:pt>
    <dgm:pt modelId="{9924649E-3EB7-49F8-A1AA-B83ADDC44967}" type="sibTrans" cxnId="{40516422-CA9C-4E97-9D93-AA8A5B526C96}">
      <dgm:prSet/>
      <dgm:spPr/>
      <dgm:t>
        <a:bodyPr/>
        <a:lstStyle/>
        <a:p>
          <a:endParaRPr lang="en-US"/>
        </a:p>
      </dgm:t>
    </dgm:pt>
    <dgm:pt modelId="{1BC52823-F6FF-4ADD-AF4B-1FD55CBB8E8A}">
      <dgm:prSet/>
      <dgm:spPr/>
      <dgm:t>
        <a:bodyPr/>
        <a:lstStyle/>
        <a:p>
          <a:r>
            <a:rPr lang="en-GB"/>
            <a:t>Email </a:t>
          </a:r>
          <a:r>
            <a:rPr lang="en-GB">
              <a:hlinkClick xmlns:r="http://schemas.openxmlformats.org/officeDocument/2006/relationships" r:id="rId1"/>
            </a:rPr>
            <a:t>farida.ali@pilrigpark.edin.sch.uk</a:t>
          </a:r>
          <a:r>
            <a:rPr lang="en-GB"/>
            <a:t> </a:t>
          </a:r>
          <a:endParaRPr lang="en-US"/>
        </a:p>
      </dgm:t>
    </dgm:pt>
    <dgm:pt modelId="{BECE80BF-EAAA-4BB2-A5D1-9A7F42FB86C8}" type="parTrans" cxnId="{3B80FC78-72DE-4A1F-A9D3-8691FF7144D7}">
      <dgm:prSet/>
      <dgm:spPr/>
      <dgm:t>
        <a:bodyPr/>
        <a:lstStyle/>
        <a:p>
          <a:endParaRPr lang="en-US"/>
        </a:p>
      </dgm:t>
    </dgm:pt>
    <dgm:pt modelId="{6E89235E-C00D-4BAB-8CD6-D9934CDB5B38}" type="sibTrans" cxnId="{3B80FC78-72DE-4A1F-A9D3-8691FF7144D7}">
      <dgm:prSet/>
      <dgm:spPr/>
      <dgm:t>
        <a:bodyPr/>
        <a:lstStyle/>
        <a:p>
          <a:endParaRPr lang="en-US"/>
        </a:p>
      </dgm:t>
    </dgm:pt>
    <dgm:pt modelId="{101FBCEC-A44E-4B64-A5F2-DD326824E512}">
      <dgm:prSet/>
      <dgm:spPr/>
      <dgm:t>
        <a:bodyPr/>
        <a:lstStyle/>
        <a:p>
          <a:r>
            <a:rPr lang="en-GB" dirty="0"/>
            <a:t>Phone 01317067960</a:t>
          </a:r>
          <a:endParaRPr lang="en-US" dirty="0"/>
        </a:p>
      </dgm:t>
    </dgm:pt>
    <dgm:pt modelId="{00879BD4-90F6-42A7-9067-2F51CC080FD7}" type="parTrans" cxnId="{191BE258-F592-42AB-9E1D-D96CE479FCFF}">
      <dgm:prSet/>
      <dgm:spPr/>
      <dgm:t>
        <a:bodyPr/>
        <a:lstStyle/>
        <a:p>
          <a:endParaRPr lang="en-US"/>
        </a:p>
      </dgm:t>
    </dgm:pt>
    <dgm:pt modelId="{8D621D99-1EC1-483B-8D45-8918BC185F2E}" type="sibTrans" cxnId="{191BE258-F592-42AB-9E1D-D96CE479FCFF}">
      <dgm:prSet/>
      <dgm:spPr/>
      <dgm:t>
        <a:bodyPr/>
        <a:lstStyle/>
        <a:p>
          <a:endParaRPr lang="en-US"/>
        </a:p>
      </dgm:t>
    </dgm:pt>
    <dgm:pt modelId="{FFD3D0A4-8C37-42B7-99FD-0FDCA3DAD519}" type="pres">
      <dgm:prSet presAssocID="{8C301A89-9884-4F39-937D-55F4336E47D4}" presName="root" presStyleCnt="0">
        <dgm:presLayoutVars>
          <dgm:dir/>
          <dgm:resizeHandles val="exact"/>
        </dgm:presLayoutVars>
      </dgm:prSet>
      <dgm:spPr/>
    </dgm:pt>
    <dgm:pt modelId="{A3B19E9D-3BF8-4AE6-8D43-2B49A4AF0C87}" type="pres">
      <dgm:prSet presAssocID="{5A1FAFA8-8DA5-4A89-8C27-B39014A38FB6}" presName="compNode" presStyleCnt="0"/>
      <dgm:spPr/>
    </dgm:pt>
    <dgm:pt modelId="{E18D709E-9C92-4809-BDBF-9BE375157AB5}" type="pres">
      <dgm:prSet presAssocID="{5A1FAFA8-8DA5-4A89-8C27-B39014A38FB6}" presName="bgRect" presStyleLbl="bgShp" presStyleIdx="0" presStyleCnt="5"/>
      <dgm:spPr/>
    </dgm:pt>
    <dgm:pt modelId="{F2DF0B41-07EF-4F30-9F43-F01C27B0F66B}" type="pres">
      <dgm:prSet presAssocID="{5A1FAFA8-8DA5-4A89-8C27-B39014A38FB6}" presName="iconRect" presStyleLbl="node1" presStyleIdx="0"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cher"/>
        </a:ext>
      </dgm:extLst>
    </dgm:pt>
    <dgm:pt modelId="{E09498DE-F39B-4EBB-BC12-1B3A2679E212}" type="pres">
      <dgm:prSet presAssocID="{5A1FAFA8-8DA5-4A89-8C27-B39014A38FB6}" presName="spaceRect" presStyleCnt="0"/>
      <dgm:spPr/>
    </dgm:pt>
    <dgm:pt modelId="{353B8A67-56B0-4682-9658-50733260833F}" type="pres">
      <dgm:prSet presAssocID="{5A1FAFA8-8DA5-4A89-8C27-B39014A38FB6}" presName="parTx" presStyleLbl="revTx" presStyleIdx="0" presStyleCnt="5">
        <dgm:presLayoutVars>
          <dgm:chMax val="0"/>
          <dgm:chPref val="0"/>
        </dgm:presLayoutVars>
      </dgm:prSet>
      <dgm:spPr/>
    </dgm:pt>
    <dgm:pt modelId="{E1A9B9C8-127C-41F8-88F4-AAEEFDF88880}" type="pres">
      <dgm:prSet presAssocID="{57BE462C-A061-433A-9A7B-0CED02C38306}" presName="sibTrans" presStyleCnt="0"/>
      <dgm:spPr/>
    </dgm:pt>
    <dgm:pt modelId="{059778CD-1153-4DD5-8ACE-41F1B6709E22}" type="pres">
      <dgm:prSet presAssocID="{080DF737-8EEA-4E91-90C2-CBEAB417EFCC}" presName="compNode" presStyleCnt="0"/>
      <dgm:spPr/>
    </dgm:pt>
    <dgm:pt modelId="{629ED9A1-4146-433A-B0E8-077A2BF21D8D}" type="pres">
      <dgm:prSet presAssocID="{080DF737-8EEA-4E91-90C2-CBEAB417EFCC}" presName="bgRect" presStyleLbl="bgShp" presStyleIdx="1" presStyleCnt="5"/>
      <dgm:spPr/>
    </dgm:pt>
    <dgm:pt modelId="{4A5D7E1E-5701-4959-BF2B-AA2F15BA1C56}" type="pres">
      <dgm:prSet presAssocID="{080DF737-8EEA-4E91-90C2-CBEAB417EFCC}" presName="iconRect" presStyleLbl="node1" presStyleIdx="1"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User"/>
        </a:ext>
      </dgm:extLst>
    </dgm:pt>
    <dgm:pt modelId="{9689E454-412D-41AE-9199-829DC052DDB2}" type="pres">
      <dgm:prSet presAssocID="{080DF737-8EEA-4E91-90C2-CBEAB417EFCC}" presName="spaceRect" presStyleCnt="0"/>
      <dgm:spPr/>
    </dgm:pt>
    <dgm:pt modelId="{781156ED-55D3-455D-8E79-1D4E3FB4E28C}" type="pres">
      <dgm:prSet presAssocID="{080DF737-8EEA-4E91-90C2-CBEAB417EFCC}" presName="parTx" presStyleLbl="revTx" presStyleIdx="1" presStyleCnt="5">
        <dgm:presLayoutVars>
          <dgm:chMax val="0"/>
          <dgm:chPref val="0"/>
        </dgm:presLayoutVars>
      </dgm:prSet>
      <dgm:spPr/>
    </dgm:pt>
    <dgm:pt modelId="{6E3BE41F-E630-4897-9E66-2E6E9C99F930}" type="pres">
      <dgm:prSet presAssocID="{3C2FE6BC-F8CA-4C4B-9075-FA97C4865405}" presName="sibTrans" presStyleCnt="0"/>
      <dgm:spPr/>
    </dgm:pt>
    <dgm:pt modelId="{3849FABA-EBAE-479A-A2B4-1DE6DAE5F62C}" type="pres">
      <dgm:prSet presAssocID="{8254E4BE-22E7-4311-8E06-BC5AD0ABB3E6}" presName="compNode" presStyleCnt="0"/>
      <dgm:spPr/>
    </dgm:pt>
    <dgm:pt modelId="{C25DCD96-B758-4E2F-A469-1DA3BB614EBE}" type="pres">
      <dgm:prSet presAssocID="{8254E4BE-22E7-4311-8E06-BC5AD0ABB3E6}" presName="bgRect" presStyleLbl="bgShp" presStyleIdx="2" presStyleCnt="5"/>
      <dgm:spPr/>
    </dgm:pt>
    <dgm:pt modelId="{19D267B4-D9D5-4991-AAEA-D0BF1ACBE82C}" type="pres">
      <dgm:prSet presAssocID="{8254E4BE-22E7-4311-8E06-BC5AD0ABB3E6}" presName="iconRect" presStyleLbl="node1" presStyleIdx="2"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Receiver"/>
        </a:ext>
      </dgm:extLst>
    </dgm:pt>
    <dgm:pt modelId="{A83DE0A9-A214-48EC-946E-3E1E4390FF9F}" type="pres">
      <dgm:prSet presAssocID="{8254E4BE-22E7-4311-8E06-BC5AD0ABB3E6}" presName="spaceRect" presStyleCnt="0"/>
      <dgm:spPr/>
    </dgm:pt>
    <dgm:pt modelId="{4DC4E04C-5779-4AD3-8CF4-72CDBC032C70}" type="pres">
      <dgm:prSet presAssocID="{8254E4BE-22E7-4311-8E06-BC5AD0ABB3E6}" presName="parTx" presStyleLbl="revTx" presStyleIdx="2" presStyleCnt="5">
        <dgm:presLayoutVars>
          <dgm:chMax val="0"/>
          <dgm:chPref val="0"/>
        </dgm:presLayoutVars>
      </dgm:prSet>
      <dgm:spPr/>
    </dgm:pt>
    <dgm:pt modelId="{BEFB346F-1A45-46C5-BC49-9C638C7FAAA9}" type="pres">
      <dgm:prSet presAssocID="{9924649E-3EB7-49F8-A1AA-B83ADDC44967}" presName="sibTrans" presStyleCnt="0"/>
      <dgm:spPr/>
    </dgm:pt>
    <dgm:pt modelId="{0CD755D7-2F12-4B10-923A-707D32675A0A}" type="pres">
      <dgm:prSet presAssocID="{1BC52823-F6FF-4ADD-AF4B-1FD55CBB8E8A}" presName="compNode" presStyleCnt="0"/>
      <dgm:spPr/>
    </dgm:pt>
    <dgm:pt modelId="{DEC8A2A1-62C6-41E1-925E-339B01CD6B17}" type="pres">
      <dgm:prSet presAssocID="{1BC52823-F6FF-4ADD-AF4B-1FD55CBB8E8A}" presName="bgRect" presStyleLbl="bgShp" presStyleIdx="3" presStyleCnt="5"/>
      <dgm:spPr/>
    </dgm:pt>
    <dgm:pt modelId="{5061AC2C-418D-4220-8D94-FD28CDFB87ED}" type="pres">
      <dgm:prSet presAssocID="{1BC52823-F6FF-4ADD-AF4B-1FD55CBB8E8A}" presName="iconRect" presStyleLbl="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Email"/>
        </a:ext>
      </dgm:extLst>
    </dgm:pt>
    <dgm:pt modelId="{89DAD674-07E0-46C0-9578-48A23A1574FE}" type="pres">
      <dgm:prSet presAssocID="{1BC52823-F6FF-4ADD-AF4B-1FD55CBB8E8A}" presName="spaceRect" presStyleCnt="0"/>
      <dgm:spPr/>
    </dgm:pt>
    <dgm:pt modelId="{DBAA9769-733D-46B3-9E3F-EFCFA4959900}" type="pres">
      <dgm:prSet presAssocID="{1BC52823-F6FF-4ADD-AF4B-1FD55CBB8E8A}" presName="parTx" presStyleLbl="revTx" presStyleIdx="3" presStyleCnt="5">
        <dgm:presLayoutVars>
          <dgm:chMax val="0"/>
          <dgm:chPref val="0"/>
        </dgm:presLayoutVars>
      </dgm:prSet>
      <dgm:spPr/>
    </dgm:pt>
    <dgm:pt modelId="{A6469BAD-9D87-49A3-917F-CDC8859DC81D}" type="pres">
      <dgm:prSet presAssocID="{6E89235E-C00D-4BAB-8CD6-D9934CDB5B38}" presName="sibTrans" presStyleCnt="0"/>
      <dgm:spPr/>
    </dgm:pt>
    <dgm:pt modelId="{BBC4509B-828D-41EC-A3BB-0F426D6FEDB9}" type="pres">
      <dgm:prSet presAssocID="{101FBCEC-A44E-4B64-A5F2-DD326824E512}" presName="compNode" presStyleCnt="0"/>
      <dgm:spPr/>
    </dgm:pt>
    <dgm:pt modelId="{06110BD8-AF5C-4B2C-9AC5-D0FFD8B1764A}" type="pres">
      <dgm:prSet presAssocID="{101FBCEC-A44E-4B64-A5F2-DD326824E512}" presName="bgRect" presStyleLbl="bgShp" presStyleIdx="4" presStyleCnt="5"/>
      <dgm:spPr/>
    </dgm:pt>
    <dgm:pt modelId="{33AD6E2D-7EF7-41F7-AC0C-268D44312C3B}" type="pres">
      <dgm:prSet presAssocID="{101FBCEC-A44E-4B64-A5F2-DD326824E512}" presName="iconRect" presStyleLbl="node1" presStyleIdx="4" presStyleCnt="5"/>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Smart Phone"/>
        </a:ext>
      </dgm:extLst>
    </dgm:pt>
    <dgm:pt modelId="{95E909FC-ADA0-4C03-8894-38AA4EC4529D}" type="pres">
      <dgm:prSet presAssocID="{101FBCEC-A44E-4B64-A5F2-DD326824E512}" presName="spaceRect" presStyleCnt="0"/>
      <dgm:spPr/>
    </dgm:pt>
    <dgm:pt modelId="{1B8ABF80-C7CD-4220-B92B-E5CC69C5EDD6}" type="pres">
      <dgm:prSet presAssocID="{101FBCEC-A44E-4B64-A5F2-DD326824E512}" presName="parTx" presStyleLbl="revTx" presStyleIdx="4" presStyleCnt="5">
        <dgm:presLayoutVars>
          <dgm:chMax val="0"/>
          <dgm:chPref val="0"/>
        </dgm:presLayoutVars>
      </dgm:prSet>
      <dgm:spPr/>
    </dgm:pt>
  </dgm:ptLst>
  <dgm:cxnLst>
    <dgm:cxn modelId="{008EA10E-454A-4CBA-B3DC-0DC837BEBB39}" type="presOf" srcId="{5A1FAFA8-8DA5-4A89-8C27-B39014A38FB6}" destId="{353B8A67-56B0-4682-9658-50733260833F}" srcOrd="0" destOrd="0" presId="urn:microsoft.com/office/officeart/2018/2/layout/IconVerticalSolidList"/>
    <dgm:cxn modelId="{40516422-CA9C-4E97-9D93-AA8A5B526C96}" srcId="{8C301A89-9884-4F39-937D-55F4336E47D4}" destId="{8254E4BE-22E7-4311-8E06-BC5AD0ABB3E6}" srcOrd="2" destOrd="0" parTransId="{24C90354-9897-411D-97CD-C788D65274AA}" sibTransId="{9924649E-3EB7-49F8-A1AA-B83ADDC44967}"/>
    <dgm:cxn modelId="{3348745D-DBCA-415D-96D3-EDE0B99129D4}" type="presOf" srcId="{101FBCEC-A44E-4B64-A5F2-DD326824E512}" destId="{1B8ABF80-C7CD-4220-B92B-E5CC69C5EDD6}" srcOrd="0" destOrd="0" presId="urn:microsoft.com/office/officeart/2018/2/layout/IconVerticalSolidList"/>
    <dgm:cxn modelId="{DBD5356C-2343-4938-B360-65D3D2134E80}" srcId="{8C301A89-9884-4F39-937D-55F4336E47D4}" destId="{5A1FAFA8-8DA5-4A89-8C27-B39014A38FB6}" srcOrd="0" destOrd="0" parTransId="{C53C74C6-C357-463A-9904-EEF1A31D8A76}" sibTransId="{57BE462C-A061-433A-9A7B-0CED02C38306}"/>
    <dgm:cxn modelId="{D3C33270-EA52-4640-BA27-E5E43B9F2E55}" type="presOf" srcId="{1BC52823-F6FF-4ADD-AF4B-1FD55CBB8E8A}" destId="{DBAA9769-733D-46B3-9E3F-EFCFA4959900}" srcOrd="0" destOrd="0" presId="urn:microsoft.com/office/officeart/2018/2/layout/IconVerticalSolidList"/>
    <dgm:cxn modelId="{191BE258-F592-42AB-9E1D-D96CE479FCFF}" srcId="{8C301A89-9884-4F39-937D-55F4336E47D4}" destId="{101FBCEC-A44E-4B64-A5F2-DD326824E512}" srcOrd="4" destOrd="0" parTransId="{00879BD4-90F6-42A7-9067-2F51CC080FD7}" sibTransId="{8D621D99-1EC1-483B-8D45-8918BC185F2E}"/>
    <dgm:cxn modelId="{3B80FC78-72DE-4A1F-A9D3-8691FF7144D7}" srcId="{8C301A89-9884-4F39-937D-55F4336E47D4}" destId="{1BC52823-F6FF-4ADD-AF4B-1FD55CBB8E8A}" srcOrd="3" destOrd="0" parTransId="{BECE80BF-EAAA-4BB2-A5D1-9A7F42FB86C8}" sibTransId="{6E89235E-C00D-4BAB-8CD6-D9934CDB5B38}"/>
    <dgm:cxn modelId="{409B8F7D-5CEE-4468-BA98-E334F355FDCC}" type="presOf" srcId="{080DF737-8EEA-4E91-90C2-CBEAB417EFCC}" destId="{781156ED-55D3-455D-8E79-1D4E3FB4E28C}" srcOrd="0" destOrd="0" presId="urn:microsoft.com/office/officeart/2018/2/layout/IconVerticalSolidList"/>
    <dgm:cxn modelId="{A90C8E8C-EE18-4624-85C5-02415C125351}" type="presOf" srcId="{8C301A89-9884-4F39-937D-55F4336E47D4}" destId="{FFD3D0A4-8C37-42B7-99FD-0FDCA3DAD519}" srcOrd="0" destOrd="0" presId="urn:microsoft.com/office/officeart/2018/2/layout/IconVerticalSolidList"/>
    <dgm:cxn modelId="{1C384DB3-4C13-4709-B262-56DA9EB1534C}" srcId="{8C301A89-9884-4F39-937D-55F4336E47D4}" destId="{080DF737-8EEA-4E91-90C2-CBEAB417EFCC}" srcOrd="1" destOrd="0" parTransId="{E9395806-166E-4513-AE91-5A93534806E9}" sibTransId="{3C2FE6BC-F8CA-4C4B-9075-FA97C4865405}"/>
    <dgm:cxn modelId="{BAB5B6FA-C191-4466-AA27-CCBD6059CF04}" type="presOf" srcId="{8254E4BE-22E7-4311-8E06-BC5AD0ABB3E6}" destId="{4DC4E04C-5779-4AD3-8CF4-72CDBC032C70}" srcOrd="0" destOrd="0" presId="urn:microsoft.com/office/officeart/2018/2/layout/IconVerticalSolidList"/>
    <dgm:cxn modelId="{68B04254-AA90-45ED-91FC-F531D9945F0F}" type="presParOf" srcId="{FFD3D0A4-8C37-42B7-99FD-0FDCA3DAD519}" destId="{A3B19E9D-3BF8-4AE6-8D43-2B49A4AF0C87}" srcOrd="0" destOrd="0" presId="urn:microsoft.com/office/officeart/2018/2/layout/IconVerticalSolidList"/>
    <dgm:cxn modelId="{01C5E4E1-4914-458C-BB0A-E38E9C689DCF}" type="presParOf" srcId="{A3B19E9D-3BF8-4AE6-8D43-2B49A4AF0C87}" destId="{E18D709E-9C92-4809-BDBF-9BE375157AB5}" srcOrd="0" destOrd="0" presId="urn:microsoft.com/office/officeart/2018/2/layout/IconVerticalSolidList"/>
    <dgm:cxn modelId="{F3617BC1-FA3E-446C-A0AE-451BF68B3E23}" type="presParOf" srcId="{A3B19E9D-3BF8-4AE6-8D43-2B49A4AF0C87}" destId="{F2DF0B41-07EF-4F30-9F43-F01C27B0F66B}" srcOrd="1" destOrd="0" presId="urn:microsoft.com/office/officeart/2018/2/layout/IconVerticalSolidList"/>
    <dgm:cxn modelId="{D9F0B01B-01CD-4A42-9AFA-746EE7F06226}" type="presParOf" srcId="{A3B19E9D-3BF8-4AE6-8D43-2B49A4AF0C87}" destId="{E09498DE-F39B-4EBB-BC12-1B3A2679E212}" srcOrd="2" destOrd="0" presId="urn:microsoft.com/office/officeart/2018/2/layout/IconVerticalSolidList"/>
    <dgm:cxn modelId="{C4079AA7-B882-4DD4-B68E-F9A79D3F46E3}" type="presParOf" srcId="{A3B19E9D-3BF8-4AE6-8D43-2B49A4AF0C87}" destId="{353B8A67-56B0-4682-9658-50733260833F}" srcOrd="3" destOrd="0" presId="urn:microsoft.com/office/officeart/2018/2/layout/IconVerticalSolidList"/>
    <dgm:cxn modelId="{E802CD32-CF97-47AC-AF07-503290B381F9}" type="presParOf" srcId="{FFD3D0A4-8C37-42B7-99FD-0FDCA3DAD519}" destId="{E1A9B9C8-127C-41F8-88F4-AAEEFDF88880}" srcOrd="1" destOrd="0" presId="urn:microsoft.com/office/officeart/2018/2/layout/IconVerticalSolidList"/>
    <dgm:cxn modelId="{43850B91-007E-42EF-8325-8608B75EEDA1}" type="presParOf" srcId="{FFD3D0A4-8C37-42B7-99FD-0FDCA3DAD519}" destId="{059778CD-1153-4DD5-8ACE-41F1B6709E22}" srcOrd="2" destOrd="0" presId="urn:microsoft.com/office/officeart/2018/2/layout/IconVerticalSolidList"/>
    <dgm:cxn modelId="{63588BF6-C5B2-4390-9D9E-69D6396D9212}" type="presParOf" srcId="{059778CD-1153-4DD5-8ACE-41F1B6709E22}" destId="{629ED9A1-4146-433A-B0E8-077A2BF21D8D}" srcOrd="0" destOrd="0" presId="urn:microsoft.com/office/officeart/2018/2/layout/IconVerticalSolidList"/>
    <dgm:cxn modelId="{58457444-13B0-4AAD-BDE7-E92329F8CAE9}" type="presParOf" srcId="{059778CD-1153-4DD5-8ACE-41F1B6709E22}" destId="{4A5D7E1E-5701-4959-BF2B-AA2F15BA1C56}" srcOrd="1" destOrd="0" presId="urn:microsoft.com/office/officeart/2018/2/layout/IconVerticalSolidList"/>
    <dgm:cxn modelId="{A1AF27D4-9D98-4723-8F9D-4BAE0BBD8B6A}" type="presParOf" srcId="{059778CD-1153-4DD5-8ACE-41F1B6709E22}" destId="{9689E454-412D-41AE-9199-829DC052DDB2}" srcOrd="2" destOrd="0" presId="urn:microsoft.com/office/officeart/2018/2/layout/IconVerticalSolidList"/>
    <dgm:cxn modelId="{41F8A6FA-8544-4EA3-B772-7254FCA5AE33}" type="presParOf" srcId="{059778CD-1153-4DD5-8ACE-41F1B6709E22}" destId="{781156ED-55D3-455D-8E79-1D4E3FB4E28C}" srcOrd="3" destOrd="0" presId="urn:microsoft.com/office/officeart/2018/2/layout/IconVerticalSolidList"/>
    <dgm:cxn modelId="{9D7F0D6C-EB5C-4DAE-947B-122E4953260A}" type="presParOf" srcId="{FFD3D0A4-8C37-42B7-99FD-0FDCA3DAD519}" destId="{6E3BE41F-E630-4897-9E66-2E6E9C99F930}" srcOrd="3" destOrd="0" presId="urn:microsoft.com/office/officeart/2018/2/layout/IconVerticalSolidList"/>
    <dgm:cxn modelId="{E82E760A-31C7-43FD-BFD8-00D523D8E016}" type="presParOf" srcId="{FFD3D0A4-8C37-42B7-99FD-0FDCA3DAD519}" destId="{3849FABA-EBAE-479A-A2B4-1DE6DAE5F62C}" srcOrd="4" destOrd="0" presId="urn:microsoft.com/office/officeart/2018/2/layout/IconVerticalSolidList"/>
    <dgm:cxn modelId="{21BEAD52-8FB3-47CC-AFF3-B156D4987A4B}" type="presParOf" srcId="{3849FABA-EBAE-479A-A2B4-1DE6DAE5F62C}" destId="{C25DCD96-B758-4E2F-A469-1DA3BB614EBE}" srcOrd="0" destOrd="0" presId="urn:microsoft.com/office/officeart/2018/2/layout/IconVerticalSolidList"/>
    <dgm:cxn modelId="{DF920D28-0C26-4F18-8B05-06E7BC8B513E}" type="presParOf" srcId="{3849FABA-EBAE-479A-A2B4-1DE6DAE5F62C}" destId="{19D267B4-D9D5-4991-AAEA-D0BF1ACBE82C}" srcOrd="1" destOrd="0" presId="urn:microsoft.com/office/officeart/2018/2/layout/IconVerticalSolidList"/>
    <dgm:cxn modelId="{41EA8D8F-5366-46E8-B72B-3FCAE81326BD}" type="presParOf" srcId="{3849FABA-EBAE-479A-A2B4-1DE6DAE5F62C}" destId="{A83DE0A9-A214-48EC-946E-3E1E4390FF9F}" srcOrd="2" destOrd="0" presId="urn:microsoft.com/office/officeart/2018/2/layout/IconVerticalSolidList"/>
    <dgm:cxn modelId="{4AFB098E-3835-408C-8621-F3EEEB2DA12B}" type="presParOf" srcId="{3849FABA-EBAE-479A-A2B4-1DE6DAE5F62C}" destId="{4DC4E04C-5779-4AD3-8CF4-72CDBC032C70}" srcOrd="3" destOrd="0" presId="urn:microsoft.com/office/officeart/2018/2/layout/IconVerticalSolidList"/>
    <dgm:cxn modelId="{0284EC57-5611-4C2C-B67D-9133B04666E8}" type="presParOf" srcId="{FFD3D0A4-8C37-42B7-99FD-0FDCA3DAD519}" destId="{BEFB346F-1A45-46C5-BC49-9C638C7FAAA9}" srcOrd="5" destOrd="0" presId="urn:microsoft.com/office/officeart/2018/2/layout/IconVerticalSolidList"/>
    <dgm:cxn modelId="{7ECCC966-55DE-4619-BD1D-CA859501DBAF}" type="presParOf" srcId="{FFD3D0A4-8C37-42B7-99FD-0FDCA3DAD519}" destId="{0CD755D7-2F12-4B10-923A-707D32675A0A}" srcOrd="6" destOrd="0" presId="urn:microsoft.com/office/officeart/2018/2/layout/IconVerticalSolidList"/>
    <dgm:cxn modelId="{C87ACA10-264D-49F4-AC5B-B4DAF97627DC}" type="presParOf" srcId="{0CD755D7-2F12-4B10-923A-707D32675A0A}" destId="{DEC8A2A1-62C6-41E1-925E-339B01CD6B17}" srcOrd="0" destOrd="0" presId="urn:microsoft.com/office/officeart/2018/2/layout/IconVerticalSolidList"/>
    <dgm:cxn modelId="{D8C9C132-2168-4E78-ADB2-FB5D63295F59}" type="presParOf" srcId="{0CD755D7-2F12-4B10-923A-707D32675A0A}" destId="{5061AC2C-418D-4220-8D94-FD28CDFB87ED}" srcOrd="1" destOrd="0" presId="urn:microsoft.com/office/officeart/2018/2/layout/IconVerticalSolidList"/>
    <dgm:cxn modelId="{352FBF3F-5711-4C2E-B76E-2CEAEE5D55A8}" type="presParOf" srcId="{0CD755D7-2F12-4B10-923A-707D32675A0A}" destId="{89DAD674-07E0-46C0-9578-48A23A1574FE}" srcOrd="2" destOrd="0" presId="urn:microsoft.com/office/officeart/2018/2/layout/IconVerticalSolidList"/>
    <dgm:cxn modelId="{2ADAD3BF-CC7D-4476-B6E6-8D34842805DC}" type="presParOf" srcId="{0CD755D7-2F12-4B10-923A-707D32675A0A}" destId="{DBAA9769-733D-46B3-9E3F-EFCFA4959900}" srcOrd="3" destOrd="0" presId="urn:microsoft.com/office/officeart/2018/2/layout/IconVerticalSolidList"/>
    <dgm:cxn modelId="{275633BB-82C9-441E-BF57-1A5C34E9B2F3}" type="presParOf" srcId="{FFD3D0A4-8C37-42B7-99FD-0FDCA3DAD519}" destId="{A6469BAD-9D87-49A3-917F-CDC8859DC81D}" srcOrd="7" destOrd="0" presId="urn:microsoft.com/office/officeart/2018/2/layout/IconVerticalSolidList"/>
    <dgm:cxn modelId="{92CFF273-6D81-4C71-89CC-5CCB6A5D05AD}" type="presParOf" srcId="{FFD3D0A4-8C37-42B7-99FD-0FDCA3DAD519}" destId="{BBC4509B-828D-41EC-A3BB-0F426D6FEDB9}" srcOrd="8" destOrd="0" presId="urn:microsoft.com/office/officeart/2018/2/layout/IconVerticalSolidList"/>
    <dgm:cxn modelId="{B29CC11B-3B25-412C-A952-4CA3BA9EEAFA}" type="presParOf" srcId="{BBC4509B-828D-41EC-A3BB-0F426D6FEDB9}" destId="{06110BD8-AF5C-4B2C-9AC5-D0FFD8B1764A}" srcOrd="0" destOrd="0" presId="urn:microsoft.com/office/officeart/2018/2/layout/IconVerticalSolidList"/>
    <dgm:cxn modelId="{FAD23E2D-8C24-4A29-87F1-0D2D10026EC7}" type="presParOf" srcId="{BBC4509B-828D-41EC-A3BB-0F426D6FEDB9}" destId="{33AD6E2D-7EF7-41F7-AC0C-268D44312C3B}" srcOrd="1" destOrd="0" presId="urn:microsoft.com/office/officeart/2018/2/layout/IconVerticalSolidList"/>
    <dgm:cxn modelId="{8007C805-4E0C-4A68-81CA-D3DCD0DD79F1}" type="presParOf" srcId="{BBC4509B-828D-41EC-A3BB-0F426D6FEDB9}" destId="{95E909FC-ADA0-4C03-8894-38AA4EC4529D}" srcOrd="2" destOrd="0" presId="urn:microsoft.com/office/officeart/2018/2/layout/IconVerticalSolidList"/>
    <dgm:cxn modelId="{98188744-39F3-4CBA-8E03-2C0E1260AECD}" type="presParOf" srcId="{BBC4509B-828D-41EC-A3BB-0F426D6FEDB9}" destId="{1B8ABF80-C7CD-4220-B92B-E5CC69C5EDD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086FF7-DDF6-47E5-A736-DF8E18D778BC}" type="doc">
      <dgm:prSet loTypeId="urn:microsoft.com/office/officeart/2009/3/layout/HorizontalOrganizationChart" loCatId="hierarchy" qsTypeId="urn:microsoft.com/office/officeart/2005/8/quickstyle/simple4" qsCatId="simple" csTypeId="urn:microsoft.com/office/officeart/2005/8/colors/colorful2" csCatId="colorful" phldr="1"/>
      <dgm:spPr/>
      <dgm:t>
        <a:bodyPr/>
        <a:lstStyle/>
        <a:p>
          <a:endParaRPr lang="en-US"/>
        </a:p>
      </dgm:t>
    </dgm:pt>
    <dgm:pt modelId="{5986D68C-0B3B-4E7D-9A47-09F7ECE36E6C}">
      <dgm:prSet/>
      <dgm:spPr/>
      <dgm:t>
        <a:bodyPr/>
        <a:lstStyle/>
        <a:p>
          <a:r>
            <a:rPr lang="en-GB" b="0" i="0" baseline="0" dirty="0"/>
            <a:t>There are many misconceptions about why young people with additional needs or disabilities do not need:</a:t>
          </a:r>
          <a:endParaRPr lang="en-US" dirty="0"/>
        </a:p>
      </dgm:t>
    </dgm:pt>
    <dgm:pt modelId="{34252C4E-9CF4-4CA6-9BD2-8A96920CE6C5}" type="parTrans" cxnId="{48B57B8A-E224-4C4E-9C1A-008F9719EC15}">
      <dgm:prSet/>
      <dgm:spPr/>
      <dgm:t>
        <a:bodyPr/>
        <a:lstStyle/>
        <a:p>
          <a:endParaRPr lang="en-US"/>
        </a:p>
      </dgm:t>
    </dgm:pt>
    <dgm:pt modelId="{BF908568-D90D-497C-95FF-3365A8DED502}" type="sibTrans" cxnId="{48B57B8A-E224-4C4E-9C1A-008F9719EC15}">
      <dgm:prSet/>
      <dgm:spPr/>
      <dgm:t>
        <a:bodyPr/>
        <a:lstStyle/>
        <a:p>
          <a:endParaRPr lang="en-US"/>
        </a:p>
      </dgm:t>
    </dgm:pt>
    <dgm:pt modelId="{D11CB5B4-F180-4192-A190-C0FD6B4BC2CC}">
      <dgm:prSet/>
      <dgm:spPr/>
      <dgm:t>
        <a:bodyPr/>
        <a:lstStyle/>
        <a:p>
          <a:r>
            <a:rPr lang="en-GB" b="0" i="0" baseline="0"/>
            <a:t>RSHP education.</a:t>
          </a:r>
          <a:endParaRPr lang="en-US"/>
        </a:p>
      </dgm:t>
    </dgm:pt>
    <dgm:pt modelId="{D1508D09-CE93-4468-8F0E-D441E0DE0D7E}" type="parTrans" cxnId="{3E6E28B1-2681-47EF-8140-8B105A1E582F}">
      <dgm:prSet/>
      <dgm:spPr/>
      <dgm:t>
        <a:bodyPr/>
        <a:lstStyle/>
        <a:p>
          <a:endParaRPr lang="en-US"/>
        </a:p>
      </dgm:t>
    </dgm:pt>
    <dgm:pt modelId="{9F7B6D6F-EF76-4BCD-B58F-07B8FE53C911}" type="sibTrans" cxnId="{3E6E28B1-2681-47EF-8140-8B105A1E582F}">
      <dgm:prSet/>
      <dgm:spPr/>
      <dgm:t>
        <a:bodyPr/>
        <a:lstStyle/>
        <a:p>
          <a:endParaRPr lang="en-US"/>
        </a:p>
      </dgm:t>
    </dgm:pt>
    <dgm:pt modelId="{0561FDCA-2B44-4DDB-B6E5-101F7D2A62A6}">
      <dgm:prSet/>
      <dgm:spPr/>
      <dgm:t>
        <a:bodyPr/>
        <a:lstStyle/>
        <a:p>
          <a:r>
            <a:rPr lang="en-GB"/>
            <a:t>S</a:t>
          </a:r>
          <a:r>
            <a:rPr lang="en-GB" b="0" i="0" baseline="0"/>
            <a:t>upport to have relationships.</a:t>
          </a:r>
          <a:endParaRPr lang="en-US"/>
        </a:p>
      </dgm:t>
    </dgm:pt>
    <dgm:pt modelId="{86F13EA5-B6D1-4A6B-B712-392DE2CD03C6}" type="parTrans" cxnId="{A3EB34E1-C3D4-4E98-87BB-66BD2A96B3BE}">
      <dgm:prSet/>
      <dgm:spPr/>
      <dgm:t>
        <a:bodyPr/>
        <a:lstStyle/>
        <a:p>
          <a:endParaRPr lang="en-US"/>
        </a:p>
      </dgm:t>
    </dgm:pt>
    <dgm:pt modelId="{835233A9-C1FF-4F1D-AB45-CC1EDB8C8759}" type="sibTrans" cxnId="{A3EB34E1-C3D4-4E98-87BB-66BD2A96B3BE}">
      <dgm:prSet/>
      <dgm:spPr/>
      <dgm:t>
        <a:bodyPr/>
        <a:lstStyle/>
        <a:p>
          <a:endParaRPr lang="en-US"/>
        </a:p>
      </dgm:t>
    </dgm:pt>
    <dgm:pt modelId="{F9EC4C88-A962-401E-B6BE-895E20923B64}">
      <dgm:prSet/>
      <dgm:spPr/>
      <dgm:t>
        <a:bodyPr/>
        <a:lstStyle/>
        <a:p>
          <a:r>
            <a:rPr lang="en-GB"/>
            <a:t>M</a:t>
          </a:r>
          <a:r>
            <a:rPr lang="en-GB" b="0" i="0" baseline="0"/>
            <a:t>anage their sexual health.</a:t>
          </a:r>
          <a:endParaRPr lang="en-US"/>
        </a:p>
      </dgm:t>
    </dgm:pt>
    <dgm:pt modelId="{02E8E8CD-6EDA-4347-B215-F48AB77B64A0}" type="parTrans" cxnId="{338EBAD3-2D74-4AAE-9EB3-5EBB23183FF6}">
      <dgm:prSet/>
      <dgm:spPr/>
      <dgm:t>
        <a:bodyPr/>
        <a:lstStyle/>
        <a:p>
          <a:endParaRPr lang="en-US"/>
        </a:p>
      </dgm:t>
    </dgm:pt>
    <dgm:pt modelId="{E0148E07-A870-4037-9C10-BBAC28C1C606}" type="sibTrans" cxnId="{338EBAD3-2D74-4AAE-9EB3-5EBB23183FF6}">
      <dgm:prSet/>
      <dgm:spPr/>
      <dgm:t>
        <a:bodyPr/>
        <a:lstStyle/>
        <a:p>
          <a:endParaRPr lang="en-US"/>
        </a:p>
      </dgm:t>
    </dgm:pt>
    <dgm:pt modelId="{36B38F18-8A63-43BA-91DD-BFA831D0FF86}" type="pres">
      <dgm:prSet presAssocID="{98086FF7-DDF6-47E5-A736-DF8E18D778BC}" presName="hierChild1" presStyleCnt="0">
        <dgm:presLayoutVars>
          <dgm:orgChart val="1"/>
          <dgm:chPref val="1"/>
          <dgm:dir/>
          <dgm:animOne val="branch"/>
          <dgm:animLvl val="lvl"/>
          <dgm:resizeHandles/>
        </dgm:presLayoutVars>
      </dgm:prSet>
      <dgm:spPr/>
    </dgm:pt>
    <dgm:pt modelId="{09609AF9-BEF8-42A4-AE36-A1B625E39894}" type="pres">
      <dgm:prSet presAssocID="{5986D68C-0B3B-4E7D-9A47-09F7ECE36E6C}" presName="hierRoot1" presStyleCnt="0">
        <dgm:presLayoutVars>
          <dgm:hierBranch val="init"/>
        </dgm:presLayoutVars>
      </dgm:prSet>
      <dgm:spPr/>
    </dgm:pt>
    <dgm:pt modelId="{7A27BC76-4415-4D28-90FD-832C7F2B209D}" type="pres">
      <dgm:prSet presAssocID="{5986D68C-0B3B-4E7D-9A47-09F7ECE36E6C}" presName="rootComposite1" presStyleCnt="0"/>
      <dgm:spPr/>
    </dgm:pt>
    <dgm:pt modelId="{EF94D9DA-C163-4AF7-B975-4B04D5890C59}" type="pres">
      <dgm:prSet presAssocID="{5986D68C-0B3B-4E7D-9A47-09F7ECE36E6C}" presName="rootText1" presStyleLbl="node0" presStyleIdx="0" presStyleCnt="1">
        <dgm:presLayoutVars>
          <dgm:chPref val="3"/>
        </dgm:presLayoutVars>
      </dgm:prSet>
      <dgm:spPr/>
    </dgm:pt>
    <dgm:pt modelId="{52F296E0-8DCD-4A7B-8DF9-607CEF009221}" type="pres">
      <dgm:prSet presAssocID="{5986D68C-0B3B-4E7D-9A47-09F7ECE36E6C}" presName="rootConnector1" presStyleLbl="node1" presStyleIdx="0" presStyleCnt="0"/>
      <dgm:spPr/>
    </dgm:pt>
    <dgm:pt modelId="{ADAA2A2B-0018-4B04-8D10-A4AADB89F523}" type="pres">
      <dgm:prSet presAssocID="{5986D68C-0B3B-4E7D-9A47-09F7ECE36E6C}" presName="hierChild2" presStyleCnt="0"/>
      <dgm:spPr/>
    </dgm:pt>
    <dgm:pt modelId="{A19AB5C3-C6F5-468A-8A9E-247238CD1A63}" type="pres">
      <dgm:prSet presAssocID="{D1508D09-CE93-4468-8F0E-D441E0DE0D7E}" presName="Name64" presStyleLbl="parChTrans1D2" presStyleIdx="0" presStyleCnt="3"/>
      <dgm:spPr/>
    </dgm:pt>
    <dgm:pt modelId="{6D26A10D-CFAF-4F39-82BB-6919D58334DB}" type="pres">
      <dgm:prSet presAssocID="{D11CB5B4-F180-4192-A190-C0FD6B4BC2CC}" presName="hierRoot2" presStyleCnt="0">
        <dgm:presLayoutVars>
          <dgm:hierBranch val="init"/>
        </dgm:presLayoutVars>
      </dgm:prSet>
      <dgm:spPr/>
    </dgm:pt>
    <dgm:pt modelId="{289F121B-F670-436B-8A9B-404BAB79D5ED}" type="pres">
      <dgm:prSet presAssocID="{D11CB5B4-F180-4192-A190-C0FD6B4BC2CC}" presName="rootComposite" presStyleCnt="0"/>
      <dgm:spPr/>
    </dgm:pt>
    <dgm:pt modelId="{EEA6337E-FA8D-47AF-8735-EF1D23A594E8}" type="pres">
      <dgm:prSet presAssocID="{D11CB5B4-F180-4192-A190-C0FD6B4BC2CC}" presName="rootText" presStyleLbl="node2" presStyleIdx="0" presStyleCnt="3">
        <dgm:presLayoutVars>
          <dgm:chPref val="3"/>
        </dgm:presLayoutVars>
      </dgm:prSet>
      <dgm:spPr/>
    </dgm:pt>
    <dgm:pt modelId="{D3476892-F1FA-4139-BDEE-C6C717CBCA93}" type="pres">
      <dgm:prSet presAssocID="{D11CB5B4-F180-4192-A190-C0FD6B4BC2CC}" presName="rootConnector" presStyleLbl="node2" presStyleIdx="0" presStyleCnt="3"/>
      <dgm:spPr/>
    </dgm:pt>
    <dgm:pt modelId="{2157E29F-71B8-4525-9F84-962D77D9B343}" type="pres">
      <dgm:prSet presAssocID="{D11CB5B4-F180-4192-A190-C0FD6B4BC2CC}" presName="hierChild4" presStyleCnt="0"/>
      <dgm:spPr/>
    </dgm:pt>
    <dgm:pt modelId="{74873314-0828-4038-8425-705946E515DD}" type="pres">
      <dgm:prSet presAssocID="{D11CB5B4-F180-4192-A190-C0FD6B4BC2CC}" presName="hierChild5" presStyleCnt="0"/>
      <dgm:spPr/>
    </dgm:pt>
    <dgm:pt modelId="{FB1EEED5-578F-4092-9ADC-222F5C749A80}" type="pres">
      <dgm:prSet presAssocID="{86F13EA5-B6D1-4A6B-B712-392DE2CD03C6}" presName="Name64" presStyleLbl="parChTrans1D2" presStyleIdx="1" presStyleCnt="3"/>
      <dgm:spPr/>
    </dgm:pt>
    <dgm:pt modelId="{5B1590B6-DCD5-4DFD-9835-C107FD10FFC6}" type="pres">
      <dgm:prSet presAssocID="{0561FDCA-2B44-4DDB-B6E5-101F7D2A62A6}" presName="hierRoot2" presStyleCnt="0">
        <dgm:presLayoutVars>
          <dgm:hierBranch val="init"/>
        </dgm:presLayoutVars>
      </dgm:prSet>
      <dgm:spPr/>
    </dgm:pt>
    <dgm:pt modelId="{2C5CFFE9-901B-4F86-94C5-173724D5DBB7}" type="pres">
      <dgm:prSet presAssocID="{0561FDCA-2B44-4DDB-B6E5-101F7D2A62A6}" presName="rootComposite" presStyleCnt="0"/>
      <dgm:spPr/>
    </dgm:pt>
    <dgm:pt modelId="{54209E21-119C-4177-AC8B-710A334F0F51}" type="pres">
      <dgm:prSet presAssocID="{0561FDCA-2B44-4DDB-B6E5-101F7D2A62A6}" presName="rootText" presStyleLbl="node2" presStyleIdx="1" presStyleCnt="3">
        <dgm:presLayoutVars>
          <dgm:chPref val="3"/>
        </dgm:presLayoutVars>
      </dgm:prSet>
      <dgm:spPr/>
    </dgm:pt>
    <dgm:pt modelId="{1A502868-4343-4FD2-AFDA-99C2515E2F39}" type="pres">
      <dgm:prSet presAssocID="{0561FDCA-2B44-4DDB-B6E5-101F7D2A62A6}" presName="rootConnector" presStyleLbl="node2" presStyleIdx="1" presStyleCnt="3"/>
      <dgm:spPr/>
    </dgm:pt>
    <dgm:pt modelId="{0F97A457-6372-47A9-A1EE-6DA824C76A4B}" type="pres">
      <dgm:prSet presAssocID="{0561FDCA-2B44-4DDB-B6E5-101F7D2A62A6}" presName="hierChild4" presStyleCnt="0"/>
      <dgm:spPr/>
    </dgm:pt>
    <dgm:pt modelId="{3D6E5DAF-1A19-4D50-9D9B-FA5619E41C26}" type="pres">
      <dgm:prSet presAssocID="{0561FDCA-2B44-4DDB-B6E5-101F7D2A62A6}" presName="hierChild5" presStyleCnt="0"/>
      <dgm:spPr/>
    </dgm:pt>
    <dgm:pt modelId="{02EA97BE-6701-4BF5-B445-0887190FFFF0}" type="pres">
      <dgm:prSet presAssocID="{02E8E8CD-6EDA-4347-B215-F48AB77B64A0}" presName="Name64" presStyleLbl="parChTrans1D2" presStyleIdx="2" presStyleCnt="3"/>
      <dgm:spPr/>
    </dgm:pt>
    <dgm:pt modelId="{682FABBD-C483-47EB-AA69-44B02AF415F2}" type="pres">
      <dgm:prSet presAssocID="{F9EC4C88-A962-401E-B6BE-895E20923B64}" presName="hierRoot2" presStyleCnt="0">
        <dgm:presLayoutVars>
          <dgm:hierBranch val="init"/>
        </dgm:presLayoutVars>
      </dgm:prSet>
      <dgm:spPr/>
    </dgm:pt>
    <dgm:pt modelId="{29CFA7FE-E8D0-4350-A88C-29C2F8FEC17B}" type="pres">
      <dgm:prSet presAssocID="{F9EC4C88-A962-401E-B6BE-895E20923B64}" presName="rootComposite" presStyleCnt="0"/>
      <dgm:spPr/>
    </dgm:pt>
    <dgm:pt modelId="{0401A176-5FDE-4DDF-80B8-2BB4F8142674}" type="pres">
      <dgm:prSet presAssocID="{F9EC4C88-A962-401E-B6BE-895E20923B64}" presName="rootText" presStyleLbl="node2" presStyleIdx="2" presStyleCnt="3">
        <dgm:presLayoutVars>
          <dgm:chPref val="3"/>
        </dgm:presLayoutVars>
      </dgm:prSet>
      <dgm:spPr/>
    </dgm:pt>
    <dgm:pt modelId="{F3EABB57-E138-4315-906B-DE72C7294504}" type="pres">
      <dgm:prSet presAssocID="{F9EC4C88-A962-401E-B6BE-895E20923B64}" presName="rootConnector" presStyleLbl="node2" presStyleIdx="2" presStyleCnt="3"/>
      <dgm:spPr/>
    </dgm:pt>
    <dgm:pt modelId="{BA1B0DB9-98AC-4F73-8F03-2222C29FC346}" type="pres">
      <dgm:prSet presAssocID="{F9EC4C88-A962-401E-B6BE-895E20923B64}" presName="hierChild4" presStyleCnt="0"/>
      <dgm:spPr/>
    </dgm:pt>
    <dgm:pt modelId="{6298D62F-BB38-4DE6-9305-46197DDFE8BC}" type="pres">
      <dgm:prSet presAssocID="{F9EC4C88-A962-401E-B6BE-895E20923B64}" presName="hierChild5" presStyleCnt="0"/>
      <dgm:spPr/>
    </dgm:pt>
    <dgm:pt modelId="{BA24C287-5D41-4758-A7D0-C5EE69B661D2}" type="pres">
      <dgm:prSet presAssocID="{5986D68C-0B3B-4E7D-9A47-09F7ECE36E6C}" presName="hierChild3" presStyleCnt="0"/>
      <dgm:spPr/>
    </dgm:pt>
  </dgm:ptLst>
  <dgm:cxnLst>
    <dgm:cxn modelId="{70C3670B-1792-4CF4-9A20-58D0FB2584E5}" type="presOf" srcId="{5986D68C-0B3B-4E7D-9A47-09F7ECE36E6C}" destId="{52F296E0-8DCD-4A7B-8DF9-607CEF009221}" srcOrd="1" destOrd="0" presId="urn:microsoft.com/office/officeart/2009/3/layout/HorizontalOrganizationChart"/>
    <dgm:cxn modelId="{762BBC39-F61A-432C-8E0D-DBD3FDB066B7}" type="presOf" srcId="{98086FF7-DDF6-47E5-A736-DF8E18D778BC}" destId="{36B38F18-8A63-43BA-91DD-BFA831D0FF86}" srcOrd="0" destOrd="0" presId="urn:microsoft.com/office/officeart/2009/3/layout/HorizontalOrganizationChart"/>
    <dgm:cxn modelId="{946D9151-6702-4B03-A7CD-7B15E3CAAD32}" type="presOf" srcId="{02E8E8CD-6EDA-4347-B215-F48AB77B64A0}" destId="{02EA97BE-6701-4BF5-B445-0887190FFFF0}" srcOrd="0" destOrd="0" presId="urn:microsoft.com/office/officeart/2009/3/layout/HorizontalOrganizationChart"/>
    <dgm:cxn modelId="{F0058879-6B2D-499F-AB2A-05016A20750F}" type="presOf" srcId="{D11CB5B4-F180-4192-A190-C0FD6B4BC2CC}" destId="{EEA6337E-FA8D-47AF-8735-EF1D23A594E8}" srcOrd="0" destOrd="0" presId="urn:microsoft.com/office/officeart/2009/3/layout/HorizontalOrganizationChart"/>
    <dgm:cxn modelId="{F1C9217D-ECDF-4562-B825-486ED8EF9A32}" type="presOf" srcId="{5986D68C-0B3B-4E7D-9A47-09F7ECE36E6C}" destId="{EF94D9DA-C163-4AF7-B975-4B04D5890C59}" srcOrd="0" destOrd="0" presId="urn:microsoft.com/office/officeart/2009/3/layout/HorizontalOrganizationChart"/>
    <dgm:cxn modelId="{8C9E9885-7822-4BCD-8E94-D028C0A9FF6B}" type="presOf" srcId="{D1508D09-CE93-4468-8F0E-D441E0DE0D7E}" destId="{A19AB5C3-C6F5-468A-8A9E-247238CD1A63}" srcOrd="0" destOrd="0" presId="urn:microsoft.com/office/officeart/2009/3/layout/HorizontalOrganizationChart"/>
    <dgm:cxn modelId="{48B57B8A-E224-4C4E-9C1A-008F9719EC15}" srcId="{98086FF7-DDF6-47E5-A736-DF8E18D778BC}" destId="{5986D68C-0B3B-4E7D-9A47-09F7ECE36E6C}" srcOrd="0" destOrd="0" parTransId="{34252C4E-9CF4-4CA6-9BD2-8A96920CE6C5}" sibTransId="{BF908568-D90D-497C-95FF-3365A8DED502}"/>
    <dgm:cxn modelId="{3E6E28B1-2681-47EF-8140-8B105A1E582F}" srcId="{5986D68C-0B3B-4E7D-9A47-09F7ECE36E6C}" destId="{D11CB5B4-F180-4192-A190-C0FD6B4BC2CC}" srcOrd="0" destOrd="0" parTransId="{D1508D09-CE93-4468-8F0E-D441E0DE0D7E}" sibTransId="{9F7B6D6F-EF76-4BCD-B58F-07B8FE53C911}"/>
    <dgm:cxn modelId="{020B96C9-546A-43CE-987B-F0C903EBCB38}" type="presOf" srcId="{F9EC4C88-A962-401E-B6BE-895E20923B64}" destId="{0401A176-5FDE-4DDF-80B8-2BB4F8142674}" srcOrd="0" destOrd="0" presId="urn:microsoft.com/office/officeart/2009/3/layout/HorizontalOrganizationChart"/>
    <dgm:cxn modelId="{0A0871CD-5F09-443C-9A41-4621C0EAA80A}" type="presOf" srcId="{0561FDCA-2B44-4DDB-B6E5-101F7D2A62A6}" destId="{1A502868-4343-4FD2-AFDA-99C2515E2F39}" srcOrd="1" destOrd="0" presId="urn:microsoft.com/office/officeart/2009/3/layout/HorizontalOrganizationChart"/>
    <dgm:cxn modelId="{338EBAD3-2D74-4AAE-9EB3-5EBB23183FF6}" srcId="{5986D68C-0B3B-4E7D-9A47-09F7ECE36E6C}" destId="{F9EC4C88-A962-401E-B6BE-895E20923B64}" srcOrd="2" destOrd="0" parTransId="{02E8E8CD-6EDA-4347-B215-F48AB77B64A0}" sibTransId="{E0148E07-A870-4037-9C10-BBAC28C1C606}"/>
    <dgm:cxn modelId="{974581D6-D4C2-4410-BAA9-6EC32D5C0457}" type="presOf" srcId="{0561FDCA-2B44-4DDB-B6E5-101F7D2A62A6}" destId="{54209E21-119C-4177-AC8B-710A334F0F51}" srcOrd="0" destOrd="0" presId="urn:microsoft.com/office/officeart/2009/3/layout/HorizontalOrganizationChart"/>
    <dgm:cxn modelId="{2C0303DB-E95E-43B4-9C43-4297382CADB5}" type="presOf" srcId="{F9EC4C88-A962-401E-B6BE-895E20923B64}" destId="{F3EABB57-E138-4315-906B-DE72C7294504}" srcOrd="1" destOrd="0" presId="urn:microsoft.com/office/officeart/2009/3/layout/HorizontalOrganizationChart"/>
    <dgm:cxn modelId="{A3EB34E1-C3D4-4E98-87BB-66BD2A96B3BE}" srcId="{5986D68C-0B3B-4E7D-9A47-09F7ECE36E6C}" destId="{0561FDCA-2B44-4DDB-B6E5-101F7D2A62A6}" srcOrd="1" destOrd="0" parTransId="{86F13EA5-B6D1-4A6B-B712-392DE2CD03C6}" sibTransId="{835233A9-C1FF-4F1D-AB45-CC1EDB8C8759}"/>
    <dgm:cxn modelId="{7314C6ED-C73F-4AFB-ADFD-3A6A8F140868}" type="presOf" srcId="{86F13EA5-B6D1-4A6B-B712-392DE2CD03C6}" destId="{FB1EEED5-578F-4092-9ADC-222F5C749A80}" srcOrd="0" destOrd="0" presId="urn:microsoft.com/office/officeart/2009/3/layout/HorizontalOrganizationChart"/>
    <dgm:cxn modelId="{DCBC2CF0-9BBE-4994-AD2C-FAF01CB1E02D}" type="presOf" srcId="{D11CB5B4-F180-4192-A190-C0FD6B4BC2CC}" destId="{D3476892-F1FA-4139-BDEE-C6C717CBCA93}" srcOrd="1" destOrd="0" presId="urn:microsoft.com/office/officeart/2009/3/layout/HorizontalOrganizationChart"/>
    <dgm:cxn modelId="{5E08E582-1167-4023-8077-43090644F065}" type="presParOf" srcId="{36B38F18-8A63-43BA-91DD-BFA831D0FF86}" destId="{09609AF9-BEF8-42A4-AE36-A1B625E39894}" srcOrd="0" destOrd="0" presId="urn:microsoft.com/office/officeart/2009/3/layout/HorizontalOrganizationChart"/>
    <dgm:cxn modelId="{FE31DBF6-2A64-462D-8C48-D653D578D687}" type="presParOf" srcId="{09609AF9-BEF8-42A4-AE36-A1B625E39894}" destId="{7A27BC76-4415-4D28-90FD-832C7F2B209D}" srcOrd="0" destOrd="0" presId="urn:microsoft.com/office/officeart/2009/3/layout/HorizontalOrganizationChart"/>
    <dgm:cxn modelId="{D3A1F7F1-DF6F-41AA-9C0E-C09FF6EBA18B}" type="presParOf" srcId="{7A27BC76-4415-4D28-90FD-832C7F2B209D}" destId="{EF94D9DA-C163-4AF7-B975-4B04D5890C59}" srcOrd="0" destOrd="0" presId="urn:microsoft.com/office/officeart/2009/3/layout/HorizontalOrganizationChart"/>
    <dgm:cxn modelId="{34E165D5-A627-4959-9DB0-FE4C563966A2}" type="presParOf" srcId="{7A27BC76-4415-4D28-90FD-832C7F2B209D}" destId="{52F296E0-8DCD-4A7B-8DF9-607CEF009221}" srcOrd="1" destOrd="0" presId="urn:microsoft.com/office/officeart/2009/3/layout/HorizontalOrganizationChart"/>
    <dgm:cxn modelId="{7E158112-90B4-47E4-84AF-CE34CBF7FD1D}" type="presParOf" srcId="{09609AF9-BEF8-42A4-AE36-A1B625E39894}" destId="{ADAA2A2B-0018-4B04-8D10-A4AADB89F523}" srcOrd="1" destOrd="0" presId="urn:microsoft.com/office/officeart/2009/3/layout/HorizontalOrganizationChart"/>
    <dgm:cxn modelId="{B1EFB83B-C234-493D-9053-F73821CB7092}" type="presParOf" srcId="{ADAA2A2B-0018-4B04-8D10-A4AADB89F523}" destId="{A19AB5C3-C6F5-468A-8A9E-247238CD1A63}" srcOrd="0" destOrd="0" presId="urn:microsoft.com/office/officeart/2009/3/layout/HorizontalOrganizationChart"/>
    <dgm:cxn modelId="{A1204A28-5211-4174-AF95-89EDB9821105}" type="presParOf" srcId="{ADAA2A2B-0018-4B04-8D10-A4AADB89F523}" destId="{6D26A10D-CFAF-4F39-82BB-6919D58334DB}" srcOrd="1" destOrd="0" presId="urn:microsoft.com/office/officeart/2009/3/layout/HorizontalOrganizationChart"/>
    <dgm:cxn modelId="{3B5FC7D6-A5BB-4BB6-AC6C-36C4488070B3}" type="presParOf" srcId="{6D26A10D-CFAF-4F39-82BB-6919D58334DB}" destId="{289F121B-F670-436B-8A9B-404BAB79D5ED}" srcOrd="0" destOrd="0" presId="urn:microsoft.com/office/officeart/2009/3/layout/HorizontalOrganizationChart"/>
    <dgm:cxn modelId="{7169F743-0F80-4478-B40E-DD00B8409E65}" type="presParOf" srcId="{289F121B-F670-436B-8A9B-404BAB79D5ED}" destId="{EEA6337E-FA8D-47AF-8735-EF1D23A594E8}" srcOrd="0" destOrd="0" presId="urn:microsoft.com/office/officeart/2009/3/layout/HorizontalOrganizationChart"/>
    <dgm:cxn modelId="{5C0566BC-43E6-4A56-9E3E-704855CAFD4E}" type="presParOf" srcId="{289F121B-F670-436B-8A9B-404BAB79D5ED}" destId="{D3476892-F1FA-4139-BDEE-C6C717CBCA93}" srcOrd="1" destOrd="0" presId="urn:microsoft.com/office/officeart/2009/3/layout/HorizontalOrganizationChart"/>
    <dgm:cxn modelId="{877732E1-8A5C-4197-AD61-37F4397828E3}" type="presParOf" srcId="{6D26A10D-CFAF-4F39-82BB-6919D58334DB}" destId="{2157E29F-71B8-4525-9F84-962D77D9B343}" srcOrd="1" destOrd="0" presId="urn:microsoft.com/office/officeart/2009/3/layout/HorizontalOrganizationChart"/>
    <dgm:cxn modelId="{E7A17DA2-64FE-44DB-B78B-6AF272C4E4AC}" type="presParOf" srcId="{6D26A10D-CFAF-4F39-82BB-6919D58334DB}" destId="{74873314-0828-4038-8425-705946E515DD}" srcOrd="2" destOrd="0" presId="urn:microsoft.com/office/officeart/2009/3/layout/HorizontalOrganizationChart"/>
    <dgm:cxn modelId="{4884E733-0A9C-4A86-962E-96084D78FCDB}" type="presParOf" srcId="{ADAA2A2B-0018-4B04-8D10-A4AADB89F523}" destId="{FB1EEED5-578F-4092-9ADC-222F5C749A80}" srcOrd="2" destOrd="0" presId="urn:microsoft.com/office/officeart/2009/3/layout/HorizontalOrganizationChart"/>
    <dgm:cxn modelId="{F4F435A3-51A3-4B46-9189-67AAAB3C0E2E}" type="presParOf" srcId="{ADAA2A2B-0018-4B04-8D10-A4AADB89F523}" destId="{5B1590B6-DCD5-4DFD-9835-C107FD10FFC6}" srcOrd="3" destOrd="0" presId="urn:microsoft.com/office/officeart/2009/3/layout/HorizontalOrganizationChart"/>
    <dgm:cxn modelId="{219DFB40-4E68-418E-BBB6-31D0F9FB3539}" type="presParOf" srcId="{5B1590B6-DCD5-4DFD-9835-C107FD10FFC6}" destId="{2C5CFFE9-901B-4F86-94C5-173724D5DBB7}" srcOrd="0" destOrd="0" presId="urn:microsoft.com/office/officeart/2009/3/layout/HorizontalOrganizationChart"/>
    <dgm:cxn modelId="{890150F4-16AE-4FA6-9A78-DBC943257E8F}" type="presParOf" srcId="{2C5CFFE9-901B-4F86-94C5-173724D5DBB7}" destId="{54209E21-119C-4177-AC8B-710A334F0F51}" srcOrd="0" destOrd="0" presId="urn:microsoft.com/office/officeart/2009/3/layout/HorizontalOrganizationChart"/>
    <dgm:cxn modelId="{8E3FBA80-CACD-4D74-B9BB-91DF4E885736}" type="presParOf" srcId="{2C5CFFE9-901B-4F86-94C5-173724D5DBB7}" destId="{1A502868-4343-4FD2-AFDA-99C2515E2F39}" srcOrd="1" destOrd="0" presId="urn:microsoft.com/office/officeart/2009/3/layout/HorizontalOrganizationChart"/>
    <dgm:cxn modelId="{399C2ACA-37C4-4190-8803-AB62DEC4E72C}" type="presParOf" srcId="{5B1590B6-DCD5-4DFD-9835-C107FD10FFC6}" destId="{0F97A457-6372-47A9-A1EE-6DA824C76A4B}" srcOrd="1" destOrd="0" presId="urn:microsoft.com/office/officeart/2009/3/layout/HorizontalOrganizationChart"/>
    <dgm:cxn modelId="{58CF06BB-FF41-4D68-8ED6-3E7465E797E3}" type="presParOf" srcId="{5B1590B6-DCD5-4DFD-9835-C107FD10FFC6}" destId="{3D6E5DAF-1A19-4D50-9D9B-FA5619E41C26}" srcOrd="2" destOrd="0" presId="urn:microsoft.com/office/officeart/2009/3/layout/HorizontalOrganizationChart"/>
    <dgm:cxn modelId="{78B5338F-7AE4-465C-9CA2-0E9F92A1C21C}" type="presParOf" srcId="{ADAA2A2B-0018-4B04-8D10-A4AADB89F523}" destId="{02EA97BE-6701-4BF5-B445-0887190FFFF0}" srcOrd="4" destOrd="0" presId="urn:microsoft.com/office/officeart/2009/3/layout/HorizontalOrganizationChart"/>
    <dgm:cxn modelId="{65C18A82-CFD4-4CC4-8841-76B2541C4B74}" type="presParOf" srcId="{ADAA2A2B-0018-4B04-8D10-A4AADB89F523}" destId="{682FABBD-C483-47EB-AA69-44B02AF415F2}" srcOrd="5" destOrd="0" presId="urn:microsoft.com/office/officeart/2009/3/layout/HorizontalOrganizationChart"/>
    <dgm:cxn modelId="{204A1EC5-BABF-486D-A6E9-2FAEC2D6CA5F}" type="presParOf" srcId="{682FABBD-C483-47EB-AA69-44B02AF415F2}" destId="{29CFA7FE-E8D0-4350-A88C-29C2F8FEC17B}" srcOrd="0" destOrd="0" presId="urn:microsoft.com/office/officeart/2009/3/layout/HorizontalOrganizationChart"/>
    <dgm:cxn modelId="{5821B326-A7AA-446D-9B13-AFC416B396DA}" type="presParOf" srcId="{29CFA7FE-E8D0-4350-A88C-29C2F8FEC17B}" destId="{0401A176-5FDE-4DDF-80B8-2BB4F8142674}" srcOrd="0" destOrd="0" presId="urn:microsoft.com/office/officeart/2009/3/layout/HorizontalOrganizationChart"/>
    <dgm:cxn modelId="{9F5782C3-6290-440F-AFAF-791F2DBDF952}" type="presParOf" srcId="{29CFA7FE-E8D0-4350-A88C-29C2F8FEC17B}" destId="{F3EABB57-E138-4315-906B-DE72C7294504}" srcOrd="1" destOrd="0" presId="urn:microsoft.com/office/officeart/2009/3/layout/HorizontalOrganizationChart"/>
    <dgm:cxn modelId="{E8901E98-B0FC-4DA7-AF66-A61482ED6AD2}" type="presParOf" srcId="{682FABBD-C483-47EB-AA69-44B02AF415F2}" destId="{BA1B0DB9-98AC-4F73-8F03-2222C29FC346}" srcOrd="1" destOrd="0" presId="urn:microsoft.com/office/officeart/2009/3/layout/HorizontalOrganizationChart"/>
    <dgm:cxn modelId="{AC6DE2EB-D69D-4DA8-84BF-94DC8BF0E7B8}" type="presParOf" srcId="{682FABBD-C483-47EB-AA69-44B02AF415F2}" destId="{6298D62F-BB38-4DE6-9305-46197DDFE8BC}" srcOrd="2" destOrd="0" presId="urn:microsoft.com/office/officeart/2009/3/layout/HorizontalOrganizationChart"/>
    <dgm:cxn modelId="{FDB996B2-0D8D-46CC-B064-4AF7F0CDEB00}" type="presParOf" srcId="{09609AF9-BEF8-42A4-AE36-A1B625E39894}" destId="{BA24C287-5D41-4758-A7D0-C5EE69B661D2}"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496DD3-C870-47D4-A134-0F9566E5A1B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3444F40-8C6C-48CB-A5AA-A89EB6AF4622}">
      <dgm:prSet/>
      <dgm:spPr/>
      <dgm:t>
        <a:bodyPr/>
        <a:lstStyle/>
        <a:p>
          <a:r>
            <a:rPr lang="en-GB" b="0" i="0" dirty="0"/>
            <a:t>I</a:t>
          </a:r>
          <a:r>
            <a:rPr lang="en-GB" b="1" i="0" dirty="0"/>
            <a:t>nfantilisation</a:t>
          </a:r>
          <a:r>
            <a:rPr lang="en-GB" b="0" i="0" dirty="0"/>
            <a:t>: the belief that people with disabilities, especially learning disabilities, or autistic people, are infant or childlike so do not experience sexual desire and have no need for romantic or sexual relationships</a:t>
          </a:r>
          <a:endParaRPr lang="en-US" dirty="0"/>
        </a:p>
      </dgm:t>
    </dgm:pt>
    <dgm:pt modelId="{EE9203D0-B3D6-41FE-A955-37F2FA83A9E5}" type="parTrans" cxnId="{F237F4AB-7ECF-411A-94CD-B949BE4390F6}">
      <dgm:prSet/>
      <dgm:spPr/>
      <dgm:t>
        <a:bodyPr/>
        <a:lstStyle/>
        <a:p>
          <a:endParaRPr lang="en-US"/>
        </a:p>
      </dgm:t>
    </dgm:pt>
    <dgm:pt modelId="{12E350ED-3298-4C49-AA6F-624138B0856C}" type="sibTrans" cxnId="{F237F4AB-7ECF-411A-94CD-B949BE4390F6}">
      <dgm:prSet/>
      <dgm:spPr/>
      <dgm:t>
        <a:bodyPr/>
        <a:lstStyle/>
        <a:p>
          <a:endParaRPr lang="en-US"/>
        </a:p>
      </dgm:t>
    </dgm:pt>
    <dgm:pt modelId="{28450C18-36F7-4872-A6E3-7C63B1C71EE3}">
      <dgm:prSet/>
      <dgm:spPr/>
      <dgm:t>
        <a:bodyPr/>
        <a:lstStyle/>
        <a:p>
          <a:r>
            <a:rPr lang="en-GB" b="1" i="0"/>
            <a:t>Asexuality</a:t>
          </a:r>
          <a:r>
            <a:rPr lang="en-GB" b="0" i="0"/>
            <a:t>: the belief that disabled people feel no romantic or sexual desires (note this is not actually what asexuality is).</a:t>
          </a:r>
          <a:endParaRPr lang="en-US"/>
        </a:p>
      </dgm:t>
    </dgm:pt>
    <dgm:pt modelId="{E8D048D0-4028-43F4-AE35-70C739984020}" type="parTrans" cxnId="{D9802219-A570-4CFF-9E89-D40E84E8CEBA}">
      <dgm:prSet/>
      <dgm:spPr/>
      <dgm:t>
        <a:bodyPr/>
        <a:lstStyle/>
        <a:p>
          <a:endParaRPr lang="en-US"/>
        </a:p>
      </dgm:t>
    </dgm:pt>
    <dgm:pt modelId="{AED904F6-5C51-4F40-AF99-61A2E08EE9D4}" type="sibTrans" cxnId="{D9802219-A570-4CFF-9E89-D40E84E8CEBA}">
      <dgm:prSet/>
      <dgm:spPr/>
      <dgm:t>
        <a:bodyPr/>
        <a:lstStyle/>
        <a:p>
          <a:endParaRPr lang="en-US"/>
        </a:p>
      </dgm:t>
    </dgm:pt>
    <dgm:pt modelId="{DF43EB79-119E-4526-B4EE-B779CAD4B6DF}">
      <dgm:prSet/>
      <dgm:spPr/>
      <dgm:t>
        <a:bodyPr/>
        <a:lstStyle/>
        <a:p>
          <a:r>
            <a:rPr lang="en-GB" b="1" i="0"/>
            <a:t>Delayed/absent sexual development</a:t>
          </a:r>
          <a:r>
            <a:rPr lang="en-GB" b="0" i="0"/>
            <a:t>: these beliefs often stem from a misconception that disabled people do not experience the same sexual development as non-disabled people. They might believe that disabled people's sexual development happens much later, or never, so they have no sexual needs.</a:t>
          </a:r>
          <a:endParaRPr lang="en-US"/>
        </a:p>
      </dgm:t>
    </dgm:pt>
    <dgm:pt modelId="{EC472199-1999-444C-A0B5-352E6C55CC4C}" type="parTrans" cxnId="{2CE77D4E-A7BA-4F10-974D-BC64C0580A31}">
      <dgm:prSet/>
      <dgm:spPr/>
      <dgm:t>
        <a:bodyPr/>
        <a:lstStyle/>
        <a:p>
          <a:endParaRPr lang="en-US"/>
        </a:p>
      </dgm:t>
    </dgm:pt>
    <dgm:pt modelId="{0FDB0379-BCC4-4ADC-91AD-26FA78F316CB}" type="sibTrans" cxnId="{2CE77D4E-A7BA-4F10-974D-BC64C0580A31}">
      <dgm:prSet/>
      <dgm:spPr/>
      <dgm:t>
        <a:bodyPr/>
        <a:lstStyle/>
        <a:p>
          <a:endParaRPr lang="en-US"/>
        </a:p>
      </dgm:t>
    </dgm:pt>
    <dgm:pt modelId="{5C15F41A-898A-4D2E-AB6D-8488BC633DAA}" type="pres">
      <dgm:prSet presAssocID="{F3496DD3-C870-47D4-A134-0F9566E5A1B5}" presName="linear" presStyleCnt="0">
        <dgm:presLayoutVars>
          <dgm:animLvl val="lvl"/>
          <dgm:resizeHandles val="exact"/>
        </dgm:presLayoutVars>
      </dgm:prSet>
      <dgm:spPr/>
    </dgm:pt>
    <dgm:pt modelId="{FE5B9E60-6D62-408A-BF91-8BF723F848B0}" type="pres">
      <dgm:prSet presAssocID="{23444F40-8C6C-48CB-A5AA-A89EB6AF4622}" presName="parentText" presStyleLbl="node1" presStyleIdx="0" presStyleCnt="3">
        <dgm:presLayoutVars>
          <dgm:chMax val="0"/>
          <dgm:bulletEnabled val="1"/>
        </dgm:presLayoutVars>
      </dgm:prSet>
      <dgm:spPr/>
    </dgm:pt>
    <dgm:pt modelId="{02511288-269A-458F-8005-1091F5BD0583}" type="pres">
      <dgm:prSet presAssocID="{12E350ED-3298-4C49-AA6F-624138B0856C}" presName="spacer" presStyleCnt="0"/>
      <dgm:spPr/>
    </dgm:pt>
    <dgm:pt modelId="{6419C993-C61D-4BF8-805E-AB2AB68ABCAC}" type="pres">
      <dgm:prSet presAssocID="{28450C18-36F7-4872-A6E3-7C63B1C71EE3}" presName="parentText" presStyleLbl="node1" presStyleIdx="1" presStyleCnt="3">
        <dgm:presLayoutVars>
          <dgm:chMax val="0"/>
          <dgm:bulletEnabled val="1"/>
        </dgm:presLayoutVars>
      </dgm:prSet>
      <dgm:spPr/>
    </dgm:pt>
    <dgm:pt modelId="{7449A1EA-600D-4ACE-8648-A6447D4AC359}" type="pres">
      <dgm:prSet presAssocID="{AED904F6-5C51-4F40-AF99-61A2E08EE9D4}" presName="spacer" presStyleCnt="0"/>
      <dgm:spPr/>
    </dgm:pt>
    <dgm:pt modelId="{89FC7BF9-5F80-4477-AA1B-5AB7C9984818}" type="pres">
      <dgm:prSet presAssocID="{DF43EB79-119E-4526-B4EE-B779CAD4B6DF}" presName="parentText" presStyleLbl="node1" presStyleIdx="2" presStyleCnt="3">
        <dgm:presLayoutVars>
          <dgm:chMax val="0"/>
          <dgm:bulletEnabled val="1"/>
        </dgm:presLayoutVars>
      </dgm:prSet>
      <dgm:spPr/>
    </dgm:pt>
  </dgm:ptLst>
  <dgm:cxnLst>
    <dgm:cxn modelId="{864E2A0A-7AA4-42C1-B1BF-731B0727B63D}" type="presOf" srcId="{23444F40-8C6C-48CB-A5AA-A89EB6AF4622}" destId="{FE5B9E60-6D62-408A-BF91-8BF723F848B0}" srcOrd="0" destOrd="0" presId="urn:microsoft.com/office/officeart/2005/8/layout/vList2"/>
    <dgm:cxn modelId="{D9802219-A570-4CFF-9E89-D40E84E8CEBA}" srcId="{F3496DD3-C870-47D4-A134-0F9566E5A1B5}" destId="{28450C18-36F7-4872-A6E3-7C63B1C71EE3}" srcOrd="1" destOrd="0" parTransId="{E8D048D0-4028-43F4-AE35-70C739984020}" sibTransId="{AED904F6-5C51-4F40-AF99-61A2E08EE9D4}"/>
    <dgm:cxn modelId="{5F0DC923-59DF-4966-9191-BB43722A8550}" type="presOf" srcId="{F3496DD3-C870-47D4-A134-0F9566E5A1B5}" destId="{5C15F41A-898A-4D2E-AB6D-8488BC633DAA}" srcOrd="0" destOrd="0" presId="urn:microsoft.com/office/officeart/2005/8/layout/vList2"/>
    <dgm:cxn modelId="{A38B0762-5104-4F34-B97A-BC6FE341F9A6}" type="presOf" srcId="{28450C18-36F7-4872-A6E3-7C63B1C71EE3}" destId="{6419C993-C61D-4BF8-805E-AB2AB68ABCAC}" srcOrd="0" destOrd="0" presId="urn:microsoft.com/office/officeart/2005/8/layout/vList2"/>
    <dgm:cxn modelId="{577DD644-5200-42C1-88E9-19BE0A678656}" type="presOf" srcId="{DF43EB79-119E-4526-B4EE-B779CAD4B6DF}" destId="{89FC7BF9-5F80-4477-AA1B-5AB7C9984818}" srcOrd="0" destOrd="0" presId="urn:microsoft.com/office/officeart/2005/8/layout/vList2"/>
    <dgm:cxn modelId="{2CE77D4E-A7BA-4F10-974D-BC64C0580A31}" srcId="{F3496DD3-C870-47D4-A134-0F9566E5A1B5}" destId="{DF43EB79-119E-4526-B4EE-B779CAD4B6DF}" srcOrd="2" destOrd="0" parTransId="{EC472199-1999-444C-A0B5-352E6C55CC4C}" sibTransId="{0FDB0379-BCC4-4ADC-91AD-26FA78F316CB}"/>
    <dgm:cxn modelId="{F237F4AB-7ECF-411A-94CD-B949BE4390F6}" srcId="{F3496DD3-C870-47D4-A134-0F9566E5A1B5}" destId="{23444F40-8C6C-48CB-A5AA-A89EB6AF4622}" srcOrd="0" destOrd="0" parTransId="{EE9203D0-B3D6-41FE-A955-37F2FA83A9E5}" sibTransId="{12E350ED-3298-4C49-AA6F-624138B0856C}"/>
    <dgm:cxn modelId="{4C99C457-B436-4EA0-BAC1-63EB6DBB4B08}" type="presParOf" srcId="{5C15F41A-898A-4D2E-AB6D-8488BC633DAA}" destId="{FE5B9E60-6D62-408A-BF91-8BF723F848B0}" srcOrd="0" destOrd="0" presId="urn:microsoft.com/office/officeart/2005/8/layout/vList2"/>
    <dgm:cxn modelId="{55481633-1AFB-4459-A5A4-11E352A691D5}" type="presParOf" srcId="{5C15F41A-898A-4D2E-AB6D-8488BC633DAA}" destId="{02511288-269A-458F-8005-1091F5BD0583}" srcOrd="1" destOrd="0" presId="urn:microsoft.com/office/officeart/2005/8/layout/vList2"/>
    <dgm:cxn modelId="{FEA5E9AB-2C37-4953-9985-8461510F6036}" type="presParOf" srcId="{5C15F41A-898A-4D2E-AB6D-8488BC633DAA}" destId="{6419C993-C61D-4BF8-805E-AB2AB68ABCAC}" srcOrd="2" destOrd="0" presId="urn:microsoft.com/office/officeart/2005/8/layout/vList2"/>
    <dgm:cxn modelId="{24EC4232-E6BA-4C23-A701-A2E1371A14C6}" type="presParOf" srcId="{5C15F41A-898A-4D2E-AB6D-8488BC633DAA}" destId="{7449A1EA-600D-4ACE-8648-A6447D4AC359}" srcOrd="3" destOrd="0" presId="urn:microsoft.com/office/officeart/2005/8/layout/vList2"/>
    <dgm:cxn modelId="{4173E8E7-52B8-488E-A7FE-A1BF1E9F52DE}" type="presParOf" srcId="{5C15F41A-898A-4D2E-AB6D-8488BC633DAA}" destId="{89FC7BF9-5F80-4477-AA1B-5AB7C9984818}"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EF24E0-2532-465E-BD6D-DCE0A667094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EDC2F9D-C066-48BC-9AF0-03143B802E23}">
      <dgm:prSet/>
      <dgm:spPr/>
      <dgm:t>
        <a:bodyPr/>
        <a:lstStyle/>
        <a:p>
          <a:r>
            <a:rPr lang="en-GB" b="1" dirty="0"/>
            <a:t>Incapable/ Incapacity</a:t>
          </a:r>
        </a:p>
        <a:p>
          <a:r>
            <a:rPr lang="en-GB" b="1" dirty="0"/>
            <a:t>The belief that disabled people will be physically or </a:t>
          </a:r>
          <a:r>
            <a:rPr lang="en-GB" b="1" i="0" dirty="0"/>
            <a:t>intellectually incapable of understanding or engaging in relationships or sex. A common belief is people with disabilities won't make good or safe choices about sex and relationships. Parenting is believed to be too complicated and that having any children would be at risk of harm</a:t>
          </a:r>
          <a:endParaRPr lang="en-US" dirty="0"/>
        </a:p>
      </dgm:t>
    </dgm:pt>
    <dgm:pt modelId="{BBB8CDE5-A837-4A97-A79D-087FF2602392}" type="parTrans" cxnId="{71A5D082-F91A-403A-B8B4-3CD0867F3CF3}">
      <dgm:prSet/>
      <dgm:spPr/>
      <dgm:t>
        <a:bodyPr/>
        <a:lstStyle/>
        <a:p>
          <a:endParaRPr lang="en-US"/>
        </a:p>
      </dgm:t>
    </dgm:pt>
    <dgm:pt modelId="{3F7BA1AE-A75B-4F64-BBE3-26E964B3BADB}" type="sibTrans" cxnId="{71A5D082-F91A-403A-B8B4-3CD0867F3CF3}">
      <dgm:prSet/>
      <dgm:spPr/>
      <dgm:t>
        <a:bodyPr/>
        <a:lstStyle/>
        <a:p>
          <a:endParaRPr lang="en-US"/>
        </a:p>
      </dgm:t>
    </dgm:pt>
    <dgm:pt modelId="{FC436117-B15B-4AFB-A08A-A39CCBCD7226}">
      <dgm:prSet/>
      <dgm:spPr/>
      <dgm:t>
        <a:bodyPr/>
        <a:lstStyle/>
        <a:p>
          <a:r>
            <a:rPr lang="en-GB" b="1" dirty="0"/>
            <a:t>Protection from harm</a:t>
          </a:r>
        </a:p>
        <a:p>
          <a:r>
            <a:rPr lang="en-GB" b="1" dirty="0"/>
            <a:t>the belief that people with disabilities will come to harm if they engage in relationships or sex - abuse, 'poor' choices, at risk of pregnancy or STIs, might get themselves in legal trouble etc. The best way to protect is to avoid talking about sex and relationships or allow disabled people to have relationships, sex or become parents</a:t>
          </a:r>
          <a:endParaRPr lang="en-US" dirty="0"/>
        </a:p>
      </dgm:t>
    </dgm:pt>
    <dgm:pt modelId="{40132C23-B866-4DDE-899C-D032CC5F6A6C}" type="parTrans" cxnId="{53EC18AD-697C-427C-A57F-FA7ED03336AD}">
      <dgm:prSet/>
      <dgm:spPr/>
      <dgm:t>
        <a:bodyPr/>
        <a:lstStyle/>
        <a:p>
          <a:endParaRPr lang="en-US"/>
        </a:p>
      </dgm:t>
    </dgm:pt>
    <dgm:pt modelId="{1DBEE6FB-B82D-49C2-AB1F-B8950526E6FE}" type="sibTrans" cxnId="{53EC18AD-697C-427C-A57F-FA7ED03336AD}">
      <dgm:prSet/>
      <dgm:spPr/>
      <dgm:t>
        <a:bodyPr/>
        <a:lstStyle/>
        <a:p>
          <a:endParaRPr lang="en-US"/>
        </a:p>
      </dgm:t>
    </dgm:pt>
    <dgm:pt modelId="{18DF459D-83A4-47DF-99C6-8BAE1A33B5E4}">
      <dgm:prSet/>
      <dgm:spPr/>
      <dgm:t>
        <a:bodyPr/>
        <a:lstStyle/>
        <a:p>
          <a:r>
            <a:rPr lang="en-GB" b="0" i="0" baseline="0">
              <a:hlinkClick xmlns:r="http://schemas.openxmlformats.org/officeDocument/2006/relationships" r:id="rId1"/>
            </a:rPr>
            <a:t>https://www.canva.com/design/DAE87eo-5aI/ncu1KjfbVqjEVqZxwb6r3Q/view?utm_content=DAE87eo-5aI&amp;utm_campaign=designshare&amp;utm_medium=link&amp;utm_source=publishsharelink#3</a:t>
          </a:r>
          <a:r>
            <a:rPr lang="en-GB" b="0" i="0" baseline="0"/>
            <a:t> </a:t>
          </a:r>
          <a:endParaRPr lang="en-US"/>
        </a:p>
      </dgm:t>
    </dgm:pt>
    <dgm:pt modelId="{DFFADAF6-258C-4080-A082-0AFC25CF5704}" type="parTrans" cxnId="{822357A3-4C70-41B7-803B-ED241AF7693A}">
      <dgm:prSet/>
      <dgm:spPr/>
      <dgm:t>
        <a:bodyPr/>
        <a:lstStyle/>
        <a:p>
          <a:endParaRPr lang="en-US"/>
        </a:p>
      </dgm:t>
    </dgm:pt>
    <dgm:pt modelId="{3AA81777-E8A2-4284-972E-4A190606EFC3}" type="sibTrans" cxnId="{822357A3-4C70-41B7-803B-ED241AF7693A}">
      <dgm:prSet/>
      <dgm:spPr/>
      <dgm:t>
        <a:bodyPr/>
        <a:lstStyle/>
        <a:p>
          <a:endParaRPr lang="en-US"/>
        </a:p>
      </dgm:t>
    </dgm:pt>
    <dgm:pt modelId="{2949A884-FF4C-4FEA-815D-E54DE503F955}" type="pres">
      <dgm:prSet presAssocID="{88EF24E0-2532-465E-BD6D-DCE0A667094E}" presName="linear" presStyleCnt="0">
        <dgm:presLayoutVars>
          <dgm:animLvl val="lvl"/>
          <dgm:resizeHandles val="exact"/>
        </dgm:presLayoutVars>
      </dgm:prSet>
      <dgm:spPr/>
    </dgm:pt>
    <dgm:pt modelId="{6CA4A25B-09DB-4E7A-A2B2-84416832CEB3}" type="pres">
      <dgm:prSet presAssocID="{BEDC2F9D-C066-48BC-9AF0-03143B802E23}" presName="parentText" presStyleLbl="node1" presStyleIdx="0" presStyleCnt="2">
        <dgm:presLayoutVars>
          <dgm:chMax val="0"/>
          <dgm:bulletEnabled val="1"/>
        </dgm:presLayoutVars>
      </dgm:prSet>
      <dgm:spPr/>
    </dgm:pt>
    <dgm:pt modelId="{B21E7CCF-859E-42E0-BF36-D80D553C3AB6}" type="pres">
      <dgm:prSet presAssocID="{3F7BA1AE-A75B-4F64-BBE3-26E964B3BADB}" presName="spacer" presStyleCnt="0"/>
      <dgm:spPr/>
    </dgm:pt>
    <dgm:pt modelId="{4D22C49F-5860-4221-A9D4-4270ECEA1D59}" type="pres">
      <dgm:prSet presAssocID="{FC436117-B15B-4AFB-A08A-A39CCBCD7226}" presName="parentText" presStyleLbl="node1" presStyleIdx="1" presStyleCnt="2">
        <dgm:presLayoutVars>
          <dgm:chMax val="0"/>
          <dgm:bulletEnabled val="1"/>
        </dgm:presLayoutVars>
      </dgm:prSet>
      <dgm:spPr/>
    </dgm:pt>
    <dgm:pt modelId="{311B0681-B94D-4553-8687-0AB6FB83818E}" type="pres">
      <dgm:prSet presAssocID="{FC436117-B15B-4AFB-A08A-A39CCBCD7226}" presName="childText" presStyleLbl="revTx" presStyleIdx="0" presStyleCnt="1">
        <dgm:presLayoutVars>
          <dgm:bulletEnabled val="1"/>
        </dgm:presLayoutVars>
      </dgm:prSet>
      <dgm:spPr/>
    </dgm:pt>
  </dgm:ptLst>
  <dgm:cxnLst>
    <dgm:cxn modelId="{8B39784D-BCB5-41F2-80C0-092B67CD5015}" type="presOf" srcId="{88EF24E0-2532-465E-BD6D-DCE0A667094E}" destId="{2949A884-FF4C-4FEA-815D-E54DE503F955}" srcOrd="0" destOrd="0" presId="urn:microsoft.com/office/officeart/2005/8/layout/vList2"/>
    <dgm:cxn modelId="{434EB771-B6A8-45F8-B0A7-195230AA7857}" type="presOf" srcId="{BEDC2F9D-C066-48BC-9AF0-03143B802E23}" destId="{6CA4A25B-09DB-4E7A-A2B2-84416832CEB3}" srcOrd="0" destOrd="0" presId="urn:microsoft.com/office/officeart/2005/8/layout/vList2"/>
    <dgm:cxn modelId="{71A5D082-F91A-403A-B8B4-3CD0867F3CF3}" srcId="{88EF24E0-2532-465E-BD6D-DCE0A667094E}" destId="{BEDC2F9D-C066-48BC-9AF0-03143B802E23}" srcOrd="0" destOrd="0" parTransId="{BBB8CDE5-A837-4A97-A79D-087FF2602392}" sibTransId="{3F7BA1AE-A75B-4F64-BBE3-26E964B3BADB}"/>
    <dgm:cxn modelId="{EF099D9F-8020-4832-BBA7-2177B46743A4}" type="presOf" srcId="{18DF459D-83A4-47DF-99C6-8BAE1A33B5E4}" destId="{311B0681-B94D-4553-8687-0AB6FB83818E}" srcOrd="0" destOrd="0" presId="urn:microsoft.com/office/officeart/2005/8/layout/vList2"/>
    <dgm:cxn modelId="{822357A3-4C70-41B7-803B-ED241AF7693A}" srcId="{FC436117-B15B-4AFB-A08A-A39CCBCD7226}" destId="{18DF459D-83A4-47DF-99C6-8BAE1A33B5E4}" srcOrd="0" destOrd="0" parTransId="{DFFADAF6-258C-4080-A082-0AFC25CF5704}" sibTransId="{3AA81777-E8A2-4284-972E-4A190606EFC3}"/>
    <dgm:cxn modelId="{53EC18AD-697C-427C-A57F-FA7ED03336AD}" srcId="{88EF24E0-2532-465E-BD6D-DCE0A667094E}" destId="{FC436117-B15B-4AFB-A08A-A39CCBCD7226}" srcOrd="1" destOrd="0" parTransId="{40132C23-B866-4DDE-899C-D032CC5F6A6C}" sibTransId="{1DBEE6FB-B82D-49C2-AB1F-B8950526E6FE}"/>
    <dgm:cxn modelId="{D2DD58FE-47DF-4386-8EB0-1D2EFB5D2FFE}" type="presOf" srcId="{FC436117-B15B-4AFB-A08A-A39CCBCD7226}" destId="{4D22C49F-5860-4221-A9D4-4270ECEA1D59}" srcOrd="0" destOrd="0" presId="urn:microsoft.com/office/officeart/2005/8/layout/vList2"/>
    <dgm:cxn modelId="{FC08950A-A9C3-4349-9F5B-E074F28CC3BE}" type="presParOf" srcId="{2949A884-FF4C-4FEA-815D-E54DE503F955}" destId="{6CA4A25B-09DB-4E7A-A2B2-84416832CEB3}" srcOrd="0" destOrd="0" presId="urn:microsoft.com/office/officeart/2005/8/layout/vList2"/>
    <dgm:cxn modelId="{6C97CD24-FD24-4541-A8FA-A4081FD0C4B7}" type="presParOf" srcId="{2949A884-FF4C-4FEA-815D-E54DE503F955}" destId="{B21E7CCF-859E-42E0-BF36-D80D553C3AB6}" srcOrd="1" destOrd="0" presId="urn:microsoft.com/office/officeart/2005/8/layout/vList2"/>
    <dgm:cxn modelId="{C1910CB6-D834-4CFC-A684-9DEA2A4420B9}" type="presParOf" srcId="{2949A884-FF4C-4FEA-815D-E54DE503F955}" destId="{4D22C49F-5860-4221-A9D4-4270ECEA1D59}" srcOrd="2" destOrd="0" presId="urn:microsoft.com/office/officeart/2005/8/layout/vList2"/>
    <dgm:cxn modelId="{06415B2C-51EB-4DC5-B468-5212652DF914}" type="presParOf" srcId="{2949A884-FF4C-4FEA-815D-E54DE503F955}" destId="{311B0681-B94D-4553-8687-0AB6FB83818E}"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B852C0-D8D0-4FCC-A4D8-1D70BA137B8F}"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91D643F6-C869-422B-ADB0-96591C6E8B6D}">
      <dgm:prSet/>
      <dgm:spPr/>
      <dgm:t>
        <a:bodyPr/>
        <a:lstStyle/>
        <a:p>
          <a:r>
            <a:rPr lang="en-GB"/>
            <a:t>We will be happy to take any questions or concerns you want to share about the RSHP curriculum.</a:t>
          </a:r>
          <a:endParaRPr lang="en-US"/>
        </a:p>
      </dgm:t>
    </dgm:pt>
    <dgm:pt modelId="{38A62245-BE09-4D1D-98F9-0323DB36F753}" type="parTrans" cxnId="{664F7B47-28CD-4BF6-82F2-3E234642FD19}">
      <dgm:prSet/>
      <dgm:spPr/>
      <dgm:t>
        <a:bodyPr/>
        <a:lstStyle/>
        <a:p>
          <a:endParaRPr lang="en-US"/>
        </a:p>
      </dgm:t>
    </dgm:pt>
    <dgm:pt modelId="{FE165B13-B263-4B53-A4A5-E1461ABE1137}" type="sibTrans" cxnId="{664F7B47-28CD-4BF6-82F2-3E234642FD19}">
      <dgm:prSet/>
      <dgm:spPr/>
      <dgm:t>
        <a:bodyPr/>
        <a:lstStyle/>
        <a:p>
          <a:endParaRPr lang="en-US"/>
        </a:p>
      </dgm:t>
    </dgm:pt>
    <dgm:pt modelId="{41D5DAA3-576B-40AD-A830-2FBBAD7166AC}">
      <dgm:prSet/>
      <dgm:spPr/>
      <dgm:t>
        <a:bodyPr/>
        <a:lstStyle/>
        <a:p>
          <a:r>
            <a:rPr lang="en-GB"/>
            <a:t>We can take any questions on sticky notes</a:t>
          </a:r>
          <a:endParaRPr lang="en-US"/>
        </a:p>
      </dgm:t>
    </dgm:pt>
    <dgm:pt modelId="{4489D078-C194-4332-931A-B3418BA8F917}" type="parTrans" cxnId="{07ED744E-71AC-47AC-B628-8033462B4514}">
      <dgm:prSet/>
      <dgm:spPr/>
      <dgm:t>
        <a:bodyPr/>
        <a:lstStyle/>
        <a:p>
          <a:endParaRPr lang="en-US"/>
        </a:p>
      </dgm:t>
    </dgm:pt>
    <dgm:pt modelId="{57B623A6-F73D-4932-999C-80129F2FEFCB}" type="sibTrans" cxnId="{07ED744E-71AC-47AC-B628-8033462B4514}">
      <dgm:prSet/>
      <dgm:spPr/>
      <dgm:t>
        <a:bodyPr/>
        <a:lstStyle/>
        <a:p>
          <a:endParaRPr lang="en-US"/>
        </a:p>
      </dgm:t>
    </dgm:pt>
    <dgm:pt modelId="{586A314A-B71C-4901-AFBE-6CEA9CDB60AC}">
      <dgm:prSet/>
      <dgm:spPr/>
      <dgm:t>
        <a:bodyPr/>
        <a:lstStyle/>
        <a:p>
          <a:r>
            <a:rPr lang="en-GB"/>
            <a:t>I am happy to discuss any issues after the meeting.</a:t>
          </a:r>
          <a:endParaRPr lang="en-US"/>
        </a:p>
      </dgm:t>
    </dgm:pt>
    <dgm:pt modelId="{DA7B351D-E8BF-42C3-8965-A3622BCF4893}" type="parTrans" cxnId="{4CF68B94-D1EF-40E1-8B6F-F166F594B5F4}">
      <dgm:prSet/>
      <dgm:spPr/>
      <dgm:t>
        <a:bodyPr/>
        <a:lstStyle/>
        <a:p>
          <a:endParaRPr lang="en-US"/>
        </a:p>
      </dgm:t>
    </dgm:pt>
    <dgm:pt modelId="{EB3396E8-7762-44C2-A09C-5410A0BF3619}" type="sibTrans" cxnId="{4CF68B94-D1EF-40E1-8B6F-F166F594B5F4}">
      <dgm:prSet/>
      <dgm:spPr/>
      <dgm:t>
        <a:bodyPr/>
        <a:lstStyle/>
        <a:p>
          <a:endParaRPr lang="en-US"/>
        </a:p>
      </dgm:t>
    </dgm:pt>
    <dgm:pt modelId="{62773BD4-7C38-47A8-847D-F032E2CD62EF}" type="pres">
      <dgm:prSet presAssocID="{59B852C0-D8D0-4FCC-A4D8-1D70BA137B8F}" presName="linear" presStyleCnt="0">
        <dgm:presLayoutVars>
          <dgm:animLvl val="lvl"/>
          <dgm:resizeHandles val="exact"/>
        </dgm:presLayoutVars>
      </dgm:prSet>
      <dgm:spPr/>
    </dgm:pt>
    <dgm:pt modelId="{39592BE0-A41C-4518-A43E-7DF308CF9507}" type="pres">
      <dgm:prSet presAssocID="{91D643F6-C869-422B-ADB0-96591C6E8B6D}" presName="parentText" presStyleLbl="node1" presStyleIdx="0" presStyleCnt="3">
        <dgm:presLayoutVars>
          <dgm:chMax val="0"/>
          <dgm:bulletEnabled val="1"/>
        </dgm:presLayoutVars>
      </dgm:prSet>
      <dgm:spPr/>
    </dgm:pt>
    <dgm:pt modelId="{0415373E-AD2A-488F-811A-CEDF6571C747}" type="pres">
      <dgm:prSet presAssocID="{FE165B13-B263-4B53-A4A5-E1461ABE1137}" presName="spacer" presStyleCnt="0"/>
      <dgm:spPr/>
    </dgm:pt>
    <dgm:pt modelId="{41175D24-A744-4C10-961B-BFB9F8F019AA}" type="pres">
      <dgm:prSet presAssocID="{41D5DAA3-576B-40AD-A830-2FBBAD7166AC}" presName="parentText" presStyleLbl="node1" presStyleIdx="1" presStyleCnt="3">
        <dgm:presLayoutVars>
          <dgm:chMax val="0"/>
          <dgm:bulletEnabled val="1"/>
        </dgm:presLayoutVars>
      </dgm:prSet>
      <dgm:spPr/>
    </dgm:pt>
    <dgm:pt modelId="{E3D95B03-F94B-4748-8CAE-8882934C73F0}" type="pres">
      <dgm:prSet presAssocID="{57B623A6-F73D-4932-999C-80129F2FEFCB}" presName="spacer" presStyleCnt="0"/>
      <dgm:spPr/>
    </dgm:pt>
    <dgm:pt modelId="{57E67167-1B34-4F54-A539-4AF92351E5E9}" type="pres">
      <dgm:prSet presAssocID="{586A314A-B71C-4901-AFBE-6CEA9CDB60AC}" presName="parentText" presStyleLbl="node1" presStyleIdx="2" presStyleCnt="3">
        <dgm:presLayoutVars>
          <dgm:chMax val="0"/>
          <dgm:bulletEnabled val="1"/>
        </dgm:presLayoutVars>
      </dgm:prSet>
      <dgm:spPr/>
    </dgm:pt>
  </dgm:ptLst>
  <dgm:cxnLst>
    <dgm:cxn modelId="{3364DB15-04AF-4E72-BCA4-C189A80969DF}" type="presOf" srcId="{41D5DAA3-576B-40AD-A830-2FBBAD7166AC}" destId="{41175D24-A744-4C10-961B-BFB9F8F019AA}" srcOrd="0" destOrd="0" presId="urn:microsoft.com/office/officeart/2005/8/layout/vList2"/>
    <dgm:cxn modelId="{2A354D1C-0BAA-47B7-AB2E-B3DC97A784FF}" type="presOf" srcId="{586A314A-B71C-4901-AFBE-6CEA9CDB60AC}" destId="{57E67167-1B34-4F54-A539-4AF92351E5E9}" srcOrd="0" destOrd="0" presId="urn:microsoft.com/office/officeart/2005/8/layout/vList2"/>
    <dgm:cxn modelId="{69EAF364-C6D6-4F66-B1F8-209304488226}" type="presOf" srcId="{91D643F6-C869-422B-ADB0-96591C6E8B6D}" destId="{39592BE0-A41C-4518-A43E-7DF308CF9507}" srcOrd="0" destOrd="0" presId="urn:microsoft.com/office/officeart/2005/8/layout/vList2"/>
    <dgm:cxn modelId="{664F7B47-28CD-4BF6-82F2-3E234642FD19}" srcId="{59B852C0-D8D0-4FCC-A4D8-1D70BA137B8F}" destId="{91D643F6-C869-422B-ADB0-96591C6E8B6D}" srcOrd="0" destOrd="0" parTransId="{38A62245-BE09-4D1D-98F9-0323DB36F753}" sibTransId="{FE165B13-B263-4B53-A4A5-E1461ABE1137}"/>
    <dgm:cxn modelId="{07ED744E-71AC-47AC-B628-8033462B4514}" srcId="{59B852C0-D8D0-4FCC-A4D8-1D70BA137B8F}" destId="{41D5DAA3-576B-40AD-A830-2FBBAD7166AC}" srcOrd="1" destOrd="0" parTransId="{4489D078-C194-4332-931A-B3418BA8F917}" sibTransId="{57B623A6-F73D-4932-999C-80129F2FEFCB}"/>
    <dgm:cxn modelId="{4CF68B94-D1EF-40E1-8B6F-F166F594B5F4}" srcId="{59B852C0-D8D0-4FCC-A4D8-1D70BA137B8F}" destId="{586A314A-B71C-4901-AFBE-6CEA9CDB60AC}" srcOrd="2" destOrd="0" parTransId="{DA7B351D-E8BF-42C3-8965-A3622BCF4893}" sibTransId="{EB3396E8-7762-44C2-A09C-5410A0BF3619}"/>
    <dgm:cxn modelId="{BA4E4FEE-258A-4BC8-AF29-397F5EE88A29}" type="presOf" srcId="{59B852C0-D8D0-4FCC-A4D8-1D70BA137B8F}" destId="{62773BD4-7C38-47A8-847D-F032E2CD62EF}" srcOrd="0" destOrd="0" presId="urn:microsoft.com/office/officeart/2005/8/layout/vList2"/>
    <dgm:cxn modelId="{86F193CB-1BC8-4B5E-96C5-EF6AAFFC3D30}" type="presParOf" srcId="{62773BD4-7C38-47A8-847D-F032E2CD62EF}" destId="{39592BE0-A41C-4518-A43E-7DF308CF9507}" srcOrd="0" destOrd="0" presId="urn:microsoft.com/office/officeart/2005/8/layout/vList2"/>
    <dgm:cxn modelId="{B07265DF-7788-4781-8BBF-E8EFABD64A73}" type="presParOf" srcId="{62773BD4-7C38-47A8-847D-F032E2CD62EF}" destId="{0415373E-AD2A-488F-811A-CEDF6571C747}" srcOrd="1" destOrd="0" presId="urn:microsoft.com/office/officeart/2005/8/layout/vList2"/>
    <dgm:cxn modelId="{BBC90A1E-48BA-4491-BF13-B1CE6F7C7324}" type="presParOf" srcId="{62773BD4-7C38-47A8-847D-F032E2CD62EF}" destId="{41175D24-A744-4C10-961B-BFB9F8F019AA}" srcOrd="2" destOrd="0" presId="urn:microsoft.com/office/officeart/2005/8/layout/vList2"/>
    <dgm:cxn modelId="{9C01533D-4D73-4FDD-95EB-5CAA74B1815E}" type="presParOf" srcId="{62773BD4-7C38-47A8-847D-F032E2CD62EF}" destId="{E3D95B03-F94B-4748-8CAE-8882934C73F0}" srcOrd="3" destOrd="0" presId="urn:microsoft.com/office/officeart/2005/8/layout/vList2"/>
    <dgm:cxn modelId="{F619D45B-E425-4959-8F22-B7F3519032C7}" type="presParOf" srcId="{62773BD4-7C38-47A8-847D-F032E2CD62EF}" destId="{57E67167-1B34-4F54-A539-4AF92351E5E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D709E-9C92-4809-BDBF-9BE375157AB5}">
      <dsp:nvSpPr>
        <dsp:cNvPr id="0" name=""/>
        <dsp:cNvSpPr/>
      </dsp:nvSpPr>
      <dsp:spPr>
        <a:xfrm>
          <a:off x="0" y="4366"/>
          <a:ext cx="4683949"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DF0B41-07EF-4F30-9F43-F01C27B0F66B}">
      <dsp:nvSpPr>
        <dsp:cNvPr id="0" name=""/>
        <dsp:cNvSpPr/>
      </dsp:nvSpPr>
      <dsp:spPr>
        <a:xfrm>
          <a:off x="281355" y="213639"/>
          <a:ext cx="511556" cy="511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3B8A67-56B0-4682-9658-50733260833F}">
      <dsp:nvSpPr>
        <dsp:cNvPr id="0" name=""/>
        <dsp:cNvSpPr/>
      </dsp:nvSpPr>
      <dsp:spPr>
        <a:xfrm>
          <a:off x="1074268" y="4366"/>
          <a:ext cx="3609680"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622300">
            <a:lnSpc>
              <a:spcPct val="90000"/>
            </a:lnSpc>
            <a:spcBef>
              <a:spcPct val="0"/>
            </a:spcBef>
            <a:spcAft>
              <a:spcPct val="35000"/>
            </a:spcAft>
            <a:buNone/>
          </a:pPr>
          <a:r>
            <a:rPr lang="en-GB" sz="1400" kern="1200"/>
            <a:t>Principal Teacher of Curriculum</a:t>
          </a:r>
          <a:endParaRPr lang="en-US" sz="1400" kern="1200"/>
        </a:p>
      </dsp:txBody>
      <dsp:txXfrm>
        <a:off x="1074268" y="4366"/>
        <a:ext cx="3609680" cy="930102"/>
      </dsp:txXfrm>
    </dsp:sp>
    <dsp:sp modelId="{629ED9A1-4146-433A-B0E8-077A2BF21D8D}">
      <dsp:nvSpPr>
        <dsp:cNvPr id="0" name=""/>
        <dsp:cNvSpPr/>
      </dsp:nvSpPr>
      <dsp:spPr>
        <a:xfrm>
          <a:off x="0" y="1166994"/>
          <a:ext cx="4683949"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5D7E1E-5701-4959-BF2B-AA2F15BA1C56}">
      <dsp:nvSpPr>
        <dsp:cNvPr id="0" name=""/>
        <dsp:cNvSpPr/>
      </dsp:nvSpPr>
      <dsp:spPr>
        <a:xfrm>
          <a:off x="281355" y="1376267"/>
          <a:ext cx="511556" cy="511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1156ED-55D3-455D-8E79-1D4E3FB4E28C}">
      <dsp:nvSpPr>
        <dsp:cNvPr id="0" name=""/>
        <dsp:cNvSpPr/>
      </dsp:nvSpPr>
      <dsp:spPr>
        <a:xfrm>
          <a:off x="1074268" y="1166994"/>
          <a:ext cx="3609680"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622300">
            <a:lnSpc>
              <a:spcPct val="90000"/>
            </a:lnSpc>
            <a:spcBef>
              <a:spcPct val="0"/>
            </a:spcBef>
            <a:spcAft>
              <a:spcPct val="35000"/>
            </a:spcAft>
            <a:buNone/>
          </a:pPr>
          <a:r>
            <a:rPr lang="en-GB" sz="1400" kern="1200"/>
            <a:t>Year Head S3 and S4</a:t>
          </a:r>
          <a:endParaRPr lang="en-US" sz="1400" kern="1200"/>
        </a:p>
      </dsp:txBody>
      <dsp:txXfrm>
        <a:off x="1074268" y="1166994"/>
        <a:ext cx="3609680" cy="930102"/>
      </dsp:txXfrm>
    </dsp:sp>
    <dsp:sp modelId="{C25DCD96-B758-4E2F-A469-1DA3BB614EBE}">
      <dsp:nvSpPr>
        <dsp:cNvPr id="0" name=""/>
        <dsp:cNvSpPr/>
      </dsp:nvSpPr>
      <dsp:spPr>
        <a:xfrm>
          <a:off x="0" y="2329622"/>
          <a:ext cx="4683949"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D267B4-D9D5-4991-AAEA-D0BF1ACBE82C}">
      <dsp:nvSpPr>
        <dsp:cNvPr id="0" name=""/>
        <dsp:cNvSpPr/>
      </dsp:nvSpPr>
      <dsp:spPr>
        <a:xfrm>
          <a:off x="281355" y="2538895"/>
          <a:ext cx="511556" cy="5115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C4E04C-5779-4AD3-8CF4-72CDBC032C70}">
      <dsp:nvSpPr>
        <dsp:cNvPr id="0" name=""/>
        <dsp:cNvSpPr/>
      </dsp:nvSpPr>
      <dsp:spPr>
        <a:xfrm>
          <a:off x="1074268" y="2329622"/>
          <a:ext cx="3609680"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622300">
            <a:lnSpc>
              <a:spcPct val="90000"/>
            </a:lnSpc>
            <a:spcBef>
              <a:spcPct val="0"/>
            </a:spcBef>
            <a:spcAft>
              <a:spcPct val="35000"/>
            </a:spcAft>
            <a:buNone/>
          </a:pPr>
          <a:r>
            <a:rPr lang="en-GB" sz="1400" kern="1200"/>
            <a:t>Contact details:</a:t>
          </a:r>
          <a:endParaRPr lang="en-US" sz="1400" kern="1200"/>
        </a:p>
      </dsp:txBody>
      <dsp:txXfrm>
        <a:off x="1074268" y="2329622"/>
        <a:ext cx="3609680" cy="930102"/>
      </dsp:txXfrm>
    </dsp:sp>
    <dsp:sp modelId="{DEC8A2A1-62C6-41E1-925E-339B01CD6B17}">
      <dsp:nvSpPr>
        <dsp:cNvPr id="0" name=""/>
        <dsp:cNvSpPr/>
      </dsp:nvSpPr>
      <dsp:spPr>
        <a:xfrm>
          <a:off x="0" y="3492250"/>
          <a:ext cx="4683949"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61AC2C-418D-4220-8D94-FD28CDFB87ED}">
      <dsp:nvSpPr>
        <dsp:cNvPr id="0" name=""/>
        <dsp:cNvSpPr/>
      </dsp:nvSpPr>
      <dsp:spPr>
        <a:xfrm>
          <a:off x="281355" y="3701523"/>
          <a:ext cx="511556" cy="5115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AA9769-733D-46B3-9E3F-EFCFA4959900}">
      <dsp:nvSpPr>
        <dsp:cNvPr id="0" name=""/>
        <dsp:cNvSpPr/>
      </dsp:nvSpPr>
      <dsp:spPr>
        <a:xfrm>
          <a:off x="1074268" y="3492250"/>
          <a:ext cx="3609680"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622300">
            <a:lnSpc>
              <a:spcPct val="90000"/>
            </a:lnSpc>
            <a:spcBef>
              <a:spcPct val="0"/>
            </a:spcBef>
            <a:spcAft>
              <a:spcPct val="35000"/>
            </a:spcAft>
            <a:buNone/>
          </a:pPr>
          <a:r>
            <a:rPr lang="en-GB" sz="1400" kern="1200"/>
            <a:t>Email </a:t>
          </a:r>
          <a:r>
            <a:rPr lang="en-GB" sz="1400" kern="1200">
              <a:hlinkClick xmlns:r="http://schemas.openxmlformats.org/officeDocument/2006/relationships" r:id="rId9"/>
            </a:rPr>
            <a:t>farida.ali@pilrigpark.edin.sch.uk</a:t>
          </a:r>
          <a:r>
            <a:rPr lang="en-GB" sz="1400" kern="1200"/>
            <a:t> </a:t>
          </a:r>
          <a:endParaRPr lang="en-US" sz="1400" kern="1200"/>
        </a:p>
      </dsp:txBody>
      <dsp:txXfrm>
        <a:off x="1074268" y="3492250"/>
        <a:ext cx="3609680" cy="930102"/>
      </dsp:txXfrm>
    </dsp:sp>
    <dsp:sp modelId="{06110BD8-AF5C-4B2C-9AC5-D0FFD8B1764A}">
      <dsp:nvSpPr>
        <dsp:cNvPr id="0" name=""/>
        <dsp:cNvSpPr/>
      </dsp:nvSpPr>
      <dsp:spPr>
        <a:xfrm>
          <a:off x="0" y="4654878"/>
          <a:ext cx="4683949"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D6E2D-7EF7-41F7-AC0C-268D44312C3B}">
      <dsp:nvSpPr>
        <dsp:cNvPr id="0" name=""/>
        <dsp:cNvSpPr/>
      </dsp:nvSpPr>
      <dsp:spPr>
        <a:xfrm>
          <a:off x="281355" y="4864151"/>
          <a:ext cx="511556" cy="511556"/>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8ABF80-C7CD-4220-B92B-E5CC69C5EDD6}">
      <dsp:nvSpPr>
        <dsp:cNvPr id="0" name=""/>
        <dsp:cNvSpPr/>
      </dsp:nvSpPr>
      <dsp:spPr>
        <a:xfrm>
          <a:off x="1074268" y="4654878"/>
          <a:ext cx="3609680"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622300">
            <a:lnSpc>
              <a:spcPct val="90000"/>
            </a:lnSpc>
            <a:spcBef>
              <a:spcPct val="0"/>
            </a:spcBef>
            <a:spcAft>
              <a:spcPct val="35000"/>
            </a:spcAft>
            <a:buNone/>
          </a:pPr>
          <a:r>
            <a:rPr lang="en-GB" sz="1400" kern="1200" dirty="0"/>
            <a:t>Phone 01317067960</a:t>
          </a:r>
          <a:endParaRPr lang="en-US" sz="1400" kern="1200" dirty="0"/>
        </a:p>
      </dsp:txBody>
      <dsp:txXfrm>
        <a:off x="1074268" y="4654878"/>
        <a:ext cx="3609680" cy="930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A97BE-6701-4BF5-B445-0887190FFFF0}">
      <dsp:nvSpPr>
        <dsp:cNvPr id="0" name=""/>
        <dsp:cNvSpPr/>
      </dsp:nvSpPr>
      <dsp:spPr>
        <a:xfrm>
          <a:off x="3585213" y="2175669"/>
          <a:ext cx="716272" cy="1539986"/>
        </a:xfrm>
        <a:custGeom>
          <a:avLst/>
          <a:gdLst/>
          <a:ahLst/>
          <a:cxnLst/>
          <a:rect l="0" t="0" r="0" b="0"/>
          <a:pathLst>
            <a:path>
              <a:moveTo>
                <a:pt x="0" y="0"/>
              </a:moveTo>
              <a:lnTo>
                <a:pt x="358136" y="0"/>
              </a:lnTo>
              <a:lnTo>
                <a:pt x="358136" y="1539986"/>
              </a:lnTo>
              <a:lnTo>
                <a:pt x="716272" y="1539986"/>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B1EEED5-578F-4092-9ADC-222F5C749A80}">
      <dsp:nvSpPr>
        <dsp:cNvPr id="0" name=""/>
        <dsp:cNvSpPr/>
      </dsp:nvSpPr>
      <dsp:spPr>
        <a:xfrm>
          <a:off x="3585213" y="2129948"/>
          <a:ext cx="716272" cy="91440"/>
        </a:xfrm>
        <a:custGeom>
          <a:avLst/>
          <a:gdLst/>
          <a:ahLst/>
          <a:cxnLst/>
          <a:rect l="0" t="0" r="0" b="0"/>
          <a:pathLst>
            <a:path>
              <a:moveTo>
                <a:pt x="0" y="45720"/>
              </a:moveTo>
              <a:lnTo>
                <a:pt x="716272" y="45720"/>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19AB5C3-C6F5-468A-8A9E-247238CD1A63}">
      <dsp:nvSpPr>
        <dsp:cNvPr id="0" name=""/>
        <dsp:cNvSpPr/>
      </dsp:nvSpPr>
      <dsp:spPr>
        <a:xfrm>
          <a:off x="3585213" y="635682"/>
          <a:ext cx="716272" cy="1539986"/>
        </a:xfrm>
        <a:custGeom>
          <a:avLst/>
          <a:gdLst/>
          <a:ahLst/>
          <a:cxnLst/>
          <a:rect l="0" t="0" r="0" b="0"/>
          <a:pathLst>
            <a:path>
              <a:moveTo>
                <a:pt x="0" y="1539986"/>
              </a:moveTo>
              <a:lnTo>
                <a:pt x="358136" y="1539986"/>
              </a:lnTo>
              <a:lnTo>
                <a:pt x="358136" y="0"/>
              </a:lnTo>
              <a:lnTo>
                <a:pt x="716272" y="0"/>
              </a:lnTo>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F94D9DA-C163-4AF7-B975-4B04D5890C59}">
      <dsp:nvSpPr>
        <dsp:cNvPr id="0" name=""/>
        <dsp:cNvSpPr/>
      </dsp:nvSpPr>
      <dsp:spPr>
        <a:xfrm>
          <a:off x="3850" y="1629511"/>
          <a:ext cx="3581362" cy="109231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b="0" i="0" kern="1200" baseline="0" dirty="0"/>
            <a:t>There are many misconceptions about why young people with additional needs or disabilities do not need:</a:t>
          </a:r>
          <a:endParaRPr lang="en-US" sz="1900" kern="1200" dirty="0"/>
        </a:p>
      </dsp:txBody>
      <dsp:txXfrm>
        <a:off x="3850" y="1629511"/>
        <a:ext cx="3581362" cy="1092315"/>
      </dsp:txXfrm>
    </dsp:sp>
    <dsp:sp modelId="{EEA6337E-FA8D-47AF-8735-EF1D23A594E8}">
      <dsp:nvSpPr>
        <dsp:cNvPr id="0" name=""/>
        <dsp:cNvSpPr/>
      </dsp:nvSpPr>
      <dsp:spPr>
        <a:xfrm>
          <a:off x="4301486" y="89525"/>
          <a:ext cx="3581362" cy="1092315"/>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b="0" i="0" kern="1200" baseline="0"/>
            <a:t>RSHP education.</a:t>
          </a:r>
          <a:endParaRPr lang="en-US" sz="1900" kern="1200"/>
        </a:p>
      </dsp:txBody>
      <dsp:txXfrm>
        <a:off x="4301486" y="89525"/>
        <a:ext cx="3581362" cy="1092315"/>
      </dsp:txXfrm>
    </dsp:sp>
    <dsp:sp modelId="{54209E21-119C-4177-AC8B-710A334F0F51}">
      <dsp:nvSpPr>
        <dsp:cNvPr id="0" name=""/>
        <dsp:cNvSpPr/>
      </dsp:nvSpPr>
      <dsp:spPr>
        <a:xfrm>
          <a:off x="4301486" y="1629511"/>
          <a:ext cx="3581362" cy="1092315"/>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a:t>S</a:t>
          </a:r>
          <a:r>
            <a:rPr lang="en-GB" sz="1900" b="0" i="0" kern="1200" baseline="0"/>
            <a:t>upport to have relationships.</a:t>
          </a:r>
          <a:endParaRPr lang="en-US" sz="1900" kern="1200"/>
        </a:p>
      </dsp:txBody>
      <dsp:txXfrm>
        <a:off x="4301486" y="1629511"/>
        <a:ext cx="3581362" cy="1092315"/>
      </dsp:txXfrm>
    </dsp:sp>
    <dsp:sp modelId="{0401A176-5FDE-4DDF-80B8-2BB4F8142674}">
      <dsp:nvSpPr>
        <dsp:cNvPr id="0" name=""/>
        <dsp:cNvSpPr/>
      </dsp:nvSpPr>
      <dsp:spPr>
        <a:xfrm>
          <a:off x="4301486" y="3169497"/>
          <a:ext cx="3581362" cy="1092315"/>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a:t>M</a:t>
          </a:r>
          <a:r>
            <a:rPr lang="en-GB" sz="1900" b="0" i="0" kern="1200" baseline="0"/>
            <a:t>anage their sexual health.</a:t>
          </a:r>
          <a:endParaRPr lang="en-US" sz="1900" kern="1200"/>
        </a:p>
      </dsp:txBody>
      <dsp:txXfrm>
        <a:off x="4301486" y="3169497"/>
        <a:ext cx="3581362" cy="10923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B9E60-6D62-408A-BF91-8BF723F848B0}">
      <dsp:nvSpPr>
        <dsp:cNvPr id="0" name=""/>
        <dsp:cNvSpPr/>
      </dsp:nvSpPr>
      <dsp:spPr>
        <a:xfrm>
          <a:off x="0" y="88794"/>
          <a:ext cx="7886700" cy="16325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dirty="0"/>
            <a:t>I</a:t>
          </a:r>
          <a:r>
            <a:rPr lang="en-GB" sz="1900" b="1" i="0" kern="1200" dirty="0"/>
            <a:t>nfantilisation</a:t>
          </a:r>
          <a:r>
            <a:rPr lang="en-GB" sz="1900" b="0" i="0" kern="1200" dirty="0"/>
            <a:t>: the belief that people with disabilities, especially learning disabilities, or autistic people, are infant or childlike so do not experience sexual desire and have no need for romantic or sexual relationships</a:t>
          </a:r>
          <a:endParaRPr lang="en-US" sz="1900" kern="1200" dirty="0"/>
        </a:p>
      </dsp:txBody>
      <dsp:txXfrm>
        <a:off x="79693" y="168487"/>
        <a:ext cx="7727314" cy="1473129"/>
      </dsp:txXfrm>
    </dsp:sp>
    <dsp:sp modelId="{6419C993-C61D-4BF8-805E-AB2AB68ABCAC}">
      <dsp:nvSpPr>
        <dsp:cNvPr id="0" name=""/>
        <dsp:cNvSpPr/>
      </dsp:nvSpPr>
      <dsp:spPr>
        <a:xfrm>
          <a:off x="0" y="1776030"/>
          <a:ext cx="7886700" cy="1632515"/>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i="0" kern="1200"/>
            <a:t>Asexuality</a:t>
          </a:r>
          <a:r>
            <a:rPr lang="en-GB" sz="1900" b="0" i="0" kern="1200"/>
            <a:t>: the belief that disabled people feel no romantic or sexual desires (note this is not actually what asexuality is).</a:t>
          </a:r>
          <a:endParaRPr lang="en-US" sz="1900" kern="1200"/>
        </a:p>
      </dsp:txBody>
      <dsp:txXfrm>
        <a:off x="79693" y="1855723"/>
        <a:ext cx="7727314" cy="1473129"/>
      </dsp:txXfrm>
    </dsp:sp>
    <dsp:sp modelId="{89FC7BF9-5F80-4477-AA1B-5AB7C9984818}">
      <dsp:nvSpPr>
        <dsp:cNvPr id="0" name=""/>
        <dsp:cNvSpPr/>
      </dsp:nvSpPr>
      <dsp:spPr>
        <a:xfrm>
          <a:off x="0" y="3463265"/>
          <a:ext cx="7886700" cy="1632515"/>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i="0" kern="1200"/>
            <a:t>Delayed/absent sexual development</a:t>
          </a:r>
          <a:r>
            <a:rPr lang="en-GB" sz="1900" b="0" i="0" kern="1200"/>
            <a:t>: these beliefs often stem from a misconception that disabled people do not experience the same sexual development as non-disabled people. They might believe that disabled people's sexual development happens much later, or never, so they have no sexual needs.</a:t>
          </a:r>
          <a:endParaRPr lang="en-US" sz="1900" kern="1200"/>
        </a:p>
      </dsp:txBody>
      <dsp:txXfrm>
        <a:off x="79693" y="3542958"/>
        <a:ext cx="7727314" cy="14731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4A25B-09DB-4E7A-A2B2-84416832CEB3}">
      <dsp:nvSpPr>
        <dsp:cNvPr id="0" name=""/>
        <dsp:cNvSpPr/>
      </dsp:nvSpPr>
      <dsp:spPr>
        <a:xfrm>
          <a:off x="0" y="214765"/>
          <a:ext cx="7886700" cy="2152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Incapable/ Incapacity</a:t>
          </a:r>
        </a:p>
        <a:p>
          <a:pPr marL="0" lvl="0" indent="0" algn="l" defTabSz="889000">
            <a:lnSpc>
              <a:spcPct val="90000"/>
            </a:lnSpc>
            <a:spcBef>
              <a:spcPct val="0"/>
            </a:spcBef>
            <a:spcAft>
              <a:spcPct val="35000"/>
            </a:spcAft>
            <a:buNone/>
          </a:pPr>
          <a:r>
            <a:rPr lang="en-GB" sz="2000" b="1" kern="1200" dirty="0"/>
            <a:t>The belief that disabled people will be physically or </a:t>
          </a:r>
          <a:r>
            <a:rPr lang="en-GB" sz="2000" b="1" i="0" kern="1200" dirty="0"/>
            <a:t>intellectually incapable of understanding or engaging in relationships or sex. A common belief is people with disabilities won't make good or safe choices about sex and relationships. Parenting is believed to be too complicated and that having any children would be at risk of harm</a:t>
          </a:r>
          <a:endParaRPr lang="en-US" sz="2000" kern="1200" dirty="0"/>
        </a:p>
      </dsp:txBody>
      <dsp:txXfrm>
        <a:off x="105091" y="319856"/>
        <a:ext cx="7676518" cy="1942618"/>
      </dsp:txXfrm>
    </dsp:sp>
    <dsp:sp modelId="{4D22C49F-5860-4221-A9D4-4270ECEA1D59}">
      <dsp:nvSpPr>
        <dsp:cNvPr id="0" name=""/>
        <dsp:cNvSpPr/>
      </dsp:nvSpPr>
      <dsp:spPr>
        <a:xfrm>
          <a:off x="0" y="2425166"/>
          <a:ext cx="7886700" cy="21528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Protection from harm</a:t>
          </a:r>
        </a:p>
        <a:p>
          <a:pPr marL="0" lvl="0" indent="0" algn="l" defTabSz="889000">
            <a:lnSpc>
              <a:spcPct val="90000"/>
            </a:lnSpc>
            <a:spcBef>
              <a:spcPct val="0"/>
            </a:spcBef>
            <a:spcAft>
              <a:spcPct val="35000"/>
            </a:spcAft>
            <a:buNone/>
          </a:pPr>
          <a:r>
            <a:rPr lang="en-GB" sz="2000" b="1" kern="1200" dirty="0"/>
            <a:t>the belief that people with disabilities will come to harm if they engage in relationships or sex - abuse, 'poor' choices, at risk of pregnancy or STIs, might get themselves in legal trouble etc. The best way to protect is to avoid talking about sex and relationships or allow disabled people to have relationships, sex or become parents</a:t>
          </a:r>
          <a:endParaRPr lang="en-US" sz="2000" kern="1200" dirty="0"/>
        </a:p>
      </dsp:txBody>
      <dsp:txXfrm>
        <a:off x="105091" y="2530257"/>
        <a:ext cx="7676518" cy="1942618"/>
      </dsp:txXfrm>
    </dsp:sp>
    <dsp:sp modelId="{311B0681-B94D-4553-8687-0AB6FB83818E}">
      <dsp:nvSpPr>
        <dsp:cNvPr id="0" name=""/>
        <dsp:cNvSpPr/>
      </dsp:nvSpPr>
      <dsp:spPr>
        <a:xfrm>
          <a:off x="0" y="4577966"/>
          <a:ext cx="7886700" cy="72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GB" sz="1600" b="0" i="0" kern="1200" baseline="0">
              <a:hlinkClick xmlns:r="http://schemas.openxmlformats.org/officeDocument/2006/relationships" r:id="rId1"/>
            </a:rPr>
            <a:t>https://www.canva.com/design/DAE87eo-5aI/ncu1KjfbVqjEVqZxwb6r3Q/view?utm_content=DAE87eo-5aI&amp;utm_campaign=designshare&amp;utm_medium=link&amp;utm_source=publishsharelink#3</a:t>
          </a:r>
          <a:r>
            <a:rPr lang="en-GB" sz="1600" b="0" i="0" kern="1200" baseline="0"/>
            <a:t> </a:t>
          </a:r>
          <a:endParaRPr lang="en-US" sz="1600" kern="1200"/>
        </a:p>
      </dsp:txBody>
      <dsp:txXfrm>
        <a:off x="0" y="4577966"/>
        <a:ext cx="7886700" cy="7245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92BE0-A41C-4518-A43E-7DF308CF9507}">
      <dsp:nvSpPr>
        <dsp:cNvPr id="0" name=""/>
        <dsp:cNvSpPr/>
      </dsp:nvSpPr>
      <dsp:spPr>
        <a:xfrm>
          <a:off x="0" y="507469"/>
          <a:ext cx="5000124" cy="142974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We will be happy to take any questions or concerns you want to share about the RSHP curriculum.</a:t>
          </a:r>
          <a:endParaRPr lang="en-US" sz="2600" kern="1200"/>
        </a:p>
      </dsp:txBody>
      <dsp:txXfrm>
        <a:off x="69794" y="577263"/>
        <a:ext cx="4860536" cy="1290152"/>
      </dsp:txXfrm>
    </dsp:sp>
    <dsp:sp modelId="{41175D24-A744-4C10-961B-BFB9F8F019AA}">
      <dsp:nvSpPr>
        <dsp:cNvPr id="0" name=""/>
        <dsp:cNvSpPr/>
      </dsp:nvSpPr>
      <dsp:spPr>
        <a:xfrm>
          <a:off x="0" y="2012089"/>
          <a:ext cx="5000124" cy="1429740"/>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We can take any questions on sticky notes</a:t>
          </a:r>
          <a:endParaRPr lang="en-US" sz="2600" kern="1200"/>
        </a:p>
      </dsp:txBody>
      <dsp:txXfrm>
        <a:off x="69794" y="2081883"/>
        <a:ext cx="4860536" cy="1290152"/>
      </dsp:txXfrm>
    </dsp:sp>
    <dsp:sp modelId="{57E67167-1B34-4F54-A539-4AF92351E5E9}">
      <dsp:nvSpPr>
        <dsp:cNvPr id="0" name=""/>
        <dsp:cNvSpPr/>
      </dsp:nvSpPr>
      <dsp:spPr>
        <a:xfrm>
          <a:off x="0" y="3516710"/>
          <a:ext cx="5000124" cy="142974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I am happy to discuss any issues after the meeting.</a:t>
          </a:r>
          <a:endParaRPr lang="en-US" sz="2600" kern="1200"/>
        </a:p>
      </dsp:txBody>
      <dsp:txXfrm>
        <a:off x="69794" y="3586504"/>
        <a:ext cx="4860536" cy="129015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30271-2BDE-47BE-9D99-FF400E4DD898}" type="datetimeFigureOut">
              <a:rPr lang="en-GB" smtClean="0"/>
              <a:pPr/>
              <a:t>10/01/2024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337EB-F787-43CF-A4FE-CF89730A212E}" type="slidenum">
              <a:rPr lang="en-GB" smtClean="0"/>
              <a:pPr/>
              <a:t>‹#›</a:t>
            </a:fld>
            <a:endParaRPr lang="en-GB"/>
          </a:p>
        </p:txBody>
      </p:sp>
    </p:spTree>
    <p:extLst>
      <p:ext uri="{BB962C8B-B14F-4D97-AF65-F5344CB8AC3E}">
        <p14:creationId xmlns:p14="http://schemas.microsoft.com/office/powerpoint/2010/main" val="346278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1</a:t>
            </a:fld>
            <a:endParaRPr lang="en-GB"/>
          </a:p>
        </p:txBody>
      </p:sp>
      <p:sp>
        <p:nvSpPr>
          <p:cNvPr id="6" name="Notes Placeholder 5">
            <a:extLst>
              <a:ext uri="{FF2B5EF4-FFF2-40B4-BE49-F238E27FC236}">
                <a16:creationId xmlns:a16="http://schemas.microsoft.com/office/drawing/2014/main" id="{D5BF1E43-A440-A06A-7ABB-84041EA6E567}"/>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181388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2</a:t>
            </a:fld>
            <a:endParaRPr lang="en-GB"/>
          </a:p>
        </p:txBody>
      </p:sp>
      <p:sp>
        <p:nvSpPr>
          <p:cNvPr id="6" name="TextBox 5">
            <a:extLst>
              <a:ext uri="{FF2B5EF4-FFF2-40B4-BE49-F238E27FC236}">
                <a16:creationId xmlns:a16="http://schemas.microsoft.com/office/drawing/2014/main" id="{9A693E74-DD55-C579-6BD9-22C58F16FC2E}"/>
              </a:ext>
            </a:extLst>
          </p:cNvPr>
          <p:cNvSpPr txBox="1"/>
          <p:nvPr/>
        </p:nvSpPr>
        <p:spPr>
          <a:xfrm>
            <a:off x="1714500" y="4271060"/>
            <a:ext cx="3429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Notes Placeholder 6">
            <a:extLst>
              <a:ext uri="{FF2B5EF4-FFF2-40B4-BE49-F238E27FC236}">
                <a16:creationId xmlns:a16="http://schemas.microsoft.com/office/drawing/2014/main" id="{FE0E9B53-FA2B-DBAE-25B0-D83F4A0F1337}"/>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953209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3</a:t>
            </a:fld>
            <a:endParaRPr lang="en-GB"/>
          </a:p>
        </p:txBody>
      </p:sp>
      <p:sp>
        <p:nvSpPr>
          <p:cNvPr id="6" name="Notes Placeholder 5">
            <a:extLst>
              <a:ext uri="{FF2B5EF4-FFF2-40B4-BE49-F238E27FC236}">
                <a16:creationId xmlns:a16="http://schemas.microsoft.com/office/drawing/2014/main" id="{48573286-189D-D053-EE5B-E80E4AA42D8E}"/>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806075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4</a:t>
            </a:fld>
            <a:endParaRPr lang="en-GB"/>
          </a:p>
        </p:txBody>
      </p:sp>
      <p:sp>
        <p:nvSpPr>
          <p:cNvPr id="6" name="Notes Placeholder 5">
            <a:extLst>
              <a:ext uri="{FF2B5EF4-FFF2-40B4-BE49-F238E27FC236}">
                <a16:creationId xmlns:a16="http://schemas.microsoft.com/office/drawing/2014/main" id="{21339094-7918-1DBB-5D93-3BFA9CBD3D79}"/>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472767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5</a:t>
            </a:fld>
            <a:endParaRPr lang="en-GB"/>
          </a:p>
        </p:txBody>
      </p:sp>
      <p:sp>
        <p:nvSpPr>
          <p:cNvPr id="6" name="Notes Placeholder 5">
            <a:extLst>
              <a:ext uri="{FF2B5EF4-FFF2-40B4-BE49-F238E27FC236}">
                <a16:creationId xmlns:a16="http://schemas.microsoft.com/office/drawing/2014/main" id="{7001E7B4-427C-6BFF-81A7-EBA7E8CAFDBA}"/>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266213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6</a:t>
            </a:fld>
            <a:endParaRPr lang="en-GB"/>
          </a:p>
        </p:txBody>
      </p:sp>
      <p:sp>
        <p:nvSpPr>
          <p:cNvPr id="6" name="Notes Placeholder 5">
            <a:extLst>
              <a:ext uri="{FF2B5EF4-FFF2-40B4-BE49-F238E27FC236}">
                <a16:creationId xmlns:a16="http://schemas.microsoft.com/office/drawing/2014/main" id="{9BB08522-BCD2-867E-A616-F98B1E546212}"/>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585920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7</a:t>
            </a:fld>
            <a:endParaRPr lang="en-GB"/>
          </a:p>
        </p:txBody>
      </p:sp>
      <p:sp>
        <p:nvSpPr>
          <p:cNvPr id="6" name="Notes Placeholder 5">
            <a:extLst>
              <a:ext uri="{FF2B5EF4-FFF2-40B4-BE49-F238E27FC236}">
                <a16:creationId xmlns:a16="http://schemas.microsoft.com/office/drawing/2014/main" id="{84B74813-B2BB-902A-2A99-0FF2B6CD90ED}"/>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2079553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8</a:t>
            </a:fld>
            <a:endParaRPr lang="en-GB"/>
          </a:p>
        </p:txBody>
      </p:sp>
      <p:sp>
        <p:nvSpPr>
          <p:cNvPr id="6" name="Notes Placeholder 5">
            <a:extLst>
              <a:ext uri="{FF2B5EF4-FFF2-40B4-BE49-F238E27FC236}">
                <a16:creationId xmlns:a16="http://schemas.microsoft.com/office/drawing/2014/main" id="{766D750D-80F6-0E01-A8F3-718389474892}"/>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731239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9</a:t>
            </a:fld>
            <a:endParaRPr lang="en-GB"/>
          </a:p>
        </p:txBody>
      </p:sp>
      <p:sp>
        <p:nvSpPr>
          <p:cNvPr id="6" name="Notes Placeholder 5">
            <a:extLst>
              <a:ext uri="{FF2B5EF4-FFF2-40B4-BE49-F238E27FC236}">
                <a16:creationId xmlns:a16="http://schemas.microsoft.com/office/drawing/2014/main" id="{BFE9F43B-E7C1-A2EC-34B2-CB8327BC66F9}"/>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20791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10</a:t>
            </a:fld>
            <a:endParaRPr lang="en-GB"/>
          </a:p>
        </p:txBody>
      </p:sp>
      <p:sp>
        <p:nvSpPr>
          <p:cNvPr id="6" name="Notes Placeholder 5">
            <a:extLst>
              <a:ext uri="{FF2B5EF4-FFF2-40B4-BE49-F238E27FC236}">
                <a16:creationId xmlns:a16="http://schemas.microsoft.com/office/drawing/2014/main" id="{4A13CDBE-A170-4FEE-B09A-F459359A5667}"/>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67943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11</a:t>
            </a:fld>
            <a:endParaRPr lang="en-GB"/>
          </a:p>
        </p:txBody>
      </p:sp>
      <p:sp>
        <p:nvSpPr>
          <p:cNvPr id="6" name="Notes Placeholder 5">
            <a:extLst>
              <a:ext uri="{FF2B5EF4-FFF2-40B4-BE49-F238E27FC236}">
                <a16:creationId xmlns:a16="http://schemas.microsoft.com/office/drawing/2014/main" id="{D8A5B99C-BA8B-A72C-0C65-F7D581EDA658}"/>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928037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12</a:t>
            </a:fld>
            <a:endParaRPr lang="en-GB"/>
          </a:p>
        </p:txBody>
      </p:sp>
      <p:sp>
        <p:nvSpPr>
          <p:cNvPr id="6" name="Notes Placeholder 5">
            <a:extLst>
              <a:ext uri="{FF2B5EF4-FFF2-40B4-BE49-F238E27FC236}">
                <a16:creationId xmlns:a16="http://schemas.microsoft.com/office/drawing/2014/main" id="{E6AD70DA-6BD0-D71F-3AE5-8E2B607D2FA1}"/>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983649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13</a:t>
            </a:fld>
            <a:endParaRPr lang="en-GB"/>
          </a:p>
        </p:txBody>
      </p:sp>
      <p:sp>
        <p:nvSpPr>
          <p:cNvPr id="6" name="Notes Placeholder 5">
            <a:extLst>
              <a:ext uri="{FF2B5EF4-FFF2-40B4-BE49-F238E27FC236}">
                <a16:creationId xmlns:a16="http://schemas.microsoft.com/office/drawing/2014/main" id="{6C4CB122-D6B0-5C1C-FDF9-CFF25906F09A}"/>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196656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14</a:t>
            </a:fld>
            <a:endParaRPr lang="en-GB"/>
          </a:p>
        </p:txBody>
      </p:sp>
    </p:spTree>
    <p:extLst>
      <p:ext uri="{BB962C8B-B14F-4D97-AF65-F5344CB8AC3E}">
        <p14:creationId xmlns:p14="http://schemas.microsoft.com/office/powerpoint/2010/main" val="3671580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15</a:t>
            </a:fld>
            <a:endParaRPr lang="en-GB"/>
          </a:p>
        </p:txBody>
      </p:sp>
      <p:sp>
        <p:nvSpPr>
          <p:cNvPr id="6" name="Notes Placeholder 5">
            <a:extLst>
              <a:ext uri="{FF2B5EF4-FFF2-40B4-BE49-F238E27FC236}">
                <a16:creationId xmlns:a16="http://schemas.microsoft.com/office/drawing/2014/main" id="{2ADFF32D-546E-EAA1-D71F-D48A61CCAD7D}"/>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04756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16</a:t>
            </a:fld>
            <a:endParaRPr lang="en-GB"/>
          </a:p>
        </p:txBody>
      </p:sp>
    </p:spTree>
    <p:extLst>
      <p:ext uri="{BB962C8B-B14F-4D97-AF65-F5344CB8AC3E}">
        <p14:creationId xmlns:p14="http://schemas.microsoft.com/office/powerpoint/2010/main" val="200333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17</a:t>
            </a:fld>
            <a:endParaRPr lang="en-GB"/>
          </a:p>
        </p:txBody>
      </p:sp>
      <p:sp>
        <p:nvSpPr>
          <p:cNvPr id="6" name="Notes Placeholder 5">
            <a:extLst>
              <a:ext uri="{FF2B5EF4-FFF2-40B4-BE49-F238E27FC236}">
                <a16:creationId xmlns:a16="http://schemas.microsoft.com/office/drawing/2014/main" id="{EF066693-2D67-BB34-4585-DDC2174B7A7A}"/>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501900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18</a:t>
            </a:fld>
            <a:endParaRPr lang="en-GB"/>
          </a:p>
        </p:txBody>
      </p:sp>
      <p:sp>
        <p:nvSpPr>
          <p:cNvPr id="6" name="Notes Placeholder 5">
            <a:extLst>
              <a:ext uri="{FF2B5EF4-FFF2-40B4-BE49-F238E27FC236}">
                <a16:creationId xmlns:a16="http://schemas.microsoft.com/office/drawing/2014/main" id="{36DDF359-2D91-9619-AE1A-28B29634D1CD}"/>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754422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19</a:t>
            </a:fld>
            <a:endParaRPr lang="en-GB"/>
          </a:p>
        </p:txBody>
      </p:sp>
      <p:sp>
        <p:nvSpPr>
          <p:cNvPr id="6" name="Notes Placeholder 5">
            <a:extLst>
              <a:ext uri="{FF2B5EF4-FFF2-40B4-BE49-F238E27FC236}">
                <a16:creationId xmlns:a16="http://schemas.microsoft.com/office/drawing/2014/main" id="{4A3919E4-886A-A831-9387-43410528E234}"/>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2135984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20</a:t>
            </a:fld>
            <a:endParaRPr lang="en-GB"/>
          </a:p>
        </p:txBody>
      </p:sp>
      <p:sp>
        <p:nvSpPr>
          <p:cNvPr id="6" name="Notes Placeholder 5">
            <a:extLst>
              <a:ext uri="{FF2B5EF4-FFF2-40B4-BE49-F238E27FC236}">
                <a16:creationId xmlns:a16="http://schemas.microsoft.com/office/drawing/2014/main" id="{E94D40F1-ABE7-FF2F-8FC7-5CA62F15F64C}"/>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601159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21</a:t>
            </a:fld>
            <a:endParaRPr lang="en-GB"/>
          </a:p>
        </p:txBody>
      </p:sp>
      <p:sp>
        <p:nvSpPr>
          <p:cNvPr id="6" name="Notes Placeholder 5">
            <a:extLst>
              <a:ext uri="{FF2B5EF4-FFF2-40B4-BE49-F238E27FC236}">
                <a16:creationId xmlns:a16="http://schemas.microsoft.com/office/drawing/2014/main" id="{689558B6-A985-DF13-C791-DFFA107B54B2}"/>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2067163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22</a:t>
            </a:fld>
            <a:endParaRPr lang="en-GB"/>
          </a:p>
        </p:txBody>
      </p:sp>
      <p:sp>
        <p:nvSpPr>
          <p:cNvPr id="6" name="Notes Placeholder 5">
            <a:extLst>
              <a:ext uri="{FF2B5EF4-FFF2-40B4-BE49-F238E27FC236}">
                <a16:creationId xmlns:a16="http://schemas.microsoft.com/office/drawing/2014/main" id="{94D7901C-6C90-E422-5C9D-86A376F60E8E}"/>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2333124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23</a:t>
            </a:fld>
            <a:endParaRPr lang="en-GB"/>
          </a:p>
        </p:txBody>
      </p:sp>
      <p:sp>
        <p:nvSpPr>
          <p:cNvPr id="6" name="Notes Placeholder 5">
            <a:extLst>
              <a:ext uri="{FF2B5EF4-FFF2-40B4-BE49-F238E27FC236}">
                <a16:creationId xmlns:a16="http://schemas.microsoft.com/office/drawing/2014/main" id="{11129D6B-071B-7D63-1D62-FC9ED4156BA7}"/>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682126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24</a:t>
            </a:fld>
            <a:endParaRPr lang="en-GB"/>
          </a:p>
        </p:txBody>
      </p:sp>
      <p:sp>
        <p:nvSpPr>
          <p:cNvPr id="6" name="Notes Placeholder 5">
            <a:extLst>
              <a:ext uri="{FF2B5EF4-FFF2-40B4-BE49-F238E27FC236}">
                <a16:creationId xmlns:a16="http://schemas.microsoft.com/office/drawing/2014/main" id="{0429FB80-9716-97EE-D83E-F0072180CDBE}"/>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249604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25</a:t>
            </a:fld>
            <a:endParaRPr lang="en-GB"/>
          </a:p>
        </p:txBody>
      </p:sp>
      <p:sp>
        <p:nvSpPr>
          <p:cNvPr id="6" name="Notes Placeholder 5">
            <a:extLst>
              <a:ext uri="{FF2B5EF4-FFF2-40B4-BE49-F238E27FC236}">
                <a16:creationId xmlns:a16="http://schemas.microsoft.com/office/drawing/2014/main" id="{8408185B-0519-B79D-C01C-5E645B669FAE}"/>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820053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26</a:t>
            </a:fld>
            <a:endParaRPr lang="en-GB"/>
          </a:p>
        </p:txBody>
      </p:sp>
      <p:sp>
        <p:nvSpPr>
          <p:cNvPr id="6" name="Notes Placeholder 5">
            <a:extLst>
              <a:ext uri="{FF2B5EF4-FFF2-40B4-BE49-F238E27FC236}">
                <a16:creationId xmlns:a16="http://schemas.microsoft.com/office/drawing/2014/main" id="{59493025-E275-FD42-05DE-DDE945F90969}"/>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859543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27</a:t>
            </a:fld>
            <a:endParaRPr lang="en-GB"/>
          </a:p>
        </p:txBody>
      </p:sp>
      <p:sp>
        <p:nvSpPr>
          <p:cNvPr id="6" name="Notes Placeholder 5">
            <a:extLst>
              <a:ext uri="{FF2B5EF4-FFF2-40B4-BE49-F238E27FC236}">
                <a16:creationId xmlns:a16="http://schemas.microsoft.com/office/drawing/2014/main" id="{1BE6DD24-21AD-F3FE-93BB-849D5E8B200A}"/>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847925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28</a:t>
            </a:fld>
            <a:endParaRPr lang="en-GB"/>
          </a:p>
        </p:txBody>
      </p:sp>
      <p:sp>
        <p:nvSpPr>
          <p:cNvPr id="6" name="Notes Placeholder 5">
            <a:extLst>
              <a:ext uri="{FF2B5EF4-FFF2-40B4-BE49-F238E27FC236}">
                <a16:creationId xmlns:a16="http://schemas.microsoft.com/office/drawing/2014/main" id="{7B1214E3-9AD8-AFDE-2B0D-2E21BDD3C10F}"/>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2265146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29</a:t>
            </a:fld>
            <a:endParaRPr lang="en-GB"/>
          </a:p>
        </p:txBody>
      </p:sp>
      <p:sp>
        <p:nvSpPr>
          <p:cNvPr id="6" name="Notes Placeholder 5">
            <a:extLst>
              <a:ext uri="{FF2B5EF4-FFF2-40B4-BE49-F238E27FC236}">
                <a16:creationId xmlns:a16="http://schemas.microsoft.com/office/drawing/2014/main" id="{AA898A7C-0EFB-BCC1-DA3E-9ED79DA9F9AF}"/>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37647885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30</a:t>
            </a:fld>
            <a:endParaRPr lang="en-GB"/>
          </a:p>
        </p:txBody>
      </p:sp>
      <p:sp>
        <p:nvSpPr>
          <p:cNvPr id="6" name="Notes Placeholder 5">
            <a:extLst>
              <a:ext uri="{FF2B5EF4-FFF2-40B4-BE49-F238E27FC236}">
                <a16:creationId xmlns:a16="http://schemas.microsoft.com/office/drawing/2014/main" id="{15E59E03-7443-2CB6-35C1-67703958C42C}"/>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744794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31</a:t>
            </a:fld>
            <a:endParaRPr lang="en-GB"/>
          </a:p>
        </p:txBody>
      </p:sp>
      <p:sp>
        <p:nvSpPr>
          <p:cNvPr id="6" name="Notes Placeholder 5">
            <a:extLst>
              <a:ext uri="{FF2B5EF4-FFF2-40B4-BE49-F238E27FC236}">
                <a16:creationId xmlns:a16="http://schemas.microsoft.com/office/drawing/2014/main" id="{7B59F079-A6E2-E155-9819-F83BBF1B7D74}"/>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9729761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A6337EB-F787-43CF-A4FE-CF89730A212E}" type="slidenum">
              <a:rPr lang="en-GB" smtClean="0"/>
              <a:pPr/>
              <a:t>32</a:t>
            </a:fld>
            <a:endParaRPr lang="en-GB"/>
          </a:p>
        </p:txBody>
      </p:sp>
      <p:sp>
        <p:nvSpPr>
          <p:cNvPr id="6" name="Notes Placeholder 5">
            <a:extLst>
              <a:ext uri="{FF2B5EF4-FFF2-40B4-BE49-F238E27FC236}">
                <a16:creationId xmlns:a16="http://schemas.microsoft.com/office/drawing/2014/main" id="{83748C0C-03C5-2EB3-DE9B-0C075DDE446C}"/>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5799085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33</a:t>
            </a:fld>
            <a:endParaRPr lang="en-GB"/>
          </a:p>
        </p:txBody>
      </p:sp>
      <p:sp>
        <p:nvSpPr>
          <p:cNvPr id="6" name="Notes Placeholder 5">
            <a:extLst>
              <a:ext uri="{FF2B5EF4-FFF2-40B4-BE49-F238E27FC236}">
                <a16:creationId xmlns:a16="http://schemas.microsoft.com/office/drawing/2014/main" id="{903B390F-7DED-DEA9-A1C0-6806A5285358}"/>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42943094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34</a:t>
            </a:fld>
            <a:endParaRPr lang="en-GB"/>
          </a:p>
        </p:txBody>
      </p:sp>
      <p:sp>
        <p:nvSpPr>
          <p:cNvPr id="6" name="Notes Placeholder 5">
            <a:extLst>
              <a:ext uri="{FF2B5EF4-FFF2-40B4-BE49-F238E27FC236}">
                <a16:creationId xmlns:a16="http://schemas.microsoft.com/office/drawing/2014/main" id="{67A1A822-3F63-1724-0F51-BD15B95E60EA}"/>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18184484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8A6337EB-F787-43CF-A4FE-CF89730A212E}" type="slidenum">
              <a:rPr lang="en-GB" smtClean="0"/>
              <a:pPr/>
              <a:t>35</a:t>
            </a:fld>
            <a:endParaRPr lang="en-GB"/>
          </a:p>
        </p:txBody>
      </p:sp>
      <p:sp>
        <p:nvSpPr>
          <p:cNvPr id="6" name="Notes Placeholder 5">
            <a:extLst>
              <a:ext uri="{FF2B5EF4-FFF2-40B4-BE49-F238E27FC236}">
                <a16:creationId xmlns:a16="http://schemas.microsoft.com/office/drawing/2014/main" id="{BB3961FA-459B-DC0D-C6C2-6DD01396497E}"/>
              </a:ext>
            </a:extLst>
          </p:cNvPr>
          <p:cNvSpPr>
            <a:spLocks noGrp="1"/>
          </p:cNvSpPr>
          <p:nvPr>
            <p:ph type="body" sz="quarter" idx="3"/>
          </p:nvPr>
        </p:nvSpPr>
        <p:spPr>
          <a:xfrm>
            <a:off x="894928" y="4343400"/>
            <a:ext cx="5486400" cy="4114800"/>
          </a:xfrm>
        </p:spPr>
        <p:txBody>
          <a:bodyPr/>
          <a:lstStyle/>
          <a:p>
            <a:endParaRPr lang="en-GB"/>
          </a:p>
        </p:txBody>
      </p:sp>
    </p:spTree>
    <p:extLst>
      <p:ext uri="{BB962C8B-B14F-4D97-AF65-F5344CB8AC3E}">
        <p14:creationId xmlns:p14="http://schemas.microsoft.com/office/powerpoint/2010/main" val="3007320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AF066-77DD-4ED1-A8A2-6991E4754A97}" type="datetimeFigureOut">
              <a:rPr lang="en-GB" smtClean="0"/>
              <a:pPr/>
              <a:t>10/01/2024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56340-1DDA-4C06-AEAA-AC02AC19C4E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www.youtube.com/watch?v=pRGhrYmUjU4" TargetMode="External"/><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hyperlink" Target="https://www.youtube.com/watch?v=St61pEPUuFw&amp;t=1s" TargetMode="External"/><Relationship Id="rId4" Type="http://schemas.openxmlformats.org/officeDocument/2006/relationships/hyperlink" Target="https://www.youtube.com/watch?v=5KQGz-toMn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0.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1.jpe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2.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tiff"/><Relationship Id="rId4" Type="http://schemas.openxmlformats.org/officeDocument/2006/relationships/hyperlink" Target="https://vimeo.com/361263347"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4.tiff"/><Relationship Id="rId4" Type="http://schemas.openxmlformats.org/officeDocument/2006/relationships/hyperlink" Target="https://vimeo.com/36199441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rshp.scot/early-leve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rshp.scot/first-level/"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rshp.scot/second-leve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5.tiff"/><Relationship Id="rId4" Type="http://schemas.openxmlformats.org/officeDocument/2006/relationships/hyperlink" Target="https://vimeo.com/361997291"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rshp.scot/wp-content/uploads/2019/12/Mapping-learning-PHYSICAL-CHANGES-Nov-2019.pdf" TargetMode="External"/><Relationship Id="rId7"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rshp.scot/wp-content/uploads/2019/12/Mapping-learning-ROLE-OF-PARENT-CARER-Nov-2019.pdf" TargetMode="External"/><Relationship Id="rId5" Type="http://schemas.openxmlformats.org/officeDocument/2006/relationships/hyperlink" Target="https://rshp.scot/wp-content/uploads/2019/12/Mapping-learning-SEXUALITY-SEXUAL-HEALTH-Nov-2019.pdf" TargetMode="External"/><Relationship Id="rId4" Type="http://schemas.openxmlformats.org/officeDocument/2006/relationships/hyperlink" Target="https://rshp.scot/wp-content/uploads/2019/12/Mapping-learning-POSITIVE-RELATIONSHIPS-Nov-2019.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vimeo.com/361996285"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tiff"/></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rshp.scot/faq/" TargetMode="Externa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6B3BE7-2755-4153-9F4E-B11210D09326}"/>
              </a:ext>
            </a:extLst>
          </p:cNvPr>
          <p:cNvSpPr>
            <a:spLocks noGrp="1"/>
          </p:cNvSpPr>
          <p:nvPr>
            <p:ph type="ctrTitle"/>
          </p:nvPr>
        </p:nvSpPr>
        <p:spPr>
          <a:xfrm>
            <a:off x="479161" y="3577456"/>
            <a:ext cx="8182230" cy="1687814"/>
          </a:xfrm>
        </p:spPr>
        <p:txBody>
          <a:bodyPr anchor="b">
            <a:normAutofit/>
          </a:bodyPr>
          <a:lstStyle/>
          <a:p>
            <a:pPr>
              <a:lnSpc>
                <a:spcPct val="90000"/>
              </a:lnSpc>
            </a:pPr>
            <a:r>
              <a:rPr lang="en-GB" sz="5300" b="1"/>
              <a:t>Relationship, Sexual Health, and Parenthood (RSHP)</a:t>
            </a:r>
          </a:p>
        </p:txBody>
      </p:sp>
      <p:sp>
        <p:nvSpPr>
          <p:cNvPr id="3" name="Subtitle 2">
            <a:extLst>
              <a:ext uri="{FF2B5EF4-FFF2-40B4-BE49-F238E27FC236}">
                <a16:creationId xmlns:a16="http://schemas.microsoft.com/office/drawing/2014/main" id="{FCBEB121-460A-4C46-B4E3-4098DAE1066B}"/>
              </a:ext>
            </a:extLst>
          </p:cNvPr>
          <p:cNvSpPr>
            <a:spLocks noGrp="1"/>
          </p:cNvSpPr>
          <p:nvPr>
            <p:ph type="subTitle" idx="1"/>
          </p:nvPr>
        </p:nvSpPr>
        <p:spPr>
          <a:xfrm>
            <a:off x="479160" y="5660607"/>
            <a:ext cx="8182233" cy="552659"/>
          </a:xfrm>
        </p:spPr>
        <p:txBody>
          <a:bodyPr anchor="t">
            <a:normAutofit lnSpcReduction="10000"/>
          </a:bodyPr>
          <a:lstStyle/>
          <a:p>
            <a:endParaRPr lang="en-GB" dirty="0"/>
          </a:p>
        </p:txBody>
      </p:sp>
      <p:pic>
        <p:nvPicPr>
          <p:cNvPr id="4" name="Picture 3">
            <a:extLst>
              <a:ext uri="{FF2B5EF4-FFF2-40B4-BE49-F238E27FC236}">
                <a16:creationId xmlns:a16="http://schemas.microsoft.com/office/drawing/2014/main" id="{31D0071C-3362-1386-D254-82C5CC060119}"/>
              </a:ext>
            </a:extLst>
          </p:cNvPr>
          <p:cNvPicPr>
            <a:picLocks noChangeAspect="1"/>
          </p:cNvPicPr>
          <p:nvPr/>
        </p:nvPicPr>
        <p:blipFill>
          <a:blip r:embed="rId3"/>
          <a:stretch>
            <a:fillRect/>
          </a:stretch>
        </p:blipFill>
        <p:spPr>
          <a:xfrm>
            <a:off x="3199274" y="591670"/>
            <a:ext cx="2742004" cy="2742004"/>
          </a:xfrm>
          <a:prstGeom prst="rect">
            <a:avLst/>
          </a:prstGeom>
        </p:spPr>
      </p:pic>
      <p:sp>
        <p:nvSpPr>
          <p:cNvPr id="14"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5509052"/>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 name="connsiteX0" fmla="*/ 0 w 3429000"/>
              <a:gd name="connsiteY0" fmla="*/ 0 h 18288"/>
              <a:gd name="connsiteX1" fmla="*/ 617220 w 3429000"/>
              <a:gd name="connsiteY1" fmla="*/ 0 h 18288"/>
              <a:gd name="connsiteX2" fmla="*/ 1200150 w 3429000"/>
              <a:gd name="connsiteY2" fmla="*/ 0 h 18288"/>
              <a:gd name="connsiteX3" fmla="*/ 1817370 w 3429000"/>
              <a:gd name="connsiteY3" fmla="*/ 0 h 18288"/>
              <a:gd name="connsiteX4" fmla="*/ 2503170 w 3429000"/>
              <a:gd name="connsiteY4" fmla="*/ 0 h 18288"/>
              <a:gd name="connsiteX5" fmla="*/ 3429000 w 3429000"/>
              <a:gd name="connsiteY5" fmla="*/ 0 h 18288"/>
              <a:gd name="connsiteX6" fmla="*/ 3429000 w 3429000"/>
              <a:gd name="connsiteY6" fmla="*/ 18288 h 18288"/>
              <a:gd name="connsiteX7" fmla="*/ 2743200 w 3429000"/>
              <a:gd name="connsiteY7" fmla="*/ 18288 h 18288"/>
              <a:gd name="connsiteX8" fmla="*/ 1988820 w 3429000"/>
              <a:gd name="connsiteY8" fmla="*/ 18288 h 18288"/>
              <a:gd name="connsiteX9" fmla="*/ 1405890 w 3429000"/>
              <a:gd name="connsiteY9" fmla="*/ 18288 h 18288"/>
              <a:gd name="connsiteX10" fmla="*/ 65151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07705" y="23860"/>
                  <a:pt x="509323" y="68036"/>
                  <a:pt x="685800" y="0"/>
                </a:cubicBezTo>
                <a:cubicBezTo>
                  <a:pt x="881422" y="-43910"/>
                  <a:pt x="1129204" y="-58858"/>
                  <a:pt x="1371600" y="0"/>
                </a:cubicBezTo>
                <a:cubicBezTo>
                  <a:pt x="1611115" y="-12848"/>
                  <a:pt x="1887211" y="-6418"/>
                  <a:pt x="2057400" y="0"/>
                </a:cubicBezTo>
                <a:cubicBezTo>
                  <a:pt x="2233905" y="-53439"/>
                  <a:pt x="2400311" y="-9735"/>
                  <a:pt x="2674620" y="0"/>
                </a:cubicBezTo>
                <a:cubicBezTo>
                  <a:pt x="2899369" y="50175"/>
                  <a:pt x="3197952" y="-27603"/>
                  <a:pt x="3429000" y="0"/>
                </a:cubicBezTo>
                <a:cubicBezTo>
                  <a:pt x="3428966" y="4844"/>
                  <a:pt x="3428590" y="11009"/>
                  <a:pt x="3429000" y="18288"/>
                </a:cubicBezTo>
                <a:cubicBezTo>
                  <a:pt x="3212354" y="28872"/>
                  <a:pt x="3083619" y="-836"/>
                  <a:pt x="2811780" y="18288"/>
                </a:cubicBezTo>
                <a:cubicBezTo>
                  <a:pt x="2533576" y="25058"/>
                  <a:pt x="2477440" y="20531"/>
                  <a:pt x="2228850" y="18288"/>
                </a:cubicBezTo>
                <a:cubicBezTo>
                  <a:pt x="2003657" y="-1843"/>
                  <a:pt x="1810789" y="18294"/>
                  <a:pt x="1543050" y="18288"/>
                </a:cubicBezTo>
                <a:cubicBezTo>
                  <a:pt x="1286635" y="-21162"/>
                  <a:pt x="1189418" y="22290"/>
                  <a:pt x="925830" y="18288"/>
                </a:cubicBezTo>
                <a:cubicBezTo>
                  <a:pt x="678389" y="-2387"/>
                  <a:pt x="367033" y="43234"/>
                  <a:pt x="0" y="18288"/>
                </a:cubicBezTo>
                <a:cubicBezTo>
                  <a:pt x="-649" y="11698"/>
                  <a:pt x="663" y="5413"/>
                  <a:pt x="0" y="0"/>
                </a:cubicBezTo>
                <a:close/>
              </a:path>
              <a:path w="3429000" h="18288" stroke="0" extrusionOk="0">
                <a:moveTo>
                  <a:pt x="0" y="0"/>
                </a:moveTo>
                <a:cubicBezTo>
                  <a:pt x="169914" y="-16656"/>
                  <a:pt x="469790" y="-24030"/>
                  <a:pt x="617220" y="0"/>
                </a:cubicBezTo>
                <a:cubicBezTo>
                  <a:pt x="786601" y="24467"/>
                  <a:pt x="1085311" y="15192"/>
                  <a:pt x="1200150" y="0"/>
                </a:cubicBezTo>
                <a:cubicBezTo>
                  <a:pt x="1340195" y="-5060"/>
                  <a:pt x="1552999" y="41254"/>
                  <a:pt x="1817370" y="0"/>
                </a:cubicBezTo>
                <a:cubicBezTo>
                  <a:pt x="2086739" y="-377"/>
                  <a:pt x="2228603" y="31972"/>
                  <a:pt x="2503170" y="0"/>
                </a:cubicBezTo>
                <a:cubicBezTo>
                  <a:pt x="2794334" y="-14173"/>
                  <a:pt x="3002837" y="-13310"/>
                  <a:pt x="3429000" y="0"/>
                </a:cubicBezTo>
                <a:cubicBezTo>
                  <a:pt x="3428475" y="5049"/>
                  <a:pt x="3429193" y="12044"/>
                  <a:pt x="3429000" y="18288"/>
                </a:cubicBezTo>
                <a:cubicBezTo>
                  <a:pt x="3101445" y="-3440"/>
                  <a:pt x="2879434" y="34023"/>
                  <a:pt x="2743200" y="18288"/>
                </a:cubicBezTo>
                <a:cubicBezTo>
                  <a:pt x="2609544" y="13915"/>
                  <a:pt x="2334178" y="48649"/>
                  <a:pt x="1988820" y="18288"/>
                </a:cubicBezTo>
                <a:cubicBezTo>
                  <a:pt x="1620184" y="18423"/>
                  <a:pt x="1586822" y="-1871"/>
                  <a:pt x="1405890" y="18288"/>
                </a:cubicBezTo>
                <a:cubicBezTo>
                  <a:pt x="1266239" y="28547"/>
                  <a:pt x="867500" y="15208"/>
                  <a:pt x="651510" y="18288"/>
                </a:cubicBezTo>
                <a:cubicBezTo>
                  <a:pt x="445459" y="40105"/>
                  <a:pt x="119818" y="-23744"/>
                  <a:pt x="0" y="18288"/>
                </a:cubicBezTo>
                <a:cubicBezTo>
                  <a:pt x="-39" y="12511"/>
                  <a:pt x="-381" y="8039"/>
                  <a:pt x="0" y="0"/>
                </a:cubicBezTo>
                <a:close/>
              </a:path>
              <a:path w="3429000" h="18288" fill="none" stroke="0" extrusionOk="0">
                <a:moveTo>
                  <a:pt x="0" y="0"/>
                </a:moveTo>
                <a:cubicBezTo>
                  <a:pt x="199661" y="29771"/>
                  <a:pt x="488726" y="20925"/>
                  <a:pt x="685800" y="0"/>
                </a:cubicBezTo>
                <a:cubicBezTo>
                  <a:pt x="835372" y="-29710"/>
                  <a:pt x="1088413" y="6369"/>
                  <a:pt x="1371600" y="0"/>
                </a:cubicBezTo>
                <a:cubicBezTo>
                  <a:pt x="1631865" y="6637"/>
                  <a:pt x="1839907" y="52251"/>
                  <a:pt x="2057400" y="0"/>
                </a:cubicBezTo>
                <a:cubicBezTo>
                  <a:pt x="2266442" y="-8132"/>
                  <a:pt x="2461070" y="-4034"/>
                  <a:pt x="2674620" y="0"/>
                </a:cubicBezTo>
                <a:cubicBezTo>
                  <a:pt x="2940120" y="30498"/>
                  <a:pt x="3202681" y="-54357"/>
                  <a:pt x="3429000" y="0"/>
                </a:cubicBezTo>
                <a:cubicBezTo>
                  <a:pt x="3429314" y="4158"/>
                  <a:pt x="3428021" y="12539"/>
                  <a:pt x="3429000" y="18288"/>
                </a:cubicBezTo>
                <a:cubicBezTo>
                  <a:pt x="3250522" y="56023"/>
                  <a:pt x="3056248" y="-1557"/>
                  <a:pt x="2811780" y="18288"/>
                </a:cubicBezTo>
                <a:cubicBezTo>
                  <a:pt x="2534418" y="26558"/>
                  <a:pt x="2483107" y="19890"/>
                  <a:pt x="2228850" y="18288"/>
                </a:cubicBezTo>
                <a:cubicBezTo>
                  <a:pt x="1996093" y="-20362"/>
                  <a:pt x="1790611" y="35096"/>
                  <a:pt x="1543050" y="18288"/>
                </a:cubicBezTo>
                <a:cubicBezTo>
                  <a:pt x="1276188" y="-29727"/>
                  <a:pt x="1196665" y="1050"/>
                  <a:pt x="925830" y="18288"/>
                </a:cubicBezTo>
                <a:cubicBezTo>
                  <a:pt x="718623" y="61416"/>
                  <a:pt x="374628" y="25039"/>
                  <a:pt x="0" y="18288"/>
                </a:cubicBezTo>
                <a:cubicBezTo>
                  <a:pt x="20" y="11469"/>
                  <a:pt x="-29" y="515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BADF54A-80DC-4718-93C9-84F8BCDCF478}"/>
              </a:ext>
            </a:extLst>
          </p:cNvPr>
          <p:cNvSpPr txBox="1"/>
          <p:nvPr/>
        </p:nvSpPr>
        <p:spPr>
          <a:xfrm>
            <a:off x="2286000" y="3290500"/>
            <a:ext cx="4572000" cy="300082"/>
          </a:xfrm>
          <a:prstGeom prst="rect">
            <a:avLst/>
          </a:prstGeom>
          <a:noFill/>
        </p:spPr>
        <p:txBody>
          <a:bodyPr wrap="square">
            <a:spAutoFit/>
          </a:bodyPr>
          <a:lstStyle/>
          <a:p>
            <a:pPr>
              <a:spcAft>
                <a:spcPts val="600"/>
              </a:spcAft>
            </a:pPr>
            <a:r>
              <a:rPr lang="en-GB" sz="1350" dirty="0"/>
              <a:t> </a:t>
            </a:r>
            <a:endParaRPr lang="en-GB" sz="1350"/>
          </a:p>
        </p:txBody>
      </p:sp>
      <p:sp>
        <p:nvSpPr>
          <p:cNvPr id="7" name="TextBox 6">
            <a:extLst>
              <a:ext uri="{FF2B5EF4-FFF2-40B4-BE49-F238E27FC236}">
                <a16:creationId xmlns:a16="http://schemas.microsoft.com/office/drawing/2014/main" id="{804F993E-6707-4742-B5B8-50653EBBAC5D}"/>
              </a:ext>
            </a:extLst>
          </p:cNvPr>
          <p:cNvSpPr txBox="1"/>
          <p:nvPr/>
        </p:nvSpPr>
        <p:spPr>
          <a:xfrm>
            <a:off x="2286000" y="3290500"/>
            <a:ext cx="4572000" cy="300082"/>
          </a:xfrm>
          <a:prstGeom prst="rect">
            <a:avLst/>
          </a:prstGeom>
          <a:noFill/>
        </p:spPr>
        <p:txBody>
          <a:bodyPr wrap="square">
            <a:spAutoFit/>
          </a:bodyPr>
          <a:lstStyle/>
          <a:p>
            <a:pPr>
              <a:spcAft>
                <a:spcPts val="600"/>
              </a:spcAft>
            </a:pPr>
            <a:r>
              <a:rPr lang="en-GB" sz="1350" dirty="0"/>
              <a:t> </a:t>
            </a:r>
            <a:endParaRPr lang="en-GB" sz="1350"/>
          </a:p>
        </p:txBody>
      </p:sp>
    </p:spTree>
    <p:extLst>
      <p:ext uri="{BB962C8B-B14F-4D97-AF65-F5344CB8AC3E}">
        <p14:creationId xmlns:p14="http://schemas.microsoft.com/office/powerpoint/2010/main" val="2505854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4B6FA7EC-B22C-7F41-8145-42D8CA051A64}"/>
              </a:ext>
            </a:extLst>
          </p:cNvPr>
          <p:cNvSpPr>
            <a:spLocks noGrp="1"/>
          </p:cNvSpPr>
          <p:nvPr>
            <p:ph type="title"/>
          </p:nvPr>
        </p:nvSpPr>
        <p:spPr>
          <a:xfrm>
            <a:off x="359545" y="1070800"/>
            <a:ext cx="2954766" cy="5583126"/>
          </a:xfrm>
        </p:spPr>
        <p:txBody>
          <a:bodyPr>
            <a:normAutofit/>
          </a:bodyPr>
          <a:lstStyle/>
          <a:p>
            <a:pPr algn="r"/>
            <a:r>
              <a:rPr lang="en-GB" sz="7000"/>
              <a:t>Farida Ali</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6039"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B58E5D2-9179-C77B-CDA8-4C46060EEA8E}"/>
              </a:ext>
            </a:extLst>
          </p:cNvPr>
          <p:cNvGraphicFramePr>
            <a:graphicFrameLocks noGrp="1"/>
          </p:cNvGraphicFramePr>
          <p:nvPr>
            <p:ph idx="1"/>
            <p:extLst>
              <p:ext uri="{D42A27DB-BD31-4B8C-83A1-F6EECF244321}">
                <p14:modId xmlns:p14="http://schemas.microsoft.com/office/powerpoint/2010/main" val="1257609106"/>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480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718706-877B-D9CD-F073-F0902F79B85F}"/>
              </a:ext>
            </a:extLst>
          </p:cNvPr>
          <p:cNvSpPr>
            <a:spLocks noGrp="1"/>
          </p:cNvSpPr>
          <p:nvPr>
            <p:ph type="title"/>
          </p:nvPr>
        </p:nvSpPr>
        <p:spPr>
          <a:xfrm>
            <a:off x="628650" y="365125"/>
            <a:ext cx="7886700" cy="1325563"/>
          </a:xfrm>
        </p:spPr>
        <p:txBody>
          <a:bodyPr>
            <a:normAutofit/>
          </a:bodyPr>
          <a:lstStyle/>
          <a:p>
            <a:r>
              <a:rPr lang="en-US" sz="4700" dirty="0">
                <a:cs typeface="Calibri Light"/>
              </a:rPr>
              <a:t>Agenda for this session                          </a:t>
            </a:r>
            <a:endParaRPr lang="en-US" sz="4700" dirty="0"/>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CB96F4-D9FB-39B2-1BA0-0E890F110623}"/>
              </a:ext>
            </a:extLst>
          </p:cNvPr>
          <p:cNvSpPr>
            <a:spLocks noGrp="1"/>
          </p:cNvSpPr>
          <p:nvPr>
            <p:ph idx="1"/>
          </p:nvPr>
        </p:nvSpPr>
        <p:spPr>
          <a:xfrm>
            <a:off x="628650" y="1894881"/>
            <a:ext cx="7886700" cy="4597994"/>
          </a:xfrm>
        </p:spPr>
        <p:style>
          <a:lnRef idx="2">
            <a:schemeClr val="dk1"/>
          </a:lnRef>
          <a:fillRef idx="1">
            <a:schemeClr val="lt1"/>
          </a:fillRef>
          <a:effectRef idx="0">
            <a:schemeClr val="dk1"/>
          </a:effectRef>
          <a:fontRef idx="minor">
            <a:schemeClr val="dk1"/>
          </a:fontRef>
        </p:style>
        <p:txBody>
          <a:bodyPr vert="horz" lIns="0" tIns="34290" rIns="0" bIns="34290" rtlCol="0">
            <a:normAutofit fontScale="70000" lnSpcReduction="20000"/>
          </a:bodyPr>
          <a:lstStyle/>
          <a:p>
            <a:pPr marL="557213" indent="-557213">
              <a:buFont typeface="+mj-lt"/>
              <a:buAutoNum type="arabicPeriod"/>
            </a:pPr>
            <a:endParaRPr lang="en-US" dirty="0">
              <a:highlight>
                <a:srgbClr val="00FFFF"/>
              </a:highlight>
              <a:cs typeface="Calibri" panose="020F0502020204030204"/>
            </a:endParaRPr>
          </a:p>
          <a:p>
            <a:pPr marL="557213" indent="-557213">
              <a:buFont typeface="+mj-lt"/>
              <a:buAutoNum type="arabicPeriod"/>
            </a:pPr>
            <a:r>
              <a:rPr lang="en-US" dirty="0">
                <a:highlight>
                  <a:srgbClr val="00FFFF"/>
                </a:highlight>
                <a:cs typeface="Calibri" panose="020F0502020204030204"/>
              </a:rPr>
              <a:t>Welcome</a:t>
            </a:r>
          </a:p>
          <a:p>
            <a:pPr marL="557213" indent="-557213">
              <a:buFont typeface="+mj-lt"/>
              <a:buAutoNum type="arabicPeriod"/>
            </a:pPr>
            <a:r>
              <a:rPr lang="en-US" dirty="0">
                <a:highlight>
                  <a:srgbClr val="00FFFF"/>
                </a:highlight>
                <a:cs typeface="Calibri" panose="020F0502020204030204"/>
              </a:rPr>
              <a:t>Key Rights, Laws and Guidance</a:t>
            </a:r>
          </a:p>
          <a:p>
            <a:pPr marL="557213" indent="-557213">
              <a:buFont typeface="+mj-lt"/>
              <a:buAutoNum type="arabicPeriod"/>
            </a:pPr>
            <a:r>
              <a:rPr lang="en-US" dirty="0">
                <a:highlight>
                  <a:srgbClr val="00FFFF"/>
                </a:highlight>
                <a:cs typeface="Calibri" panose="020F0502020204030204"/>
              </a:rPr>
              <a:t>Is Relationship, Sexual Health and Parenthood education needed?</a:t>
            </a:r>
          </a:p>
          <a:p>
            <a:pPr marL="557213" indent="-557213">
              <a:buFont typeface="+mj-lt"/>
              <a:buAutoNum type="arabicPeriod"/>
            </a:pPr>
            <a:r>
              <a:rPr lang="en-US" dirty="0">
                <a:highlight>
                  <a:srgbClr val="00FFFF"/>
                </a:highlight>
                <a:cs typeface="Calibri" panose="020F0502020204030204"/>
              </a:rPr>
              <a:t>What is Relationship, Sexual Health and Parenthood (RSHP) Curriculum</a:t>
            </a:r>
          </a:p>
          <a:p>
            <a:pPr marL="557213" indent="-557213">
              <a:buFont typeface="+mj-lt"/>
              <a:buAutoNum type="arabicPeriod"/>
            </a:pPr>
            <a:r>
              <a:rPr lang="en-US" dirty="0">
                <a:highlight>
                  <a:srgbClr val="00FFFF"/>
                </a:highlight>
                <a:cs typeface="Calibri" panose="020F0502020204030204"/>
              </a:rPr>
              <a:t>Relationship, Sexual Health and Parenthood Curriculum (RSHP)  website/ resources</a:t>
            </a:r>
          </a:p>
          <a:p>
            <a:pPr marL="557213" indent="-557213">
              <a:buFont typeface="+mj-lt"/>
              <a:buAutoNum type="arabicPeriod"/>
            </a:pPr>
            <a:r>
              <a:rPr lang="en-US" dirty="0">
                <a:highlight>
                  <a:srgbClr val="00FFFF"/>
                </a:highlight>
                <a:cs typeface="Calibri" panose="020F0502020204030204"/>
              </a:rPr>
              <a:t>Relationship, Sexual Health and Parenthood (RSHP) Curriculum Q&amp;A</a:t>
            </a:r>
          </a:p>
          <a:p>
            <a:pPr marL="0" indent="0">
              <a:buNone/>
            </a:pPr>
            <a:endParaRPr lang="en-US" dirty="0">
              <a:highlight>
                <a:srgbClr val="00FFFF"/>
              </a:highlight>
              <a:cs typeface="Calibri" panose="020F0502020204030204"/>
            </a:endParaRPr>
          </a:p>
          <a:p>
            <a:pPr marL="0" indent="0">
              <a:buNone/>
            </a:pPr>
            <a:r>
              <a:rPr lang="en-US" dirty="0">
                <a:highlight>
                  <a:srgbClr val="FF00FF"/>
                </a:highlight>
                <a:cs typeface="Calibri" panose="020F0502020204030204"/>
              </a:rPr>
              <a:t>Sticky notes for any questions/queries you may have </a:t>
            </a:r>
          </a:p>
          <a:p>
            <a:pPr marL="0" indent="0">
              <a:buNone/>
            </a:pPr>
            <a:endParaRPr lang="en-US" dirty="0">
              <a:cs typeface="Calibri" panose="020F0502020204030204"/>
            </a:endParaRPr>
          </a:p>
          <a:p>
            <a:pPr>
              <a:buAutoNum type="arabicPeriod"/>
            </a:pPr>
            <a:endParaRPr lang="en-US" sz="1900" dirty="0">
              <a:cs typeface="Calibri" panose="020F0502020204030204"/>
            </a:endParaRPr>
          </a:p>
          <a:p>
            <a:pPr marL="0" indent="0">
              <a:buNone/>
            </a:pPr>
            <a:endParaRPr lang="en-US" sz="1900" dirty="0">
              <a:cs typeface="Calibri" panose="020F0502020204030204"/>
            </a:endParaRPr>
          </a:p>
          <a:p>
            <a:pPr marL="0" indent="0">
              <a:buNone/>
            </a:pPr>
            <a:endParaRPr lang="en-US" sz="1900" dirty="0">
              <a:cs typeface="Calibri" panose="020F0502020204030204"/>
            </a:endParaRPr>
          </a:p>
        </p:txBody>
      </p:sp>
      <p:pic>
        <p:nvPicPr>
          <p:cNvPr id="4" name="Picture 3">
            <a:extLst>
              <a:ext uri="{FF2B5EF4-FFF2-40B4-BE49-F238E27FC236}">
                <a16:creationId xmlns:a16="http://schemas.microsoft.com/office/drawing/2014/main" id="{6BED7A4C-26B0-28AB-92F8-F6288D97A089}"/>
              </a:ext>
            </a:extLst>
          </p:cNvPr>
          <p:cNvPicPr>
            <a:picLocks noChangeAspect="1"/>
          </p:cNvPicPr>
          <p:nvPr/>
        </p:nvPicPr>
        <p:blipFill>
          <a:blip r:embed="rId3"/>
          <a:stretch>
            <a:fillRect/>
          </a:stretch>
        </p:blipFill>
        <p:spPr>
          <a:xfrm>
            <a:off x="7668344" y="160932"/>
            <a:ext cx="1199556" cy="1199556"/>
          </a:xfrm>
          <a:prstGeom prst="rect">
            <a:avLst/>
          </a:prstGeom>
        </p:spPr>
      </p:pic>
    </p:spTree>
    <p:extLst>
      <p:ext uri="{BB962C8B-B14F-4D97-AF65-F5344CB8AC3E}">
        <p14:creationId xmlns:p14="http://schemas.microsoft.com/office/powerpoint/2010/main" val="2296894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p:cNvSpPr txBox="1"/>
          <p:nvPr/>
        </p:nvSpPr>
        <p:spPr>
          <a:xfrm>
            <a:off x="367271" y="4299664"/>
            <a:ext cx="3732733" cy="614298"/>
          </a:xfrm>
          <a:prstGeom prst="rect">
            <a:avLst/>
          </a:prstGeom>
          <a:noFill/>
        </p:spPr>
        <p:txBody>
          <a:bodyPr wrap="square" rtlCol="0">
            <a:spAutoFit/>
          </a:bodyPr>
          <a:lstStyle/>
          <a:p>
            <a:pPr defTabSz="960120">
              <a:spcAft>
                <a:spcPts val="600"/>
              </a:spcAft>
            </a:pPr>
            <a:r>
              <a:rPr lang="en-US" sz="3360" b="1" kern="1200">
                <a:solidFill>
                  <a:schemeClr val="tx1"/>
                </a:solidFill>
                <a:latin typeface="Nunito" charset="0"/>
                <a:ea typeface="+mn-ea"/>
                <a:cs typeface="+mn-cs"/>
                <a:hlinkClick r:id="rId3"/>
              </a:rPr>
              <a:t>https://rshp.scot</a:t>
            </a:r>
            <a:r>
              <a:rPr lang="en-US" sz="3360" b="1" kern="1200">
                <a:solidFill>
                  <a:schemeClr val="tx1"/>
                </a:solidFill>
                <a:latin typeface="Nunito" charset="0"/>
                <a:ea typeface="+mn-ea"/>
                <a:cs typeface="+mn-cs"/>
              </a:rPr>
              <a:t> </a:t>
            </a:r>
            <a:endParaRPr lang="en-US" sz="3200" b="1">
              <a:latin typeface="Nunito" charset="0"/>
              <a:ea typeface="Nunito" charset="0"/>
              <a:cs typeface="Nunito" charset="0"/>
            </a:endParaRPr>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450" y="496237"/>
            <a:ext cx="3782169" cy="3775939"/>
          </a:xfrm>
          <a:prstGeom prst="rect">
            <a:avLst/>
          </a:prstGeom>
        </p:spPr>
      </p:pic>
      <p:sp>
        <p:nvSpPr>
          <p:cNvPr id="7" name="Subtitle 2">
            <a:extLst>
              <a:ext uri="{FF2B5EF4-FFF2-40B4-BE49-F238E27FC236}">
                <a16:creationId xmlns:a16="http://schemas.microsoft.com/office/drawing/2014/main" id="{1FAF1A1C-6334-4DC3-8418-C81385A54FF1}"/>
              </a:ext>
            </a:extLst>
          </p:cNvPr>
          <p:cNvSpPr txBox="1">
            <a:spLocks/>
          </p:cNvSpPr>
          <p:nvPr/>
        </p:nvSpPr>
        <p:spPr>
          <a:xfrm>
            <a:off x="4149867" y="1397727"/>
            <a:ext cx="4765533" cy="58196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60120">
              <a:buNone/>
            </a:pPr>
            <a:r>
              <a:rPr lang="en-GB" sz="2520" kern="1200">
                <a:solidFill>
                  <a:schemeClr val="tx1"/>
                </a:solidFill>
                <a:latin typeface="Calibri Light" panose="020F0302020204030204" pitchFamily="34" charset="0"/>
                <a:ea typeface="+mn-ea"/>
                <a:cs typeface="Calibri Light" panose="020F0302020204030204" pitchFamily="34" charset="0"/>
              </a:rPr>
              <a:t>A national teaching and learning resource for Relationships, Sexual Health and Parenthood (RSHP) education </a:t>
            </a:r>
            <a:endParaRPr lang="en-GB" sz="240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9880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40699" y="687480"/>
            <a:ext cx="5605629" cy="994172"/>
          </a:xfrm>
        </p:spPr>
        <p:txBody>
          <a:bodyPr>
            <a:normAutofit/>
          </a:bodyPr>
          <a:lstStyle/>
          <a:p>
            <a:r>
              <a:rPr lang="en-GB" sz="3850">
                <a:latin typeface="Calibri Light" panose="020F0302020204030204" pitchFamily="34" charset="0"/>
                <a:cs typeface="Calibri Light" panose="020F0302020204030204" pitchFamily="34" charset="0"/>
              </a:rPr>
              <a:t>Welcome</a:t>
            </a:r>
          </a:p>
        </p:txBody>
      </p:sp>
      <p:sp>
        <p:nvSpPr>
          <p:cNvPr id="5" name="Content Placeholder 4"/>
          <p:cNvSpPr>
            <a:spLocks noGrp="1"/>
          </p:cNvSpPr>
          <p:nvPr>
            <p:ph idx="1"/>
          </p:nvPr>
        </p:nvSpPr>
        <p:spPr>
          <a:xfrm>
            <a:off x="852321" y="2227943"/>
            <a:ext cx="5033221" cy="3788227"/>
          </a:xfrm>
        </p:spPr>
        <p:txBody>
          <a:bodyPr anchor="ctr">
            <a:normAutofit lnSpcReduction="10000"/>
          </a:bodyPr>
          <a:lstStyle/>
          <a:p>
            <a:pPr marL="0" indent="0">
              <a:lnSpc>
                <a:spcPct val="90000"/>
              </a:lnSpc>
              <a:buNone/>
            </a:pPr>
            <a:r>
              <a:rPr lang="en-GB" sz="1900" dirty="0"/>
              <a:t>This PowerPoint details what we do in a part of our Health and Wellbeing curriculum that we call </a:t>
            </a:r>
            <a:r>
              <a:rPr lang="en-GB" sz="1900" i="1" dirty="0">
                <a:cs typeface="Calibri Light" panose="020F0302020204030204" pitchFamily="34" charset="0"/>
              </a:rPr>
              <a:t>Relationships, Sexual Health and Parenthood (RSHP) </a:t>
            </a:r>
            <a:r>
              <a:rPr lang="en-GB" sz="1900" dirty="0">
                <a:cs typeface="Calibri Light" panose="020F0302020204030204" pitchFamily="34" charset="0"/>
              </a:rPr>
              <a:t>education.</a:t>
            </a:r>
          </a:p>
          <a:p>
            <a:pPr marL="0" indent="0">
              <a:lnSpc>
                <a:spcPct val="90000"/>
              </a:lnSpc>
              <a:buNone/>
            </a:pPr>
            <a:endParaRPr lang="en-GB" sz="1900" dirty="0">
              <a:cs typeface="Calibri Light" panose="020F0302020204030204" pitchFamily="34" charset="0"/>
            </a:endParaRPr>
          </a:p>
          <a:p>
            <a:pPr marL="0" indent="0">
              <a:lnSpc>
                <a:spcPct val="90000"/>
              </a:lnSpc>
              <a:buNone/>
            </a:pPr>
            <a:r>
              <a:rPr lang="en-GB" sz="1900" dirty="0">
                <a:highlight>
                  <a:srgbClr val="FFFF00"/>
                </a:highlight>
                <a:cs typeface="Calibri Light" panose="020F0302020204030204" pitchFamily="34" charset="0"/>
              </a:rPr>
              <a:t>At Pilrig Park School we have decided to use a new national resource that you can see at </a:t>
            </a:r>
            <a:r>
              <a:rPr lang="en-GB" sz="1900" dirty="0">
                <a:highlight>
                  <a:srgbClr val="FFFF00"/>
                </a:highlight>
                <a:cs typeface="Calibri Light" panose="020F0302020204030204" pitchFamily="34" charset="0"/>
                <a:hlinkClick r:id="rId3"/>
              </a:rPr>
              <a:t>https://rshp.scot/</a:t>
            </a:r>
            <a:r>
              <a:rPr lang="en-GB" sz="1900" dirty="0">
                <a:highlight>
                  <a:srgbClr val="FFFF00"/>
                </a:highlight>
                <a:cs typeface="Calibri Light" panose="020F0302020204030204" pitchFamily="34" charset="0"/>
              </a:rPr>
              <a:t> </a:t>
            </a:r>
          </a:p>
          <a:p>
            <a:pPr marL="0" indent="0">
              <a:lnSpc>
                <a:spcPct val="90000"/>
              </a:lnSpc>
              <a:buNone/>
            </a:pPr>
            <a:endParaRPr lang="en-GB" sz="1900" dirty="0">
              <a:cs typeface="Calibri Light" panose="020F0302020204030204" pitchFamily="34" charset="0"/>
            </a:endParaRPr>
          </a:p>
          <a:p>
            <a:pPr marL="0" indent="0">
              <a:lnSpc>
                <a:spcPct val="90000"/>
              </a:lnSpc>
              <a:buNone/>
            </a:pPr>
            <a:r>
              <a:rPr lang="en-GB" sz="1900" dirty="0">
                <a:cs typeface="Calibri Light" panose="020F0302020204030204" pitchFamily="34" charset="0"/>
              </a:rPr>
              <a:t>The teaching of Relationship, Sexual Health and Parenthood(RSHP) has been in practice for some years, it is part of Curriculum for Excellence. This is a new resource, designed to help us to deliver the existing RSHP curriculum. </a:t>
            </a:r>
          </a:p>
          <a:p>
            <a:pPr marL="0" indent="0">
              <a:lnSpc>
                <a:spcPct val="90000"/>
              </a:lnSpc>
              <a:buNone/>
            </a:pPr>
            <a:endParaRPr lang="en-GB" sz="1900" dirty="0"/>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a:extLst>
              <a:ext uri="{FF2B5EF4-FFF2-40B4-BE49-F238E27FC236}">
                <a16:creationId xmlns:a16="http://schemas.microsoft.com/office/drawing/2014/main" id="{C24713DA-BA4F-B541-8EDF-277A5D5691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8820-2807-1430-9CF1-FF9A430D9B2F}"/>
              </a:ext>
            </a:extLst>
          </p:cNvPr>
          <p:cNvSpPr>
            <a:spLocks noGrp="1"/>
          </p:cNvSpPr>
          <p:nvPr>
            <p:ph type="title"/>
          </p:nvPr>
        </p:nvSpPr>
        <p:spPr>
          <a:xfrm>
            <a:off x="657519" y="548681"/>
            <a:ext cx="7875244" cy="1296143"/>
          </a:xfrm>
        </p:spPr>
        <p:txBody>
          <a:bodyPr anchor="b">
            <a:normAutofit/>
          </a:bodyPr>
          <a:lstStyle/>
          <a:p>
            <a:r>
              <a:rPr lang="en-GB" sz="2800" dirty="0"/>
              <a:t>Key Rights, Laws and Guidance</a:t>
            </a:r>
            <a:br>
              <a:rPr lang="en-GB" sz="2800" dirty="0"/>
            </a:br>
            <a:r>
              <a:rPr lang="en-GB" sz="2800" dirty="0">
                <a:solidFill>
                  <a:srgbClr val="00B0F0"/>
                </a:solidFill>
              </a:rPr>
              <a:t>Starter Question</a:t>
            </a:r>
          </a:p>
        </p:txBody>
      </p:sp>
      <p:sp>
        <p:nvSpPr>
          <p:cNvPr id="6" name="Content Placeholder 5">
            <a:extLst>
              <a:ext uri="{FF2B5EF4-FFF2-40B4-BE49-F238E27FC236}">
                <a16:creationId xmlns:a16="http://schemas.microsoft.com/office/drawing/2014/main" id="{F67894AE-58D9-18F3-C71A-C053DF4F05C4}"/>
              </a:ext>
            </a:extLst>
          </p:cNvPr>
          <p:cNvSpPr>
            <a:spLocks noGrp="1"/>
          </p:cNvSpPr>
          <p:nvPr>
            <p:ph idx="1"/>
          </p:nvPr>
        </p:nvSpPr>
        <p:spPr>
          <a:xfrm>
            <a:off x="755576" y="4293096"/>
            <a:ext cx="7992887" cy="1474071"/>
          </a:xfrm>
        </p:spPr>
        <p:txBody>
          <a:bodyPr anchor="t">
            <a:normAutofit fontScale="25000" lnSpcReduction="20000"/>
          </a:bodyPr>
          <a:lstStyle/>
          <a:p>
            <a:pPr marL="0" indent="0" algn="ctr">
              <a:buNone/>
            </a:pPr>
            <a:endParaRPr lang="en-GB" sz="7200" b="1" dirty="0">
              <a:latin typeface="YADK4CFnGjM 0"/>
            </a:endParaRPr>
          </a:p>
          <a:p>
            <a:pPr algn="ctr"/>
            <a:endParaRPr lang="en-GB" sz="7200" b="1" i="0" dirty="0">
              <a:effectLst/>
              <a:latin typeface="YADK4CFnGjM 0"/>
            </a:endParaRPr>
          </a:p>
          <a:p>
            <a:pPr marL="0" indent="0" algn="ctr">
              <a:buNone/>
            </a:pPr>
            <a:r>
              <a:rPr lang="en-GB" sz="12800" b="1" i="0" dirty="0">
                <a:effectLst/>
                <a:latin typeface="YADK4CFnGjM 0"/>
              </a:rPr>
              <a:t>Young people with disabilities have the same rights as non-disabled young people</a:t>
            </a:r>
            <a:endParaRPr lang="en-GB" sz="12800" dirty="0"/>
          </a:p>
        </p:txBody>
      </p:sp>
      <p:pic>
        <p:nvPicPr>
          <p:cNvPr id="7" name="Picture 6" descr="A green and red circle with white text&#10;&#10;Description automatically generated">
            <a:extLst>
              <a:ext uri="{FF2B5EF4-FFF2-40B4-BE49-F238E27FC236}">
                <a16:creationId xmlns:a16="http://schemas.microsoft.com/office/drawing/2014/main" id="{6E21E08F-35FA-1AAA-AD99-8A0789B2B9C2}"/>
              </a:ext>
            </a:extLst>
          </p:cNvPr>
          <p:cNvPicPr>
            <a:picLocks noChangeAspect="1"/>
          </p:cNvPicPr>
          <p:nvPr/>
        </p:nvPicPr>
        <p:blipFill>
          <a:blip r:embed="rId3"/>
          <a:stretch>
            <a:fillRect/>
          </a:stretch>
        </p:blipFill>
        <p:spPr>
          <a:xfrm>
            <a:off x="2267744" y="2348880"/>
            <a:ext cx="4389088" cy="2160240"/>
          </a:xfrm>
          <a:prstGeom prst="rect">
            <a:avLst/>
          </a:prstGeom>
        </p:spPr>
      </p:pic>
      <p:grpSp>
        <p:nvGrpSpPr>
          <p:cNvPr id="12" name="Group 1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51478" y="0"/>
            <a:ext cx="92522" cy="6858000"/>
            <a:chOff x="12068638" y="0"/>
            <a:chExt cx="123362" cy="6858000"/>
          </a:xfrm>
        </p:grpSpPr>
        <p:sp>
          <p:nvSpPr>
            <p:cNvPr id="13" name="Rectangle 12">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11946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E36ABE-C8B2-0DEA-8C7D-A37B8F74A785}"/>
              </a:ext>
            </a:extLst>
          </p:cNvPr>
          <p:cNvSpPr txBox="1"/>
          <p:nvPr/>
        </p:nvSpPr>
        <p:spPr>
          <a:xfrm>
            <a:off x="0" y="188640"/>
            <a:ext cx="9144000" cy="1754326"/>
          </a:xfrm>
          <a:prstGeom prst="rect">
            <a:avLst/>
          </a:prstGeom>
          <a:noFill/>
        </p:spPr>
        <p:txBody>
          <a:bodyPr wrap="square">
            <a:spAutoFit/>
          </a:bodyPr>
          <a:lstStyle/>
          <a:p>
            <a:pPr algn="l"/>
            <a:r>
              <a:rPr lang="en-GB" b="1" i="0" u="none" strike="noStrike" dirty="0">
                <a:solidFill>
                  <a:srgbClr val="000000"/>
                </a:solidFill>
                <a:effectLst/>
                <a:latin typeface="YADK4CFnGjM 0"/>
              </a:rPr>
              <a:t>Answer: Both! True and False</a:t>
            </a:r>
            <a:endParaRPr lang="en-GB" b="0" i="0" dirty="0">
              <a:solidFill>
                <a:srgbClr val="000000"/>
              </a:solidFill>
              <a:effectLst/>
              <a:latin typeface="YADK4CFnGjM 0"/>
            </a:endParaRPr>
          </a:p>
          <a:p>
            <a:pPr algn="l"/>
            <a:r>
              <a:rPr lang="en-GB" b="0" i="0" u="none" strike="noStrike" dirty="0">
                <a:solidFill>
                  <a:srgbClr val="000000"/>
                </a:solidFill>
                <a:effectLst/>
                <a:latin typeface="YADK4CFnGjM 0"/>
              </a:rPr>
              <a:t>It is true Young people with additional needs have the same rights as young people without - ECHR &amp; UNCRC (0-18yrs).</a:t>
            </a:r>
            <a:endParaRPr lang="en-GB" b="0" i="0" dirty="0">
              <a:solidFill>
                <a:srgbClr val="000000"/>
              </a:solidFill>
              <a:effectLst/>
              <a:latin typeface="YADK4CFnGjM 0"/>
            </a:endParaRPr>
          </a:p>
          <a:p>
            <a:pPr algn="l"/>
            <a:br>
              <a:rPr lang="en-GB" b="0" i="0" dirty="0">
                <a:solidFill>
                  <a:srgbClr val="000000"/>
                </a:solidFill>
                <a:effectLst/>
                <a:latin typeface="YADK4CFnGjM 0"/>
              </a:rPr>
            </a:br>
            <a:r>
              <a:rPr lang="en-GB" dirty="0">
                <a:solidFill>
                  <a:srgbClr val="000000"/>
                </a:solidFill>
                <a:latin typeface="YADK4CFnGjM 0"/>
              </a:rPr>
              <a:t>It is false as they </a:t>
            </a:r>
            <a:r>
              <a:rPr lang="en-GB" b="0" i="0" u="none" strike="noStrike" dirty="0">
                <a:solidFill>
                  <a:srgbClr val="000000"/>
                </a:solidFill>
                <a:effectLst/>
                <a:latin typeface="YADK4CFnGjM 0"/>
              </a:rPr>
              <a:t>also have additional rights – Convention on the Right of Persons with Disabilities(CRPD).</a:t>
            </a:r>
            <a:endParaRPr lang="en-GB" b="0" i="0" dirty="0">
              <a:solidFill>
                <a:srgbClr val="000000"/>
              </a:solidFill>
              <a:effectLst/>
              <a:latin typeface="YADK4CFnGjM 0"/>
            </a:endParaRPr>
          </a:p>
        </p:txBody>
      </p:sp>
      <p:sp>
        <p:nvSpPr>
          <p:cNvPr id="5" name="TextBox 4">
            <a:extLst>
              <a:ext uri="{FF2B5EF4-FFF2-40B4-BE49-F238E27FC236}">
                <a16:creationId xmlns:a16="http://schemas.microsoft.com/office/drawing/2014/main" id="{7A1C6ABA-CECF-9325-59BC-DD0ACD19F6EF}"/>
              </a:ext>
            </a:extLst>
          </p:cNvPr>
          <p:cNvSpPr txBox="1"/>
          <p:nvPr/>
        </p:nvSpPr>
        <p:spPr>
          <a:xfrm>
            <a:off x="251520" y="2154922"/>
            <a:ext cx="3384376" cy="1477328"/>
          </a:xfrm>
          <a:prstGeom prst="rect">
            <a:avLst/>
          </a:prstGeom>
          <a:noFill/>
        </p:spPr>
        <p:txBody>
          <a:bodyPr wrap="square" rtlCol="0">
            <a:spAutoFit/>
          </a:bodyPr>
          <a:lstStyle/>
          <a:p>
            <a:r>
              <a:rPr lang="en-GB" dirty="0"/>
              <a:t>European Conventions on Human Rights (ECHR) and Human Right’s Act 1998</a:t>
            </a:r>
          </a:p>
          <a:p>
            <a:r>
              <a:rPr lang="en-GB" dirty="0">
                <a:hlinkClick r:id="rId3"/>
              </a:rPr>
              <a:t>https://www.youtube.com/watch?v=pRGhrYmUjU4</a:t>
            </a:r>
            <a:r>
              <a:rPr lang="en-GB" dirty="0"/>
              <a:t> </a:t>
            </a:r>
          </a:p>
        </p:txBody>
      </p:sp>
      <p:sp>
        <p:nvSpPr>
          <p:cNvPr id="7" name="TextBox 6">
            <a:extLst>
              <a:ext uri="{FF2B5EF4-FFF2-40B4-BE49-F238E27FC236}">
                <a16:creationId xmlns:a16="http://schemas.microsoft.com/office/drawing/2014/main" id="{38DB96FC-3746-6F78-07D7-DC0461DE2440}"/>
              </a:ext>
            </a:extLst>
          </p:cNvPr>
          <p:cNvSpPr txBox="1"/>
          <p:nvPr/>
        </p:nvSpPr>
        <p:spPr>
          <a:xfrm>
            <a:off x="323528" y="3728066"/>
            <a:ext cx="3312368" cy="1200329"/>
          </a:xfrm>
          <a:prstGeom prst="rect">
            <a:avLst/>
          </a:prstGeom>
          <a:noFill/>
        </p:spPr>
        <p:txBody>
          <a:bodyPr wrap="square" rtlCol="0">
            <a:spAutoFit/>
          </a:bodyPr>
          <a:lstStyle/>
          <a:p>
            <a:r>
              <a:rPr lang="en-GB" dirty="0"/>
              <a:t>United Convention on the Rights of  Child(UNCRC)</a:t>
            </a:r>
          </a:p>
          <a:p>
            <a:r>
              <a:rPr lang="en-GB" dirty="0">
                <a:hlinkClick r:id="rId4"/>
              </a:rPr>
              <a:t>https://www.youtube.com/watch?v=5KQGz-toMnk</a:t>
            </a:r>
            <a:r>
              <a:rPr lang="en-GB" dirty="0"/>
              <a:t> </a:t>
            </a:r>
          </a:p>
        </p:txBody>
      </p:sp>
      <p:sp>
        <p:nvSpPr>
          <p:cNvPr id="8" name="TextBox 7">
            <a:extLst>
              <a:ext uri="{FF2B5EF4-FFF2-40B4-BE49-F238E27FC236}">
                <a16:creationId xmlns:a16="http://schemas.microsoft.com/office/drawing/2014/main" id="{448ACE3E-8C5E-BCDE-30A7-87AFA1122BBC}"/>
              </a:ext>
            </a:extLst>
          </p:cNvPr>
          <p:cNvSpPr txBox="1"/>
          <p:nvPr/>
        </p:nvSpPr>
        <p:spPr>
          <a:xfrm>
            <a:off x="449010" y="5324386"/>
            <a:ext cx="3312368" cy="1200329"/>
          </a:xfrm>
          <a:prstGeom prst="rect">
            <a:avLst/>
          </a:prstGeom>
          <a:noFill/>
        </p:spPr>
        <p:txBody>
          <a:bodyPr wrap="square" rtlCol="0">
            <a:spAutoFit/>
          </a:bodyPr>
          <a:lstStyle/>
          <a:p>
            <a:r>
              <a:rPr lang="en-GB" dirty="0"/>
              <a:t>United Convention on the Right of Persons with Disabilities(CRPD)</a:t>
            </a:r>
          </a:p>
          <a:p>
            <a:r>
              <a:rPr lang="en-GB" dirty="0">
                <a:hlinkClick r:id="rId5"/>
              </a:rPr>
              <a:t>https://www.youtube.com/watch?v=St61pEPUuFw&amp;t=1s</a:t>
            </a:r>
            <a:r>
              <a:rPr lang="en-GB" dirty="0"/>
              <a:t> </a:t>
            </a:r>
          </a:p>
        </p:txBody>
      </p:sp>
      <p:pic>
        <p:nvPicPr>
          <p:cNvPr id="9" name="Picture 8">
            <a:extLst>
              <a:ext uri="{FF2B5EF4-FFF2-40B4-BE49-F238E27FC236}">
                <a16:creationId xmlns:a16="http://schemas.microsoft.com/office/drawing/2014/main" id="{985ECDF8-9E64-E823-8807-0197DEFE1ADB}"/>
              </a:ext>
            </a:extLst>
          </p:cNvPr>
          <p:cNvPicPr>
            <a:picLocks noChangeAspect="1"/>
          </p:cNvPicPr>
          <p:nvPr/>
        </p:nvPicPr>
        <p:blipFill>
          <a:blip r:embed="rId6"/>
          <a:stretch>
            <a:fillRect/>
          </a:stretch>
        </p:blipFill>
        <p:spPr>
          <a:xfrm>
            <a:off x="5716988" y="1950022"/>
            <a:ext cx="2321959" cy="1545158"/>
          </a:xfrm>
          <a:prstGeom prst="rect">
            <a:avLst/>
          </a:prstGeom>
        </p:spPr>
      </p:pic>
      <p:pic>
        <p:nvPicPr>
          <p:cNvPr id="10" name="Picture 9">
            <a:extLst>
              <a:ext uri="{FF2B5EF4-FFF2-40B4-BE49-F238E27FC236}">
                <a16:creationId xmlns:a16="http://schemas.microsoft.com/office/drawing/2014/main" id="{87D44DC3-28B4-2756-08B6-3C19AA91F225}"/>
              </a:ext>
            </a:extLst>
          </p:cNvPr>
          <p:cNvPicPr>
            <a:picLocks noChangeAspect="1"/>
          </p:cNvPicPr>
          <p:nvPr/>
        </p:nvPicPr>
        <p:blipFill>
          <a:blip r:embed="rId7"/>
          <a:stretch>
            <a:fillRect/>
          </a:stretch>
        </p:blipFill>
        <p:spPr>
          <a:xfrm>
            <a:off x="5716989" y="3699043"/>
            <a:ext cx="2321958" cy="1393175"/>
          </a:xfrm>
          <a:prstGeom prst="rect">
            <a:avLst/>
          </a:prstGeom>
        </p:spPr>
      </p:pic>
      <p:pic>
        <p:nvPicPr>
          <p:cNvPr id="11" name="Picture 10">
            <a:extLst>
              <a:ext uri="{FF2B5EF4-FFF2-40B4-BE49-F238E27FC236}">
                <a16:creationId xmlns:a16="http://schemas.microsoft.com/office/drawing/2014/main" id="{1891A2C5-325D-B476-DD91-ADFDBB65FB20}"/>
              </a:ext>
            </a:extLst>
          </p:cNvPr>
          <p:cNvPicPr>
            <a:picLocks noChangeAspect="1"/>
          </p:cNvPicPr>
          <p:nvPr/>
        </p:nvPicPr>
        <p:blipFill>
          <a:blip r:embed="rId8"/>
          <a:stretch>
            <a:fillRect/>
          </a:stretch>
        </p:blipFill>
        <p:spPr>
          <a:xfrm>
            <a:off x="5716988" y="5216649"/>
            <a:ext cx="2322790" cy="1393175"/>
          </a:xfrm>
          <a:prstGeom prst="rect">
            <a:avLst/>
          </a:prstGeom>
        </p:spPr>
      </p:pic>
    </p:spTree>
    <p:extLst>
      <p:ext uri="{BB962C8B-B14F-4D97-AF65-F5344CB8AC3E}">
        <p14:creationId xmlns:p14="http://schemas.microsoft.com/office/powerpoint/2010/main" val="1019590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014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6B99105-ACB3-756D-62E4-D89F9D33C654}"/>
              </a:ext>
            </a:extLst>
          </p:cNvPr>
          <p:cNvPicPr>
            <a:picLocks noChangeAspect="1"/>
          </p:cNvPicPr>
          <p:nvPr/>
        </p:nvPicPr>
        <p:blipFill>
          <a:blip r:embed="rId3"/>
          <a:stretch>
            <a:fillRect/>
          </a:stretch>
        </p:blipFill>
        <p:spPr>
          <a:xfrm>
            <a:off x="678407" y="88002"/>
            <a:ext cx="2744596" cy="1349077"/>
          </a:xfrm>
          <a:prstGeom prst="rect">
            <a:avLst/>
          </a:prstGeom>
        </p:spPr>
      </p:pic>
      <p:sp>
        <p:nvSpPr>
          <p:cNvPr id="2" name="Title 1">
            <a:extLst>
              <a:ext uri="{FF2B5EF4-FFF2-40B4-BE49-F238E27FC236}">
                <a16:creationId xmlns:a16="http://schemas.microsoft.com/office/drawing/2014/main" id="{5257659D-8815-D0F8-007B-85B9A5EEEF59}"/>
              </a:ext>
            </a:extLst>
          </p:cNvPr>
          <p:cNvSpPr>
            <a:spLocks noGrp="1"/>
          </p:cNvSpPr>
          <p:nvPr>
            <p:ph type="title"/>
          </p:nvPr>
        </p:nvSpPr>
        <p:spPr>
          <a:xfrm>
            <a:off x="107504" y="1525080"/>
            <a:ext cx="3672407" cy="4784239"/>
          </a:xfrm>
        </p:spPr>
        <p:txBody>
          <a:bodyPr vert="horz" lIns="91440" tIns="45720" rIns="91440" bIns="45720" rtlCol="0" anchor="ctr">
            <a:normAutofit fontScale="90000"/>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2400" dirty="0">
                <a:solidFill>
                  <a:srgbClr val="FFFFFF"/>
                </a:solidFill>
              </a:rPr>
              <a:t>All children are entitled to Relationship, Sexual Health and Parenthood Education. This entitlement is preserved in the UN Convention on the Rights of the Child. </a:t>
            </a:r>
            <a:br>
              <a:rPr lang="en-US" sz="2400" dirty="0">
                <a:solidFill>
                  <a:srgbClr val="FFFFFF"/>
                </a:solidFill>
              </a:rPr>
            </a:br>
            <a:r>
              <a:rPr kumimoji="0" lang="en-US" sz="1600" b="0" i="0" u="none" strike="noStrike" kern="1200" cap="none" spc="0" normalizeH="0" baseline="0" noProof="0" dirty="0">
                <a:ln>
                  <a:noFill/>
                </a:ln>
                <a:solidFill>
                  <a:srgbClr val="FFFF00"/>
                </a:solidFill>
                <a:effectLst/>
                <a:uLnTx/>
                <a:uFillTx/>
                <a:latin typeface="Calibri"/>
                <a:ea typeface="+mj-ea"/>
                <a:cs typeface="+mj-cs"/>
              </a:rPr>
              <a:t>Article 3 – Best Interests</a:t>
            </a:r>
            <a:br>
              <a:rPr kumimoji="0" lang="en-US" sz="1600" b="0" i="0" u="none" strike="noStrike" kern="1200" cap="none" spc="0" normalizeH="0" baseline="0" noProof="0" dirty="0">
                <a:ln>
                  <a:noFill/>
                </a:ln>
                <a:solidFill>
                  <a:srgbClr val="FFFF00"/>
                </a:solidFill>
                <a:effectLst/>
                <a:uLnTx/>
                <a:uFillTx/>
                <a:latin typeface="Calibri"/>
                <a:ea typeface="+mj-ea"/>
                <a:cs typeface="+mj-cs"/>
              </a:rPr>
            </a:br>
            <a:r>
              <a:rPr kumimoji="0" lang="en-US" sz="1600" b="0" i="0" u="none" strike="noStrike" kern="1200" cap="none" spc="0" normalizeH="0" baseline="0" noProof="0" dirty="0">
                <a:ln>
                  <a:noFill/>
                </a:ln>
                <a:solidFill>
                  <a:srgbClr val="FFFF00"/>
                </a:solidFill>
                <a:effectLst/>
                <a:uLnTx/>
                <a:uFillTx/>
                <a:latin typeface="Calibri"/>
                <a:ea typeface="+mj-ea"/>
                <a:cs typeface="+mj-cs"/>
              </a:rPr>
              <a:t>Article 13 – Freedom of Expression</a:t>
            </a:r>
            <a:br>
              <a:rPr kumimoji="0" lang="en-US" sz="1600" b="0" i="0" u="none" strike="noStrike" kern="1200" cap="none" spc="0" normalizeH="0" baseline="0" noProof="0" dirty="0">
                <a:ln>
                  <a:noFill/>
                </a:ln>
                <a:solidFill>
                  <a:srgbClr val="FFFF00"/>
                </a:solidFill>
                <a:effectLst/>
                <a:uLnTx/>
                <a:uFillTx/>
                <a:latin typeface="Calibri"/>
                <a:ea typeface="+mj-ea"/>
                <a:cs typeface="+mj-cs"/>
              </a:rPr>
            </a:br>
            <a:r>
              <a:rPr kumimoji="0" lang="en-US" sz="1600" b="0" i="0" u="none" strike="noStrike" kern="1200" cap="none" spc="0" normalizeH="0" baseline="0" noProof="0" dirty="0">
                <a:ln>
                  <a:noFill/>
                </a:ln>
                <a:solidFill>
                  <a:srgbClr val="FFFF00"/>
                </a:solidFill>
                <a:effectLst/>
                <a:uLnTx/>
                <a:uFillTx/>
                <a:latin typeface="Calibri"/>
                <a:ea typeface="+mj-ea"/>
                <a:cs typeface="+mj-cs"/>
              </a:rPr>
              <a:t>Article 23 – Children with a disability</a:t>
            </a:r>
            <a:br>
              <a:rPr kumimoji="0" lang="en-US" sz="1600" b="0" i="0" u="none" strike="noStrike" kern="1200" cap="none" spc="0" normalizeH="0" baseline="0" noProof="0" dirty="0">
                <a:ln>
                  <a:noFill/>
                </a:ln>
                <a:solidFill>
                  <a:srgbClr val="FFFF00"/>
                </a:solidFill>
                <a:effectLst/>
                <a:uLnTx/>
                <a:uFillTx/>
                <a:latin typeface="Calibri"/>
                <a:ea typeface="+mj-ea"/>
                <a:cs typeface="+mj-cs"/>
              </a:rPr>
            </a:br>
            <a:r>
              <a:rPr kumimoji="0" lang="en-US" sz="1600" b="0" i="0" u="none" strike="noStrike" kern="1200" cap="none" spc="0" normalizeH="0" baseline="0" noProof="0" dirty="0">
                <a:ln>
                  <a:noFill/>
                </a:ln>
                <a:solidFill>
                  <a:srgbClr val="FFFF00"/>
                </a:solidFill>
                <a:effectLst/>
                <a:uLnTx/>
                <a:uFillTx/>
                <a:latin typeface="Calibri"/>
                <a:ea typeface="+mj-ea"/>
                <a:cs typeface="+mj-cs"/>
              </a:rPr>
              <a:t>Article 24 – Health &amp; Health Services</a:t>
            </a:r>
            <a:br>
              <a:rPr kumimoji="0" lang="en-US" sz="1600" b="0" i="0" u="none" strike="noStrike" kern="1200" cap="none" spc="0" normalizeH="0" baseline="0" noProof="0" dirty="0">
                <a:ln>
                  <a:noFill/>
                </a:ln>
                <a:solidFill>
                  <a:srgbClr val="FFFF00"/>
                </a:solidFill>
                <a:effectLst/>
                <a:uLnTx/>
                <a:uFillTx/>
                <a:latin typeface="Calibri"/>
                <a:ea typeface="+mj-ea"/>
                <a:cs typeface="+mj-cs"/>
              </a:rPr>
            </a:br>
            <a:r>
              <a:rPr kumimoji="0" lang="en-US" sz="1600" b="0" i="0" u="none" strike="noStrike" kern="1200" cap="none" spc="0" normalizeH="0" baseline="0" noProof="0" dirty="0">
                <a:ln>
                  <a:noFill/>
                </a:ln>
                <a:solidFill>
                  <a:srgbClr val="FFFF00"/>
                </a:solidFill>
                <a:effectLst/>
                <a:uLnTx/>
                <a:uFillTx/>
                <a:latin typeface="Calibri"/>
                <a:ea typeface="+mj-ea"/>
                <a:cs typeface="+mj-cs"/>
              </a:rPr>
              <a:t>Article 28 – Right to Education</a:t>
            </a:r>
            <a:br>
              <a:rPr lang="en-US" sz="2400" dirty="0">
                <a:solidFill>
                  <a:srgbClr val="FFFF00"/>
                </a:solidFill>
              </a:rPr>
            </a:br>
            <a:r>
              <a:rPr lang="en-US" sz="2400" dirty="0">
                <a:solidFill>
                  <a:srgbClr val="FFFFFF"/>
                </a:solidFill>
              </a:rPr>
              <a:t>We are</a:t>
            </a:r>
            <a:r>
              <a:rPr lang="en-US" sz="2400" kern="1200" dirty="0">
                <a:solidFill>
                  <a:srgbClr val="FFFFFF"/>
                </a:solidFill>
                <a:latin typeface="+mj-lt"/>
                <a:ea typeface="+mj-ea"/>
                <a:cs typeface="+mj-cs"/>
              </a:rPr>
              <a:t> a UNICEF Silver  Award Rights Respecting School</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where children’s rights are learned, understood and lived in this school</a:t>
            </a:r>
            <a:br>
              <a:rPr lang="en-US" sz="2400" kern="1200" dirty="0">
                <a:solidFill>
                  <a:srgbClr val="FFFFFF"/>
                </a:solidFill>
                <a:latin typeface="+mj-lt"/>
                <a:ea typeface="+mj-ea"/>
                <a:cs typeface="+mj-cs"/>
              </a:rPr>
            </a:br>
            <a:br>
              <a:rPr kumimoji="0" lang="en-US" sz="1600" b="0" i="0" u="none" strike="noStrike" kern="1200" cap="none" spc="0" normalizeH="0" baseline="0" noProof="0" dirty="0">
                <a:ln>
                  <a:noFill/>
                </a:ln>
                <a:solidFill>
                  <a:prstClr val="black"/>
                </a:solidFill>
                <a:effectLst/>
                <a:uLnTx/>
                <a:uFillTx/>
                <a:latin typeface="Calibri"/>
                <a:ea typeface="+mn-ea"/>
                <a:cs typeface="+mn-cs"/>
              </a:rPr>
            </a:br>
            <a:endParaRPr lang="en-US" sz="2400" kern="1200" dirty="0">
              <a:solidFill>
                <a:srgbClr val="FFFFFF"/>
              </a:solidFill>
              <a:latin typeface="+mj-lt"/>
              <a:ea typeface="+mj-ea"/>
              <a:cs typeface="+mj-cs"/>
            </a:endParaRPr>
          </a:p>
        </p:txBody>
      </p:sp>
      <p:sp>
        <p:nvSpPr>
          <p:cNvPr id="6" name="Content Placeholder 5">
            <a:extLst>
              <a:ext uri="{FF2B5EF4-FFF2-40B4-BE49-F238E27FC236}">
                <a16:creationId xmlns:a16="http://schemas.microsoft.com/office/drawing/2014/main" id="{32421074-916B-3057-1627-B80FF112F7BC}"/>
              </a:ext>
            </a:extLst>
          </p:cNvPr>
          <p:cNvSpPr>
            <a:spLocks noGrp="1"/>
          </p:cNvSpPr>
          <p:nvPr>
            <p:ph idx="1"/>
          </p:nvPr>
        </p:nvSpPr>
        <p:spPr>
          <a:xfrm>
            <a:off x="4567630" y="188640"/>
            <a:ext cx="4119169" cy="3816424"/>
          </a:xfrm>
        </p:spPr>
        <p:txBody>
          <a:bodyP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When </a:t>
            </a:r>
            <a:r>
              <a:rPr lang="en-US" sz="1600" b="1" dirty="0">
                <a:solidFill>
                  <a:prstClr val="black"/>
                </a:solidFill>
                <a:latin typeface="Calibri"/>
              </a:rPr>
              <a:t>p</a:t>
            </a:r>
            <a:r>
              <a:rPr kumimoji="0" lang="en-US" sz="1600" b="1" i="0" u="none" strike="noStrike" kern="1200" cap="none" spc="0" normalizeH="0" baseline="0" noProof="0" dirty="0" err="1">
                <a:ln>
                  <a:noFill/>
                </a:ln>
                <a:solidFill>
                  <a:prstClr val="black"/>
                </a:solidFill>
                <a:effectLst/>
                <a:uLnTx/>
                <a:uFillTx/>
                <a:latin typeface="Calibri"/>
                <a:ea typeface="+mn-ea"/>
                <a:cs typeface="+mn-cs"/>
              </a:rPr>
              <a:t>lanning</a:t>
            </a:r>
            <a:r>
              <a:rPr kumimoji="0" lang="en-US" sz="1600" b="1" i="0" u="none" strike="noStrike" kern="1200" cap="none" spc="0" normalizeH="0" baseline="0" noProof="0" dirty="0">
                <a:ln>
                  <a:noFill/>
                </a:ln>
                <a:solidFill>
                  <a:prstClr val="black"/>
                </a:solidFill>
                <a:effectLst/>
                <a:uLnTx/>
                <a:uFillTx/>
                <a:latin typeface="Calibri"/>
                <a:ea typeface="+mn-ea"/>
                <a:cs typeface="+mn-cs"/>
              </a:rPr>
              <a:t> the RSHP curriculum we looked at the following four core areas: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Personal care and hygiene</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Relationships and sex education</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Appropriate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behaviour</a:t>
            </a:r>
            <a:r>
              <a:rPr kumimoji="0" lang="en-US" sz="1600" b="1" i="0" u="none" strike="noStrike" kern="1200" cap="none" spc="0" normalizeH="0" baseline="0" noProof="0" dirty="0">
                <a:ln>
                  <a:noFill/>
                </a:ln>
                <a:solidFill>
                  <a:prstClr val="black"/>
                </a:solidFill>
                <a:effectLst/>
                <a:uLnTx/>
                <a:uFillTx/>
                <a:latin typeface="Calibri"/>
                <a:ea typeface="+mn-ea"/>
                <a:cs typeface="+mn-cs"/>
              </a:rPr>
              <a:t>, including sexualized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behaviour</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Safeguarding</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This is also embedded in our  school values.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Which are: To be…</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Kind, Respectful, Helpful, safe, Happy, Honest, Gentle and Ready to Learn.</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endParaRPr lang="en-GB" dirty="0"/>
          </a:p>
        </p:txBody>
      </p:sp>
      <p:pic>
        <p:nvPicPr>
          <p:cNvPr id="7" name="Picture 6">
            <a:extLst>
              <a:ext uri="{FF2B5EF4-FFF2-40B4-BE49-F238E27FC236}">
                <a16:creationId xmlns:a16="http://schemas.microsoft.com/office/drawing/2014/main" id="{07051C67-9A43-CFA3-6778-BFBD5FEB63F5}"/>
              </a:ext>
            </a:extLst>
          </p:cNvPr>
          <p:cNvPicPr>
            <a:picLocks noChangeAspect="1"/>
          </p:cNvPicPr>
          <p:nvPr/>
        </p:nvPicPr>
        <p:blipFill>
          <a:blip r:embed="rId4"/>
          <a:stretch>
            <a:fillRect/>
          </a:stretch>
        </p:blipFill>
        <p:spPr>
          <a:xfrm>
            <a:off x="5042592" y="4005063"/>
            <a:ext cx="3489848" cy="2679959"/>
          </a:xfrm>
          <a:prstGeom prst="rect">
            <a:avLst/>
          </a:prstGeom>
        </p:spPr>
      </p:pic>
    </p:spTree>
    <p:extLst>
      <p:ext uri="{BB962C8B-B14F-4D97-AF65-F5344CB8AC3E}">
        <p14:creationId xmlns:p14="http://schemas.microsoft.com/office/powerpoint/2010/main" val="475678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7F9FC9-767D-6B62-A8EC-745544226970}"/>
              </a:ext>
            </a:extLst>
          </p:cNvPr>
          <p:cNvPicPr>
            <a:picLocks noChangeAspect="1"/>
          </p:cNvPicPr>
          <p:nvPr/>
        </p:nvPicPr>
        <p:blipFill rotWithShape="1">
          <a:blip r:embed="rId3">
            <a:duotone>
              <a:schemeClr val="bg2">
                <a:shade val="45000"/>
                <a:satMod val="135000"/>
              </a:schemeClr>
              <a:prstClr val="white"/>
            </a:duotone>
          </a:blip>
          <a:srcRect r="10999" b="-1"/>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DE08B6-447B-A7F7-1712-429935EFAC7C}"/>
              </a:ext>
            </a:extLst>
          </p:cNvPr>
          <p:cNvSpPr>
            <a:spLocks noGrp="1"/>
          </p:cNvSpPr>
          <p:nvPr>
            <p:ph type="title"/>
          </p:nvPr>
        </p:nvSpPr>
        <p:spPr>
          <a:xfrm>
            <a:off x="628650" y="365125"/>
            <a:ext cx="7886700" cy="1325563"/>
          </a:xfrm>
        </p:spPr>
        <p:txBody>
          <a:bodyPr>
            <a:normAutofit fontScale="90000"/>
          </a:bodyPr>
          <a:lstStyle/>
          <a:p>
            <a:r>
              <a:rPr lang="en-GB" dirty="0"/>
              <a:t>Is RSHP education and support needed?</a:t>
            </a:r>
          </a:p>
        </p:txBody>
      </p:sp>
      <p:graphicFrame>
        <p:nvGraphicFramePr>
          <p:cNvPr id="5" name="Content Placeholder 2">
            <a:extLst>
              <a:ext uri="{FF2B5EF4-FFF2-40B4-BE49-F238E27FC236}">
                <a16:creationId xmlns:a16="http://schemas.microsoft.com/office/drawing/2014/main" id="{8A42AE49-6352-CD2D-173B-276ACF3356E6}"/>
              </a:ext>
            </a:extLst>
          </p:cNvPr>
          <p:cNvGraphicFramePr>
            <a:graphicFrameLocks noGrp="1"/>
          </p:cNvGraphicFramePr>
          <p:nvPr>
            <p:ph idx="1"/>
            <p:extLst>
              <p:ext uri="{D42A27DB-BD31-4B8C-83A1-F6EECF244321}">
                <p14:modId xmlns:p14="http://schemas.microsoft.com/office/powerpoint/2010/main" val="308806310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06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522271-90A2-F898-662E-4BF3C907E504}"/>
              </a:ext>
            </a:extLst>
          </p:cNvPr>
          <p:cNvPicPr>
            <a:picLocks noChangeAspect="1"/>
          </p:cNvPicPr>
          <p:nvPr/>
        </p:nvPicPr>
        <p:blipFill rotWithShape="1">
          <a:blip r:embed="rId3">
            <a:duotone>
              <a:schemeClr val="bg2">
                <a:shade val="45000"/>
                <a:satMod val="135000"/>
              </a:schemeClr>
              <a:prstClr val="white"/>
            </a:duotone>
          </a:blip>
          <a:srcRect r="20000"/>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7CA445-582B-820F-D309-DF6BB26C2C7F}"/>
              </a:ext>
            </a:extLst>
          </p:cNvPr>
          <p:cNvSpPr>
            <a:spLocks noGrp="1"/>
          </p:cNvSpPr>
          <p:nvPr>
            <p:ph type="title"/>
          </p:nvPr>
        </p:nvSpPr>
        <p:spPr>
          <a:xfrm>
            <a:off x="628650" y="365125"/>
            <a:ext cx="7886700" cy="1325563"/>
          </a:xfrm>
        </p:spPr>
        <p:txBody>
          <a:bodyPr>
            <a:normAutofit fontScale="90000"/>
          </a:bodyPr>
          <a:lstStyle/>
          <a:p>
            <a:r>
              <a:rPr lang="en-GB" dirty="0"/>
              <a:t>Some common beliefs</a:t>
            </a:r>
            <a:br>
              <a:rPr lang="en-GB" dirty="0"/>
            </a:br>
            <a:r>
              <a:rPr lang="en-GB" dirty="0"/>
              <a:t>Non-sexual beings </a:t>
            </a:r>
          </a:p>
        </p:txBody>
      </p:sp>
      <p:graphicFrame>
        <p:nvGraphicFramePr>
          <p:cNvPr id="5" name="Content Placeholder 2">
            <a:extLst>
              <a:ext uri="{FF2B5EF4-FFF2-40B4-BE49-F238E27FC236}">
                <a16:creationId xmlns:a16="http://schemas.microsoft.com/office/drawing/2014/main" id="{DDE14C2D-E0B9-5606-32A3-13FB5F06ADC6}"/>
              </a:ext>
            </a:extLst>
          </p:cNvPr>
          <p:cNvGraphicFramePr>
            <a:graphicFrameLocks noGrp="1"/>
          </p:cNvGraphicFramePr>
          <p:nvPr>
            <p:ph idx="1"/>
            <p:extLst>
              <p:ext uri="{D42A27DB-BD31-4B8C-83A1-F6EECF244321}">
                <p14:modId xmlns:p14="http://schemas.microsoft.com/office/powerpoint/2010/main" val="4163056810"/>
              </p:ext>
            </p:extLst>
          </p:nvPr>
        </p:nvGraphicFramePr>
        <p:xfrm>
          <a:off x="628650" y="1556792"/>
          <a:ext cx="7886700" cy="51845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02988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E8964F-678B-BABA-9BE9-71AAF0578E07}"/>
              </a:ext>
            </a:extLst>
          </p:cNvPr>
          <p:cNvPicPr>
            <a:picLocks noChangeAspect="1"/>
          </p:cNvPicPr>
          <p:nvPr/>
        </p:nvPicPr>
        <p:blipFill rotWithShape="1">
          <a:blip r:embed="rId3">
            <a:duotone>
              <a:schemeClr val="bg2">
                <a:shade val="45000"/>
                <a:satMod val="135000"/>
              </a:schemeClr>
              <a:prstClr val="white"/>
            </a:duotone>
          </a:blip>
          <a:srcRect r="11334"/>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E24018-864F-53A7-532E-E0FB4DEF34EF}"/>
              </a:ext>
            </a:extLst>
          </p:cNvPr>
          <p:cNvSpPr>
            <a:spLocks noGrp="1"/>
          </p:cNvSpPr>
          <p:nvPr>
            <p:ph type="title"/>
          </p:nvPr>
        </p:nvSpPr>
        <p:spPr>
          <a:xfrm>
            <a:off x="628650" y="365125"/>
            <a:ext cx="7886700" cy="1325563"/>
          </a:xfrm>
        </p:spPr>
        <p:txBody>
          <a:bodyPr>
            <a:normAutofit/>
          </a:bodyPr>
          <a:lstStyle/>
          <a:p>
            <a:r>
              <a:rPr lang="en-GB" dirty="0"/>
              <a:t>Some common beliefs </a:t>
            </a:r>
            <a:r>
              <a:rPr lang="en-GB" dirty="0" err="1"/>
              <a:t>cont</a:t>
            </a:r>
            <a:r>
              <a:rPr lang="en-GB" dirty="0"/>
              <a:t>…</a:t>
            </a:r>
          </a:p>
        </p:txBody>
      </p:sp>
      <p:graphicFrame>
        <p:nvGraphicFramePr>
          <p:cNvPr id="9" name="Content Placeholder 2">
            <a:extLst>
              <a:ext uri="{FF2B5EF4-FFF2-40B4-BE49-F238E27FC236}">
                <a16:creationId xmlns:a16="http://schemas.microsoft.com/office/drawing/2014/main" id="{99AE90DF-022B-CB4F-9754-42546BFACA79}"/>
              </a:ext>
            </a:extLst>
          </p:cNvPr>
          <p:cNvGraphicFramePr>
            <a:graphicFrameLocks noGrp="1"/>
          </p:cNvGraphicFramePr>
          <p:nvPr>
            <p:ph idx="1"/>
            <p:extLst>
              <p:ext uri="{D42A27DB-BD31-4B8C-83A1-F6EECF244321}">
                <p14:modId xmlns:p14="http://schemas.microsoft.com/office/powerpoint/2010/main" val="863464056"/>
              </p:ext>
            </p:extLst>
          </p:nvPr>
        </p:nvGraphicFramePr>
        <p:xfrm>
          <a:off x="628650" y="1340768"/>
          <a:ext cx="7886700" cy="55172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6195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0037-485E-A0A1-F6D3-77DBFC6C111E}"/>
              </a:ext>
            </a:extLst>
          </p:cNvPr>
          <p:cNvSpPr>
            <a:spLocks noGrp="1"/>
          </p:cNvSpPr>
          <p:nvPr>
            <p:ph type="title"/>
          </p:nvPr>
        </p:nvSpPr>
        <p:spPr/>
        <p:txBody>
          <a:bodyPr>
            <a:normAutofit fontScale="90000"/>
          </a:bodyPr>
          <a:lstStyle/>
          <a:p>
            <a:r>
              <a:rPr lang="en-GB" dirty="0"/>
              <a:t>So, how DO we protect young people? </a:t>
            </a:r>
          </a:p>
        </p:txBody>
      </p:sp>
      <p:sp>
        <p:nvSpPr>
          <p:cNvPr id="3" name="Content Placeholder 2">
            <a:extLst>
              <a:ext uri="{FF2B5EF4-FFF2-40B4-BE49-F238E27FC236}">
                <a16:creationId xmlns:a16="http://schemas.microsoft.com/office/drawing/2014/main" id="{E897D14E-03FE-5C1F-A0A6-F33E8E7EC290}"/>
              </a:ext>
            </a:extLst>
          </p:cNvPr>
          <p:cNvSpPr>
            <a:spLocks noGrp="1"/>
          </p:cNvSpPr>
          <p:nvPr>
            <p:ph idx="1"/>
          </p:nvPr>
        </p:nvSpPr>
        <p:spPr/>
        <p:txBody>
          <a:bodyPr>
            <a:normAutofit fontScale="92500"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000000"/>
              </a:solidFill>
              <a:effectLst/>
              <a:uLnTx/>
              <a:uFillTx/>
              <a:latin typeface="unset"/>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lang="en-GB" altLang="en-US" sz="2400" dirty="0">
                <a:solidFill>
                  <a:srgbClr val="000000"/>
                </a:solidFill>
                <a:latin typeface="YADK4CFnGjM 0"/>
                <a:cs typeface="Times New Roman" panose="02020603050405020304" pitchFamily="18" charset="0"/>
              </a:rPr>
              <a:t>By</a:t>
            </a: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 providing high quality, comprehensive </a:t>
            </a:r>
            <a:r>
              <a:rPr lang="en-GB" altLang="en-US" sz="2400" dirty="0">
                <a:solidFill>
                  <a:srgbClr val="000000"/>
                </a:solidFill>
                <a:latin typeface="YADK4CFnGjM 0"/>
                <a:cs typeface="Times New Roman" panose="02020603050405020304" pitchFamily="18" charset="0"/>
              </a:rPr>
              <a:t>RSHP </a:t>
            </a: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education</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Add a focus on building the skills needed to navigate sex and relationships</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Provide accessible information about sex, consent, healthy relationships, where to get help, sexual health etc.</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Normalise being positive about relationships and sex (at an appropriate age) </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Assume people with additional needs are sexual beings who will have relationships and sex and will need support to manage their sexual health and wellbeing</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Clearly create space for questions to be asked or issues to be raised</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GB" altLang="en-US" sz="24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rPr>
              <a:t>Make use of the relevant policies, procedures and legislation when there are concerns</a:t>
            </a:r>
            <a:endParaRPr kumimoji="0" lang="en-GB" altLang="en-US" sz="2400" b="0" i="0" u="none" strike="noStrike" kern="1200" cap="none" spc="0" normalizeH="0" baseline="0" noProof="0" dirty="0">
              <a:ln>
                <a:noFill/>
              </a:ln>
              <a:solidFill>
                <a:srgbClr val="000000"/>
              </a:solidFill>
              <a:effectLst/>
              <a:uLnTx/>
              <a:uFillTx/>
              <a:latin typeface="unset"/>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GB" altLang="en-US" sz="2000" b="0" i="0" u="none" strike="noStrike" kern="1200" cap="none" spc="0" normalizeH="0" baseline="0" noProof="0" dirty="0">
              <a:ln>
                <a:noFill/>
              </a:ln>
              <a:solidFill>
                <a:srgbClr val="000000"/>
              </a:solidFill>
              <a:effectLst/>
              <a:uLnTx/>
              <a:uFillTx/>
              <a:latin typeface="YADK4CFnGjM 0"/>
              <a:ea typeface="+mn-ea"/>
              <a:cs typeface="Times New Roman" panose="02020603050405020304" pitchFamily="18" charset="0"/>
            </a:endParaRPr>
          </a:p>
          <a:p>
            <a:endParaRPr lang="en-GB" dirty="0"/>
          </a:p>
        </p:txBody>
      </p:sp>
      <p:sp>
        <p:nvSpPr>
          <p:cNvPr id="4" name="Rectangle 1">
            <a:extLst>
              <a:ext uri="{FF2B5EF4-FFF2-40B4-BE49-F238E27FC236}">
                <a16:creationId xmlns:a16="http://schemas.microsoft.com/office/drawing/2014/main" id="{BFA0C4CC-1B18-C677-3669-13A8F6BD4F9D}"/>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AutoShape 2" descr="Superhero icon">
            <a:extLst>
              <a:ext uri="{FF2B5EF4-FFF2-40B4-BE49-F238E27FC236}">
                <a16:creationId xmlns:a16="http://schemas.microsoft.com/office/drawing/2014/main" id="{FC79612A-B264-19C1-8A89-494B39211A35}"/>
              </a:ext>
            </a:extLst>
          </p:cNvPr>
          <p:cNvSpPr>
            <a:spLocks noChangeAspect="1" noChangeArrowheads="1"/>
          </p:cNvSpPr>
          <p:nvPr/>
        </p:nvSpPr>
        <p:spPr bwMode="auto">
          <a:xfrm>
            <a:off x="152400" y="152400"/>
            <a:ext cx="5048250" cy="762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3" descr="Young Brunette Woman Looking Out from behind Illustration">
            <a:extLst>
              <a:ext uri="{FF2B5EF4-FFF2-40B4-BE49-F238E27FC236}">
                <a16:creationId xmlns:a16="http://schemas.microsoft.com/office/drawing/2014/main" id="{51B0C0FF-0823-3872-0E7C-DD0144E5234C}"/>
              </a:ext>
            </a:extLst>
          </p:cNvPr>
          <p:cNvSpPr>
            <a:spLocks noChangeAspect="1" noChangeArrowheads="1"/>
          </p:cNvSpPr>
          <p:nvPr/>
        </p:nvSpPr>
        <p:spPr bwMode="auto">
          <a:xfrm>
            <a:off x="152400" y="152400"/>
            <a:ext cx="7620000" cy="7058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525275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9B70BBEA-CB07-1BCB-76D8-72DAFE4D88F3}"/>
              </a:ext>
            </a:extLst>
          </p:cNvPr>
          <p:cNvSpPr>
            <a:spLocks noGrp="1"/>
          </p:cNvSpPr>
          <p:nvPr>
            <p:ph type="title"/>
          </p:nvPr>
        </p:nvSpPr>
        <p:spPr>
          <a:xfrm>
            <a:off x="628650" y="401221"/>
            <a:ext cx="7886700" cy="1348065"/>
          </a:xfrm>
        </p:spPr>
        <p:txBody>
          <a:bodyPr>
            <a:normAutofit/>
          </a:bodyPr>
          <a:lstStyle/>
          <a:p>
            <a:r>
              <a:rPr lang="en-GB" sz="4700" u="sng">
                <a:solidFill>
                  <a:srgbClr val="FFFFFF"/>
                </a:solidFill>
              </a:rPr>
              <a:t>What is RSHP Curriculum   </a:t>
            </a:r>
          </a:p>
        </p:txBody>
      </p:sp>
      <p:sp>
        <p:nvSpPr>
          <p:cNvPr id="3" name="Content Placeholder 2">
            <a:extLst>
              <a:ext uri="{FF2B5EF4-FFF2-40B4-BE49-F238E27FC236}">
                <a16:creationId xmlns:a16="http://schemas.microsoft.com/office/drawing/2014/main" id="{413DFCC5-E1E8-944F-DF3F-61B989E3FAB0}"/>
              </a:ext>
            </a:extLst>
          </p:cNvPr>
          <p:cNvSpPr>
            <a:spLocks noGrp="1"/>
          </p:cNvSpPr>
          <p:nvPr>
            <p:ph idx="1"/>
          </p:nvPr>
        </p:nvSpPr>
        <p:spPr>
          <a:xfrm>
            <a:off x="628650" y="2586789"/>
            <a:ext cx="7886700" cy="3590174"/>
          </a:xfrm>
        </p:spPr>
        <p:txBody>
          <a:bodyPr>
            <a:normAutofit/>
          </a:bodyPr>
          <a:lstStyle/>
          <a:p>
            <a:pPr>
              <a:lnSpc>
                <a:spcPct val="90000"/>
              </a:lnSpc>
            </a:pPr>
            <a:r>
              <a:rPr lang="en-GB" sz="1800" dirty="0"/>
              <a:t>Health and Well-Being is one of the 8 curricular areas in Curriculum for Excellence (</a:t>
            </a:r>
            <a:r>
              <a:rPr lang="en-GB" sz="1800" dirty="0" err="1"/>
              <a:t>CfE</a:t>
            </a:r>
            <a:r>
              <a:rPr lang="en-GB" sz="1800" dirty="0"/>
              <a:t>)</a:t>
            </a:r>
          </a:p>
          <a:p>
            <a:pPr>
              <a:lnSpc>
                <a:spcPct val="90000"/>
              </a:lnSpc>
            </a:pPr>
            <a:r>
              <a:rPr lang="en-GB" sz="1800" dirty="0"/>
              <a:t>RSHP education is a key part of Health and Well-Being within Curriculum for Excellence. </a:t>
            </a:r>
          </a:p>
          <a:p>
            <a:pPr>
              <a:lnSpc>
                <a:spcPct val="90000"/>
              </a:lnSpc>
            </a:pPr>
            <a:r>
              <a:rPr lang="en-GB" sz="1800" dirty="0"/>
              <a:t>Health and Well-Being curricular areas are designed to ensure children and young people develop the knowledge and understanding skills and capabilities which they need for their mental, emotional, social and physical well-being.</a:t>
            </a:r>
          </a:p>
          <a:p>
            <a:pPr marL="171450" indent="-171450" defTabSz="685800">
              <a:lnSpc>
                <a:spcPct val="90000"/>
              </a:lnSpc>
              <a:spcBef>
                <a:spcPts val="750"/>
              </a:spcBef>
              <a:defRPr/>
            </a:pPr>
            <a:r>
              <a:rPr lang="en-GB" sz="1800" dirty="0"/>
              <a:t>The learning in RSHP </a:t>
            </a:r>
            <a:r>
              <a:rPr lang="en-GB" sz="1800" dirty="0">
                <a:highlight>
                  <a:srgbClr val="FFFF00"/>
                </a:highlight>
                <a:latin typeface="Calibri" panose="020F0502020204030204"/>
              </a:rPr>
              <a:t>“ focuses on equipping young people with the knowledge, skills and values to make informed and positive choices about forming relationships helping them to make safer decisions about their sexual and emotional health and well-being in a responsible and healthy manner, as an important part of preparation for adult life.” </a:t>
            </a:r>
            <a:r>
              <a:rPr lang="en-GB" sz="1800" dirty="0">
                <a:latin typeface="Calibri" panose="020F0502020204030204"/>
              </a:rPr>
              <a:t>(PSE: RELATIONSHIP AND SEXUAL HEALTH EDUCATION (RSHP) GUIDANCE FOR SCHOOLS NOVEMBER 2020)</a:t>
            </a:r>
          </a:p>
          <a:p>
            <a:pPr>
              <a:lnSpc>
                <a:spcPct val="90000"/>
              </a:lnSpc>
            </a:pPr>
            <a:endParaRPr lang="en-GB" sz="1800" dirty="0"/>
          </a:p>
        </p:txBody>
      </p:sp>
      <p:pic>
        <p:nvPicPr>
          <p:cNvPr id="4" name="Picture 3">
            <a:extLst>
              <a:ext uri="{FF2B5EF4-FFF2-40B4-BE49-F238E27FC236}">
                <a16:creationId xmlns:a16="http://schemas.microsoft.com/office/drawing/2014/main" id="{21D2698D-9452-A71F-7BF8-4E63E6923146}"/>
              </a:ext>
            </a:extLst>
          </p:cNvPr>
          <p:cNvPicPr>
            <a:picLocks noChangeAspect="1"/>
          </p:cNvPicPr>
          <p:nvPr/>
        </p:nvPicPr>
        <p:blipFill>
          <a:blip r:embed="rId3"/>
          <a:stretch>
            <a:fillRect/>
          </a:stretch>
        </p:blipFill>
        <p:spPr>
          <a:xfrm>
            <a:off x="7740352" y="0"/>
            <a:ext cx="1412776" cy="1412776"/>
          </a:xfrm>
          <a:prstGeom prst="rect">
            <a:avLst/>
          </a:prstGeom>
        </p:spPr>
      </p:pic>
    </p:spTree>
    <p:extLst>
      <p:ext uri="{BB962C8B-B14F-4D97-AF65-F5344CB8AC3E}">
        <p14:creationId xmlns:p14="http://schemas.microsoft.com/office/powerpoint/2010/main" val="167094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628650" y="365125"/>
            <a:ext cx="7886700" cy="1325563"/>
          </a:xfrm>
        </p:spPr>
        <p:txBody>
          <a:bodyPr>
            <a:normAutofit/>
          </a:bodyPr>
          <a:lstStyle/>
          <a:p>
            <a:r>
              <a:rPr lang="en-GB" sz="4700">
                <a:latin typeface="Calibri Light" panose="020F0302020204030204" pitchFamily="34" charset="0"/>
                <a:cs typeface="Calibri Light" panose="020F0302020204030204" pitchFamily="34" charset="0"/>
              </a:rPr>
              <a:t>What is the resource?</a:t>
            </a:r>
          </a:p>
        </p:txBody>
      </p:sp>
      <p:sp>
        <p:nvSpPr>
          <p:cNvPr id="15"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 name="connsiteX0" fmla="*/ 0 w 7818120"/>
              <a:gd name="connsiteY0" fmla="*/ 0 h 18288"/>
              <a:gd name="connsiteX1" fmla="*/ 573329 w 7818120"/>
              <a:gd name="connsiteY1" fmla="*/ 0 h 18288"/>
              <a:gd name="connsiteX2" fmla="*/ 990295 w 7818120"/>
              <a:gd name="connsiteY2" fmla="*/ 0 h 18288"/>
              <a:gd name="connsiteX3" fmla="*/ 1394232 w 7818120"/>
              <a:gd name="connsiteY3" fmla="*/ 0 h 18288"/>
              <a:gd name="connsiteX4" fmla="*/ 1798168 w 7818120"/>
              <a:gd name="connsiteY4" fmla="*/ 0 h 18288"/>
              <a:gd name="connsiteX5" fmla="*/ 2371496 w 7818120"/>
              <a:gd name="connsiteY5" fmla="*/ 0 h 18288"/>
              <a:gd name="connsiteX6" fmla="*/ 2944825 w 7818120"/>
              <a:gd name="connsiteY6" fmla="*/ 0 h 18288"/>
              <a:gd name="connsiteX7" fmla="*/ 3752698 w 7818120"/>
              <a:gd name="connsiteY7" fmla="*/ 0 h 18288"/>
              <a:gd name="connsiteX8" fmla="*/ 4247845 w 7818120"/>
              <a:gd name="connsiteY8" fmla="*/ 0 h 18288"/>
              <a:gd name="connsiteX9" fmla="*/ 5055718 w 7818120"/>
              <a:gd name="connsiteY9" fmla="*/ 0 h 18288"/>
              <a:gd name="connsiteX10" fmla="*/ 5863590 w 7818120"/>
              <a:gd name="connsiteY10" fmla="*/ 0 h 18288"/>
              <a:gd name="connsiteX11" fmla="*/ 6515100 w 7818120"/>
              <a:gd name="connsiteY11" fmla="*/ 0 h 18288"/>
              <a:gd name="connsiteX12" fmla="*/ 7818120 w 7818120"/>
              <a:gd name="connsiteY12" fmla="*/ 0 h 18288"/>
              <a:gd name="connsiteX13" fmla="*/ 7818120 w 7818120"/>
              <a:gd name="connsiteY13" fmla="*/ 18288 h 18288"/>
              <a:gd name="connsiteX14" fmla="*/ 7401154 w 7818120"/>
              <a:gd name="connsiteY14" fmla="*/ 18288 h 18288"/>
              <a:gd name="connsiteX15" fmla="*/ 6593281 w 7818120"/>
              <a:gd name="connsiteY15" fmla="*/ 18288 h 18288"/>
              <a:gd name="connsiteX16" fmla="*/ 6098134 w 7818120"/>
              <a:gd name="connsiteY16" fmla="*/ 18288 h 18288"/>
              <a:gd name="connsiteX17" fmla="*/ 5446624 w 7818120"/>
              <a:gd name="connsiteY17" fmla="*/ 18288 h 18288"/>
              <a:gd name="connsiteX18" fmla="*/ 4638751 w 7818120"/>
              <a:gd name="connsiteY18" fmla="*/ 18288 h 18288"/>
              <a:gd name="connsiteX19" fmla="*/ 3987241 w 7818120"/>
              <a:gd name="connsiteY19" fmla="*/ 18288 h 18288"/>
              <a:gd name="connsiteX20" fmla="*/ 3570275 w 7818120"/>
              <a:gd name="connsiteY20" fmla="*/ 18288 h 18288"/>
              <a:gd name="connsiteX21" fmla="*/ 3075127 w 7818120"/>
              <a:gd name="connsiteY21" fmla="*/ 18288 h 18288"/>
              <a:gd name="connsiteX22" fmla="*/ 2267255 w 7818120"/>
              <a:gd name="connsiteY22" fmla="*/ 18288 h 18288"/>
              <a:gd name="connsiteX23" fmla="*/ 1615745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p:cNvSpPr>
          <p:nvPr/>
        </p:nvSpPr>
        <p:spPr>
          <a:xfrm>
            <a:off x="899592" y="2895798"/>
            <a:ext cx="6515161" cy="3701547"/>
          </a:xfrm>
          <a:prstGeom prst="rect">
            <a:avLst/>
          </a:prstGeom>
        </p:spPr>
        <p:txBody>
          <a:bodyPr anchor="ctr">
            <a:noAutofit/>
          </a:bodyPr>
          <a:lstStyle/>
          <a:p>
            <a:pPr defTabSz="630936">
              <a:spcAft>
                <a:spcPts val="600"/>
              </a:spcAft>
            </a:pPr>
            <a:r>
              <a:rPr lang="en-GB" sz="2000" kern="1200" dirty="0">
                <a:solidFill>
                  <a:schemeClr val="tx1"/>
                </a:solidFill>
                <a:latin typeface="+mn-lt"/>
                <a:ea typeface="+mn-ea"/>
                <a:cs typeface="+mn-cs"/>
              </a:rPr>
              <a:t>As a school we will be using the </a:t>
            </a:r>
            <a:r>
              <a:rPr lang="en-GB" sz="2000" dirty="0" err="1"/>
              <a:t>rshp</a:t>
            </a:r>
            <a:r>
              <a:rPr lang="en-GB" sz="2000" kern="1200" dirty="0" err="1">
                <a:solidFill>
                  <a:schemeClr val="tx1"/>
                </a:solidFill>
                <a:latin typeface="+mn-lt"/>
                <a:ea typeface="+mn-ea"/>
                <a:cs typeface="+mn-cs"/>
              </a:rPr>
              <a:t>.scot</a:t>
            </a:r>
            <a:r>
              <a:rPr lang="en-GB" sz="2000" kern="1200">
                <a:solidFill>
                  <a:schemeClr val="tx1"/>
                </a:solidFill>
                <a:latin typeface="+mn-lt"/>
                <a:ea typeface="+mn-ea"/>
                <a:cs typeface="+mn-cs"/>
              </a:rPr>
              <a:t> resource </a:t>
            </a:r>
            <a:r>
              <a:rPr lang="en-GB" sz="2000" kern="1200" dirty="0">
                <a:solidFill>
                  <a:schemeClr val="tx1"/>
                </a:solidFill>
                <a:latin typeface="+mn-lt"/>
                <a:ea typeface="+mn-ea"/>
                <a:cs typeface="+mn-cs"/>
              </a:rPr>
              <a:t>provided by Education Scotland to support teaching and learning.</a:t>
            </a:r>
          </a:p>
          <a:p>
            <a:pPr defTabSz="630936">
              <a:spcAft>
                <a:spcPts val="600"/>
              </a:spcAft>
            </a:pPr>
            <a:r>
              <a:rPr lang="en-GB" sz="2000" kern="1200" dirty="0">
                <a:solidFill>
                  <a:schemeClr val="tx1"/>
                </a:solidFill>
                <a:latin typeface="+mn-lt"/>
                <a:ea typeface="+mn-ea"/>
                <a:cs typeface="+mn-cs"/>
              </a:rPr>
              <a:t>All content is age and stage appropriate for learners 3-18 years, organised by Curriculum for Excellence Levels, from Early Level through to Senior Phase.</a:t>
            </a:r>
          </a:p>
          <a:p>
            <a:pPr defTabSz="630936">
              <a:spcAft>
                <a:spcPts val="600"/>
              </a:spcAft>
            </a:pPr>
            <a:r>
              <a:rPr lang="en-GB" sz="2000" kern="1200" dirty="0">
                <a:solidFill>
                  <a:schemeClr val="tx1"/>
                </a:solidFill>
                <a:highlight>
                  <a:srgbClr val="FFFF00"/>
                </a:highlight>
                <a:latin typeface="+mn-lt"/>
                <a:ea typeface="+mn-ea"/>
                <a:cs typeface="+mn-cs"/>
              </a:rPr>
              <a:t>The resource has developed special content for Complex and ASN learners. It meets the needs of learners with additional support needs, including mild to moderate learning disabilities.</a:t>
            </a:r>
          </a:p>
          <a:p>
            <a:pPr defTabSz="630936">
              <a:spcAft>
                <a:spcPts val="600"/>
              </a:spcAft>
            </a:pPr>
            <a:r>
              <a:rPr lang="en-GB" sz="2000" kern="1200" dirty="0">
                <a:solidFill>
                  <a:schemeClr val="tx1"/>
                </a:solidFill>
                <a:latin typeface="+mn-lt"/>
                <a:ea typeface="+mn-ea"/>
                <a:cs typeface="+mn-cs"/>
              </a:rPr>
              <a:t>The resource has been developed by a working group including teachers, health professionals and government officers. </a:t>
            </a:r>
            <a:endParaRPr lang="en-GB" sz="2000" dirty="0"/>
          </a:p>
        </p:txBody>
      </p:sp>
      <p:pic>
        <p:nvPicPr>
          <p:cNvPr id="6" name="Picture 5">
            <a:extLst>
              <a:ext uri="{FF2B5EF4-FFF2-40B4-BE49-F238E27FC236}">
                <a16:creationId xmlns:a16="http://schemas.microsoft.com/office/drawing/2014/main" id="{C24713DA-BA4F-B541-8EDF-277A5D5691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4930" y="2228087"/>
            <a:ext cx="1191798" cy="406614"/>
          </a:xfrm>
          <a:prstGeom prst="rect">
            <a:avLst/>
          </a:prstGeom>
        </p:spPr>
      </p:pic>
    </p:spTree>
    <p:extLst>
      <p:ext uri="{BB962C8B-B14F-4D97-AF65-F5344CB8AC3E}">
        <p14:creationId xmlns:p14="http://schemas.microsoft.com/office/powerpoint/2010/main" val="1722097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E9D7313C-F5C4-4B08-8E84-6FB94D01BB37}"/>
              </a:ext>
            </a:extLst>
          </p:cNvPr>
          <p:cNvSpPr>
            <a:spLocks noGrp="1"/>
          </p:cNvSpPr>
          <p:nvPr>
            <p:ph type="title"/>
          </p:nvPr>
        </p:nvSpPr>
        <p:spPr>
          <a:xfrm>
            <a:off x="467544" y="274638"/>
            <a:ext cx="8219256" cy="790595"/>
          </a:xfrm>
        </p:spPr>
        <p:txBody>
          <a:bodyPr>
            <a:normAutofit/>
          </a:bodyPr>
          <a:lstStyle/>
          <a:p>
            <a:pPr algn="l"/>
            <a:r>
              <a:rPr lang="en-GB" sz="2800" dirty="0">
                <a:latin typeface="Calibri Light" panose="020F0302020204030204" pitchFamily="34" charset="0"/>
                <a:cs typeface="Calibri Light" panose="020F0302020204030204" pitchFamily="34" charset="0"/>
              </a:rPr>
              <a:t>Why does RSHP matter?</a:t>
            </a:r>
          </a:p>
        </p:txBody>
      </p:sp>
      <p:pic>
        <p:nvPicPr>
          <p:cNvPr id="10" name="Picture 9">
            <a:extLst>
              <a:ext uri="{FF2B5EF4-FFF2-40B4-BE49-F238E27FC236}">
                <a16:creationId xmlns:a16="http://schemas.microsoft.com/office/drawing/2014/main" id="{537D30FA-29D6-4E77-896F-CC3FEB6110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79558" y="405250"/>
            <a:ext cx="1725092" cy="588561"/>
          </a:xfrm>
          <a:prstGeom prst="rect">
            <a:avLst/>
          </a:prstGeom>
        </p:spPr>
      </p:pic>
      <p:sp>
        <p:nvSpPr>
          <p:cNvPr id="4" name="Content Placeholder 3">
            <a:extLst>
              <a:ext uri="{FF2B5EF4-FFF2-40B4-BE49-F238E27FC236}">
                <a16:creationId xmlns:a16="http://schemas.microsoft.com/office/drawing/2014/main" id="{F038C2DE-AE3D-FA45-B0DD-F242790FBC10}"/>
              </a:ext>
            </a:extLst>
          </p:cNvPr>
          <p:cNvSpPr>
            <a:spLocks noGrp="1"/>
          </p:cNvSpPr>
          <p:nvPr>
            <p:ph idx="1"/>
          </p:nvPr>
        </p:nvSpPr>
        <p:spPr>
          <a:xfrm>
            <a:off x="447193" y="5805264"/>
            <a:ext cx="8229600" cy="532656"/>
          </a:xfrm>
        </p:spPr>
        <p:txBody>
          <a:bodyPr>
            <a:normAutofit lnSpcReduction="10000"/>
          </a:bodyPr>
          <a:lstStyle/>
          <a:p>
            <a:r>
              <a:rPr lang="en-US" dirty="0">
                <a:hlinkClick r:id="rId4"/>
              </a:rPr>
              <a:t>https://</a:t>
            </a:r>
            <a:r>
              <a:rPr lang="en-US" dirty="0" err="1">
                <a:hlinkClick r:id="rId4"/>
              </a:rPr>
              <a:t>vimeo.com</a:t>
            </a:r>
            <a:r>
              <a:rPr lang="en-US" dirty="0">
                <a:hlinkClick r:id="rId4"/>
              </a:rPr>
              <a:t>/361263347</a:t>
            </a:r>
            <a:endParaRPr lang="en-US" dirty="0"/>
          </a:p>
        </p:txBody>
      </p:sp>
      <p:pic>
        <p:nvPicPr>
          <p:cNvPr id="5" name="Picture 4">
            <a:extLst>
              <a:ext uri="{FF2B5EF4-FFF2-40B4-BE49-F238E27FC236}">
                <a16:creationId xmlns:a16="http://schemas.microsoft.com/office/drawing/2014/main" id="{D0E1CD4D-A616-C541-B7AF-41BF38499F96}"/>
              </a:ext>
            </a:extLst>
          </p:cNvPr>
          <p:cNvPicPr>
            <a:picLocks noChangeAspect="1"/>
          </p:cNvPicPr>
          <p:nvPr/>
        </p:nvPicPr>
        <p:blipFill>
          <a:blip r:embed="rId5"/>
          <a:stretch>
            <a:fillRect/>
          </a:stretch>
        </p:blipFill>
        <p:spPr>
          <a:xfrm>
            <a:off x="552450" y="1174750"/>
            <a:ext cx="8039100" cy="4508500"/>
          </a:xfrm>
          <a:prstGeom prst="rect">
            <a:avLst/>
          </a:prstGeom>
        </p:spPr>
      </p:pic>
    </p:spTree>
    <p:extLst>
      <p:ext uri="{BB962C8B-B14F-4D97-AF65-F5344CB8AC3E}">
        <p14:creationId xmlns:p14="http://schemas.microsoft.com/office/powerpoint/2010/main" val="1603911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C10CBC8-7837-4750-8EE9-B4C3D5048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9014793-11D4-4A17-9261-1A2E683AD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580482" y="-3580482"/>
            <a:ext cx="1983037" cy="9144001"/>
          </a:xfrm>
          <a:custGeom>
            <a:avLst/>
            <a:gdLst>
              <a:gd name="connsiteX0" fmla="*/ 0 w 1983037"/>
              <a:gd name="connsiteY0" fmla="*/ 0 h 12192001"/>
              <a:gd name="connsiteX1" fmla="*/ 0 w 1983037"/>
              <a:gd name="connsiteY1" fmla="*/ 12192001 h 12192001"/>
              <a:gd name="connsiteX2" fmla="*/ 1945626 w 1983037"/>
              <a:gd name="connsiteY2" fmla="*/ 12192001 h 12192001"/>
              <a:gd name="connsiteX3" fmla="*/ 1914883 w 1983037"/>
              <a:gd name="connsiteY3" fmla="*/ 11926947 h 12192001"/>
              <a:gd name="connsiteX4" fmla="*/ 1887405 w 1983037"/>
              <a:gd name="connsiteY4" fmla="*/ 10882179 h 12192001"/>
              <a:gd name="connsiteX5" fmla="*/ 1955094 w 1983037"/>
              <a:gd name="connsiteY5" fmla="*/ 9717835 h 12192001"/>
              <a:gd name="connsiteX6" fmla="*/ 1955094 w 1983037"/>
              <a:gd name="connsiteY6" fmla="*/ 9338013 h 12192001"/>
              <a:gd name="connsiteX7" fmla="*/ 1947423 w 1983037"/>
              <a:gd name="connsiteY7" fmla="*/ 8936699 h 12192001"/>
              <a:gd name="connsiteX8" fmla="*/ 1949002 w 1983037"/>
              <a:gd name="connsiteY8" fmla="*/ 7709920 h 12192001"/>
              <a:gd name="connsiteX9" fmla="*/ 1930276 w 1983037"/>
              <a:gd name="connsiteY9" fmla="*/ 6277504 h 12192001"/>
              <a:gd name="connsiteX10" fmla="*/ 1954643 w 1983037"/>
              <a:gd name="connsiteY10" fmla="*/ 5307481 h 12192001"/>
              <a:gd name="connsiteX11" fmla="*/ 1944941 w 1983037"/>
              <a:gd name="connsiteY11" fmla="*/ 4949831 h 12192001"/>
              <a:gd name="connsiteX12" fmla="*/ 1961187 w 1983037"/>
              <a:gd name="connsiteY12" fmla="*/ 4137481 h 12192001"/>
              <a:gd name="connsiteX13" fmla="*/ 1964118 w 1983037"/>
              <a:gd name="connsiteY13" fmla="*/ 3194148 h 12192001"/>
              <a:gd name="connsiteX14" fmla="*/ 1914708 w 1983037"/>
              <a:gd name="connsiteY14" fmla="*/ 1979808 h 12192001"/>
              <a:gd name="connsiteX15" fmla="*/ 1949679 w 1983037"/>
              <a:gd name="connsiteY15" fmla="*/ 1443897 h 12192001"/>
              <a:gd name="connsiteX16" fmla="*/ 1942685 w 1983037"/>
              <a:gd name="connsiteY16" fmla="*/ 749860 h 12192001"/>
              <a:gd name="connsiteX17" fmla="*/ 1933706 w 1983037"/>
              <a:gd name="connsiteY17" fmla="*/ 168558 h 12192001"/>
              <a:gd name="connsiteX18" fmla="*/ 1950785 w 1983037"/>
              <a:gd name="connsiteY18" fmla="*/ 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3037" h="12192001">
                <a:moveTo>
                  <a:pt x="0" y="0"/>
                </a:moveTo>
                <a:lnTo>
                  <a:pt x="0" y="12192001"/>
                </a:lnTo>
                <a:lnTo>
                  <a:pt x="1945626" y="12192001"/>
                </a:lnTo>
                <a:lnTo>
                  <a:pt x="1914883" y="11926947"/>
                </a:lnTo>
                <a:cubicBezTo>
                  <a:pt x="1884529" y="11579709"/>
                  <a:pt x="1881652" y="11231009"/>
                  <a:pt x="1887405" y="10882179"/>
                </a:cubicBezTo>
                <a:cubicBezTo>
                  <a:pt x="1893725" y="10493309"/>
                  <a:pt x="1911547" y="10104667"/>
                  <a:pt x="1955094" y="9717835"/>
                </a:cubicBezTo>
                <a:cubicBezTo>
                  <a:pt x="1966715" y="9591491"/>
                  <a:pt x="1966715" y="9464357"/>
                  <a:pt x="1955094" y="9338013"/>
                </a:cubicBezTo>
                <a:cubicBezTo>
                  <a:pt x="1945663" y="9204453"/>
                  <a:pt x="1943091" y="9070511"/>
                  <a:pt x="1947423" y="8936699"/>
                </a:cubicBezTo>
                <a:cubicBezTo>
                  <a:pt x="1960283" y="8527701"/>
                  <a:pt x="1930726" y="8118470"/>
                  <a:pt x="1949002" y="7709920"/>
                </a:cubicBezTo>
                <a:cubicBezTo>
                  <a:pt x="1970436" y="7231918"/>
                  <a:pt x="1945393" y="6755049"/>
                  <a:pt x="1930276" y="6277504"/>
                </a:cubicBezTo>
                <a:cubicBezTo>
                  <a:pt x="1920123" y="5954014"/>
                  <a:pt x="1913803" y="5630292"/>
                  <a:pt x="1954643" y="5307481"/>
                </a:cubicBezTo>
                <a:cubicBezTo>
                  <a:pt x="1969761" y="5188718"/>
                  <a:pt x="1956899" y="5068596"/>
                  <a:pt x="1944941" y="4949831"/>
                </a:cubicBezTo>
                <a:cubicBezTo>
                  <a:pt x="1917866" y="4678139"/>
                  <a:pt x="1932758" y="4407584"/>
                  <a:pt x="1961187" y="4137481"/>
                </a:cubicBezTo>
                <a:cubicBezTo>
                  <a:pt x="1994579" y="3823035"/>
                  <a:pt x="1984877" y="3508818"/>
                  <a:pt x="1964118" y="3194148"/>
                </a:cubicBezTo>
                <a:cubicBezTo>
                  <a:pt x="1937270" y="2789895"/>
                  <a:pt x="1903424" y="2387003"/>
                  <a:pt x="1914708" y="1979808"/>
                </a:cubicBezTo>
                <a:cubicBezTo>
                  <a:pt x="1919446" y="1800868"/>
                  <a:pt x="1935466" y="1622384"/>
                  <a:pt x="1949679" y="1443897"/>
                </a:cubicBezTo>
                <a:cubicBezTo>
                  <a:pt x="1964278" y="1212701"/>
                  <a:pt x="1961931" y="980722"/>
                  <a:pt x="1942685" y="749860"/>
                </a:cubicBezTo>
                <a:cubicBezTo>
                  <a:pt x="1929825" y="555933"/>
                  <a:pt x="1921533" y="362007"/>
                  <a:pt x="1933706" y="168558"/>
                </a:cubicBezTo>
                <a:lnTo>
                  <a:pt x="195078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GB" sz="4700">
                <a:solidFill>
                  <a:srgbClr val="FFFFFF"/>
                </a:solidFill>
                <a:latin typeface="Calibri Light" panose="020F0302020204030204" pitchFamily="34" charset="0"/>
                <a:cs typeface="Calibri Light" panose="020F0302020204030204" pitchFamily="34" charset="0"/>
              </a:rPr>
              <a:t>What will I find in the resource?</a:t>
            </a:r>
          </a:p>
        </p:txBody>
      </p:sp>
      <p:sp>
        <p:nvSpPr>
          <p:cNvPr id="3" name="Content Placeholder 2"/>
          <p:cNvSpPr>
            <a:spLocks/>
          </p:cNvSpPr>
          <p:nvPr/>
        </p:nvSpPr>
        <p:spPr>
          <a:xfrm>
            <a:off x="971600" y="2132856"/>
            <a:ext cx="7632848" cy="4464496"/>
          </a:xfrm>
          <a:prstGeom prst="rect">
            <a:avLst/>
          </a:prstGeom>
        </p:spPr>
        <p:txBody>
          <a:bodyPr anchor="ctr">
            <a:noAutofit/>
          </a:bodyPr>
          <a:lstStyle/>
          <a:p>
            <a:pPr defTabSz="740664">
              <a:spcAft>
                <a:spcPts val="600"/>
              </a:spcAft>
            </a:pPr>
            <a:r>
              <a:rPr lang="en-GB" sz="2000" kern="1200" dirty="0">
                <a:solidFill>
                  <a:schemeClr val="tx1"/>
                </a:solidFill>
                <a:latin typeface="+mn-lt"/>
                <a:ea typeface="+mn-ea"/>
                <a:cs typeface="+mn-cs"/>
              </a:rPr>
              <a:t>The </a:t>
            </a:r>
            <a:r>
              <a:rPr lang="en-GB" sz="2000" kern="1200" dirty="0" err="1">
                <a:solidFill>
                  <a:schemeClr val="tx1"/>
                </a:solidFill>
                <a:latin typeface="+mn-lt"/>
                <a:ea typeface="+mn-ea"/>
                <a:cs typeface="+mn-cs"/>
              </a:rPr>
              <a:t>rshp.scot</a:t>
            </a:r>
            <a:r>
              <a:rPr lang="en-GB" sz="2000" kern="1200" dirty="0">
                <a:solidFill>
                  <a:schemeClr val="tx1"/>
                </a:solidFill>
                <a:latin typeface="+mn-lt"/>
                <a:ea typeface="+mn-ea"/>
                <a:cs typeface="+mn-cs"/>
              </a:rPr>
              <a:t> resource is made up of a series of Activity Plans that describe how a teacher can approach an aspect of RSHP education.</a:t>
            </a:r>
          </a:p>
          <a:p>
            <a:pPr defTabSz="740664">
              <a:spcAft>
                <a:spcPts val="600"/>
              </a:spcAft>
            </a:pPr>
            <a:r>
              <a:rPr lang="en-GB" sz="2000" kern="1200" dirty="0">
                <a:solidFill>
                  <a:schemeClr val="tx1"/>
                </a:solidFill>
                <a:latin typeface="+mn-lt"/>
                <a:ea typeface="+mn-ea"/>
                <a:cs typeface="+mn-cs"/>
              </a:rPr>
              <a:t>The Activity Plans are supported by PowerPoints or other resources the lesson might need. </a:t>
            </a:r>
          </a:p>
          <a:p>
            <a:pPr defTabSz="740664">
              <a:spcAft>
                <a:spcPts val="600"/>
              </a:spcAft>
            </a:pPr>
            <a:r>
              <a:rPr lang="en-GB" sz="2000" kern="1200" dirty="0">
                <a:solidFill>
                  <a:schemeClr val="tx1"/>
                </a:solidFill>
                <a:latin typeface="+mn-lt"/>
                <a:ea typeface="+mn-ea"/>
                <a:cs typeface="+mn-cs"/>
              </a:rPr>
              <a:t>There is information for parents and carers, ideas about communicating between school and home, reading lists for school libraries and reading at home.</a:t>
            </a:r>
          </a:p>
          <a:p>
            <a:pPr defTabSz="740664">
              <a:spcAft>
                <a:spcPts val="600"/>
              </a:spcAft>
            </a:pPr>
            <a:r>
              <a:rPr lang="en-GB" sz="2000" kern="1200" dirty="0">
                <a:solidFill>
                  <a:schemeClr val="tx1"/>
                </a:solidFill>
                <a:latin typeface="+mn-lt"/>
                <a:ea typeface="+mn-ea"/>
                <a:cs typeface="+mn-cs"/>
              </a:rPr>
              <a:t>The </a:t>
            </a:r>
            <a:r>
              <a:rPr lang="en-GB" sz="2000" kern="1200" dirty="0" err="1">
                <a:solidFill>
                  <a:schemeClr val="tx1"/>
                </a:solidFill>
                <a:latin typeface="+mn-lt"/>
                <a:ea typeface="+mn-ea"/>
                <a:cs typeface="+mn-cs"/>
              </a:rPr>
              <a:t>rshp.scot</a:t>
            </a:r>
            <a:r>
              <a:rPr lang="en-GB" sz="2000" kern="1200" dirty="0">
                <a:solidFill>
                  <a:schemeClr val="tx1"/>
                </a:solidFill>
                <a:latin typeface="+mn-lt"/>
                <a:ea typeface="+mn-ea"/>
                <a:cs typeface="+mn-cs"/>
              </a:rPr>
              <a:t> resource is accessible and open to everyone; parents and carers can see what is being delivered in school. </a:t>
            </a:r>
          </a:p>
          <a:p>
            <a:pPr defTabSz="740664">
              <a:spcAft>
                <a:spcPts val="600"/>
              </a:spcAft>
            </a:pPr>
            <a:r>
              <a:rPr lang="en-GB" sz="2000" kern="1200" dirty="0">
                <a:solidFill>
                  <a:schemeClr val="tx1"/>
                </a:solidFill>
                <a:latin typeface="+mn-lt"/>
                <a:ea typeface="+mn-ea"/>
                <a:cs typeface="+mn-cs"/>
              </a:rPr>
              <a:t>The resource was developed by a partnership of Local Authorities and Health Boards, with advice from Education Scotland and Scottish Government. </a:t>
            </a:r>
            <a:endParaRPr lang="en-GB"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GB" sz="4700">
                <a:latin typeface="Calibri Light" panose="020F0302020204030204" pitchFamily="34" charset="0"/>
                <a:cs typeface="Calibri Light" panose="020F0302020204030204" pitchFamily="34" charset="0"/>
              </a:rPr>
              <a:t>Why has it been developed?</a:t>
            </a:r>
          </a:p>
        </p:txBody>
      </p:sp>
      <p:sp>
        <p:nvSpPr>
          <p:cNvPr id="1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 name="connsiteX0" fmla="*/ 0 w 7818120"/>
              <a:gd name="connsiteY0" fmla="*/ 0 h 18288"/>
              <a:gd name="connsiteX1" fmla="*/ 573329 w 7818120"/>
              <a:gd name="connsiteY1" fmla="*/ 0 h 18288"/>
              <a:gd name="connsiteX2" fmla="*/ 990295 w 7818120"/>
              <a:gd name="connsiteY2" fmla="*/ 0 h 18288"/>
              <a:gd name="connsiteX3" fmla="*/ 1394232 w 7818120"/>
              <a:gd name="connsiteY3" fmla="*/ 0 h 18288"/>
              <a:gd name="connsiteX4" fmla="*/ 1798168 w 7818120"/>
              <a:gd name="connsiteY4" fmla="*/ 0 h 18288"/>
              <a:gd name="connsiteX5" fmla="*/ 2371496 w 7818120"/>
              <a:gd name="connsiteY5" fmla="*/ 0 h 18288"/>
              <a:gd name="connsiteX6" fmla="*/ 2944825 w 7818120"/>
              <a:gd name="connsiteY6" fmla="*/ 0 h 18288"/>
              <a:gd name="connsiteX7" fmla="*/ 3752698 w 7818120"/>
              <a:gd name="connsiteY7" fmla="*/ 0 h 18288"/>
              <a:gd name="connsiteX8" fmla="*/ 4247845 w 7818120"/>
              <a:gd name="connsiteY8" fmla="*/ 0 h 18288"/>
              <a:gd name="connsiteX9" fmla="*/ 5055718 w 7818120"/>
              <a:gd name="connsiteY9" fmla="*/ 0 h 18288"/>
              <a:gd name="connsiteX10" fmla="*/ 5863590 w 7818120"/>
              <a:gd name="connsiteY10" fmla="*/ 0 h 18288"/>
              <a:gd name="connsiteX11" fmla="*/ 6515100 w 7818120"/>
              <a:gd name="connsiteY11" fmla="*/ 0 h 18288"/>
              <a:gd name="connsiteX12" fmla="*/ 7818120 w 7818120"/>
              <a:gd name="connsiteY12" fmla="*/ 0 h 18288"/>
              <a:gd name="connsiteX13" fmla="*/ 7818120 w 7818120"/>
              <a:gd name="connsiteY13" fmla="*/ 18288 h 18288"/>
              <a:gd name="connsiteX14" fmla="*/ 7401154 w 7818120"/>
              <a:gd name="connsiteY14" fmla="*/ 18288 h 18288"/>
              <a:gd name="connsiteX15" fmla="*/ 6593281 w 7818120"/>
              <a:gd name="connsiteY15" fmla="*/ 18288 h 18288"/>
              <a:gd name="connsiteX16" fmla="*/ 6098134 w 7818120"/>
              <a:gd name="connsiteY16" fmla="*/ 18288 h 18288"/>
              <a:gd name="connsiteX17" fmla="*/ 5446624 w 7818120"/>
              <a:gd name="connsiteY17" fmla="*/ 18288 h 18288"/>
              <a:gd name="connsiteX18" fmla="*/ 4638751 w 7818120"/>
              <a:gd name="connsiteY18" fmla="*/ 18288 h 18288"/>
              <a:gd name="connsiteX19" fmla="*/ 3987241 w 7818120"/>
              <a:gd name="connsiteY19" fmla="*/ 18288 h 18288"/>
              <a:gd name="connsiteX20" fmla="*/ 3570275 w 7818120"/>
              <a:gd name="connsiteY20" fmla="*/ 18288 h 18288"/>
              <a:gd name="connsiteX21" fmla="*/ 3075127 w 7818120"/>
              <a:gd name="connsiteY21" fmla="*/ 18288 h 18288"/>
              <a:gd name="connsiteX22" fmla="*/ 2267255 w 7818120"/>
              <a:gd name="connsiteY22" fmla="*/ 18288 h 18288"/>
              <a:gd name="connsiteX23" fmla="*/ 1615745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p:cNvSpPr>
          <p:nvPr/>
        </p:nvSpPr>
        <p:spPr>
          <a:xfrm>
            <a:off x="628650" y="2678772"/>
            <a:ext cx="7886700" cy="3989444"/>
          </a:xfrm>
          <a:prstGeom prst="rect">
            <a:avLst/>
          </a:prstGeom>
        </p:spPr>
        <p:txBody>
          <a:bodyPr anchor="ctr">
            <a:normAutofit/>
          </a:bodyPr>
          <a:lstStyle/>
          <a:p>
            <a:pPr marL="342900" indent="-342900" defTabSz="612648">
              <a:spcAft>
                <a:spcPts val="600"/>
              </a:spcAft>
              <a:buFont typeface="Arial" panose="020B0604020202020204" pitchFamily="34" charset="0"/>
              <a:buChar char="•"/>
            </a:pPr>
            <a:r>
              <a:rPr lang="en-GB" sz="2000" kern="1200" dirty="0">
                <a:solidFill>
                  <a:schemeClr val="tx1"/>
                </a:solidFill>
                <a:latin typeface="+mn-lt"/>
                <a:ea typeface="+mn-ea"/>
                <a:cs typeface="+mn-cs"/>
              </a:rPr>
              <a:t>There is a need to improve the quality, relevance, consistency and coverage of RSHP education.</a:t>
            </a:r>
          </a:p>
          <a:p>
            <a:pPr marL="342900" indent="-342900" defTabSz="612648">
              <a:spcAft>
                <a:spcPts val="600"/>
              </a:spcAft>
              <a:buFont typeface="Arial" panose="020B0604020202020204" pitchFamily="34" charset="0"/>
              <a:buChar char="•"/>
            </a:pPr>
            <a:r>
              <a:rPr lang="en-GB" sz="2000" kern="1200" dirty="0">
                <a:solidFill>
                  <a:schemeClr val="tx1"/>
                </a:solidFill>
                <a:highlight>
                  <a:srgbClr val="FFFF00"/>
                </a:highlight>
                <a:latin typeface="+mn-lt"/>
                <a:ea typeface="+mn-ea"/>
                <a:cs typeface="+mn-cs"/>
              </a:rPr>
              <a:t>We need to deliver RSHP education that helps protect children and young people from harm and supports them to understand that friendships and personal relationships should be healthy, happy and safe</a:t>
            </a:r>
            <a:r>
              <a:rPr lang="en-GB" sz="2000" kern="1200" dirty="0">
                <a:solidFill>
                  <a:schemeClr val="tx1"/>
                </a:solidFill>
                <a:latin typeface="+mn-lt"/>
                <a:ea typeface="+mn-ea"/>
                <a:cs typeface="+mn-cs"/>
              </a:rPr>
              <a:t>. </a:t>
            </a:r>
          </a:p>
          <a:p>
            <a:pPr marL="342900" indent="-342900" defTabSz="612648">
              <a:spcAft>
                <a:spcPts val="600"/>
              </a:spcAft>
              <a:buFont typeface="Arial" panose="020B0604020202020204" pitchFamily="34" charset="0"/>
              <a:buChar char="•"/>
            </a:pPr>
            <a:r>
              <a:rPr lang="en-GB" sz="2000" kern="1200" dirty="0">
                <a:solidFill>
                  <a:schemeClr val="tx1"/>
                </a:solidFill>
                <a:latin typeface="+mn-lt"/>
                <a:ea typeface="+mn-ea"/>
                <a:cs typeface="+mn-cs"/>
              </a:rPr>
              <a:t>The </a:t>
            </a:r>
            <a:r>
              <a:rPr lang="en-GB" sz="2000" kern="1200" dirty="0" err="1">
                <a:solidFill>
                  <a:schemeClr val="tx1"/>
                </a:solidFill>
                <a:latin typeface="+mn-lt"/>
                <a:ea typeface="+mn-ea"/>
                <a:cs typeface="+mn-cs"/>
              </a:rPr>
              <a:t>rshp.scot</a:t>
            </a:r>
            <a:r>
              <a:rPr lang="en-GB" sz="2000" kern="1200" dirty="0">
                <a:solidFill>
                  <a:schemeClr val="tx1"/>
                </a:solidFill>
                <a:latin typeface="+mn-lt"/>
                <a:ea typeface="+mn-ea"/>
                <a:cs typeface="+mn-cs"/>
              </a:rPr>
              <a:t> resource helps teachers to source material that is age and stage appropriate.</a:t>
            </a:r>
          </a:p>
          <a:p>
            <a:pPr marL="342900" indent="-342900" defTabSz="612648">
              <a:spcAft>
                <a:spcPts val="600"/>
              </a:spcAft>
              <a:buFont typeface="Arial" panose="020B0604020202020204" pitchFamily="34" charset="0"/>
              <a:buChar char="•"/>
            </a:pPr>
            <a:r>
              <a:rPr lang="en-GB" sz="2000" kern="1200" dirty="0">
                <a:solidFill>
                  <a:schemeClr val="tx1"/>
                </a:solidFill>
                <a:latin typeface="+mn-lt"/>
                <a:ea typeface="+mn-ea"/>
                <a:cs typeface="+mn-cs"/>
              </a:rPr>
              <a:t>We need our RSHP education to reflect a modern and inclusive Scotland where we value and respect the human rights of everyone. </a:t>
            </a:r>
            <a:endParaRPr lang="en-GB" sz="20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7957" y="2228087"/>
            <a:ext cx="1160164" cy="395821"/>
          </a:xfrm>
          <a:prstGeom prst="rect">
            <a:avLst/>
          </a:prstGeom>
        </p:spPr>
      </p:pic>
    </p:spTree>
    <p:extLst>
      <p:ext uri="{BB962C8B-B14F-4D97-AF65-F5344CB8AC3E}">
        <p14:creationId xmlns:p14="http://schemas.microsoft.com/office/powerpoint/2010/main" val="3229938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8B5C-8C49-4002-9019-6CD5B4BCF4F5}"/>
              </a:ext>
            </a:extLst>
          </p:cNvPr>
          <p:cNvSpPr>
            <a:spLocks noGrp="1"/>
          </p:cNvSpPr>
          <p:nvPr>
            <p:ph type="title"/>
          </p:nvPr>
        </p:nvSpPr>
        <p:spPr>
          <a:xfrm>
            <a:off x="359173" y="256585"/>
            <a:ext cx="7165155" cy="796151"/>
          </a:xfrm>
        </p:spPr>
        <p:txBody>
          <a:bodyPr>
            <a:normAutofit/>
          </a:bodyPr>
          <a:lstStyle/>
          <a:p>
            <a:pPr algn="l"/>
            <a:r>
              <a:rPr lang="en-GB" sz="2800" dirty="0"/>
              <a:t>Is the RSHP resource age and stage appropriate?</a:t>
            </a:r>
          </a:p>
        </p:txBody>
      </p:sp>
      <p:pic>
        <p:nvPicPr>
          <p:cNvPr id="5" name="Picture 4">
            <a:extLst>
              <a:ext uri="{FF2B5EF4-FFF2-40B4-BE49-F238E27FC236}">
                <a16:creationId xmlns:a16="http://schemas.microsoft.com/office/drawing/2014/main" id="{2BB25A1D-6A70-45CA-A936-2BF6FB4C63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68344" y="490927"/>
            <a:ext cx="1283218" cy="462372"/>
          </a:xfrm>
          <a:prstGeom prst="rect">
            <a:avLst/>
          </a:prstGeom>
        </p:spPr>
      </p:pic>
      <p:sp>
        <p:nvSpPr>
          <p:cNvPr id="4" name="Content Placeholder 3">
            <a:extLst>
              <a:ext uri="{FF2B5EF4-FFF2-40B4-BE49-F238E27FC236}">
                <a16:creationId xmlns:a16="http://schemas.microsoft.com/office/drawing/2014/main" id="{A811D434-D06F-42C8-8329-5A7D93099EB1}"/>
              </a:ext>
            </a:extLst>
          </p:cNvPr>
          <p:cNvSpPr>
            <a:spLocks noGrp="1"/>
          </p:cNvSpPr>
          <p:nvPr>
            <p:ph idx="1"/>
          </p:nvPr>
        </p:nvSpPr>
        <p:spPr>
          <a:xfrm>
            <a:off x="539750" y="5805264"/>
            <a:ext cx="8229600" cy="608931"/>
          </a:xfrm>
        </p:spPr>
        <p:txBody>
          <a:bodyPr/>
          <a:lstStyle/>
          <a:p>
            <a:r>
              <a:rPr lang="en-GB" dirty="0">
                <a:hlinkClick r:id="rId4"/>
              </a:rPr>
              <a:t>https://</a:t>
            </a:r>
            <a:r>
              <a:rPr lang="en-GB" dirty="0" err="1">
                <a:hlinkClick r:id="rId4"/>
              </a:rPr>
              <a:t>vimeo.com</a:t>
            </a:r>
            <a:r>
              <a:rPr lang="en-GB" dirty="0">
                <a:hlinkClick r:id="rId4"/>
              </a:rPr>
              <a:t>/361994410</a:t>
            </a:r>
            <a:endParaRPr lang="en-GB" dirty="0"/>
          </a:p>
        </p:txBody>
      </p:sp>
      <p:pic>
        <p:nvPicPr>
          <p:cNvPr id="3" name="Picture 2">
            <a:extLst>
              <a:ext uri="{FF2B5EF4-FFF2-40B4-BE49-F238E27FC236}">
                <a16:creationId xmlns:a16="http://schemas.microsoft.com/office/drawing/2014/main" id="{EE6EBE13-B3D8-9C49-818A-38FDF63630FF}"/>
              </a:ext>
            </a:extLst>
          </p:cNvPr>
          <p:cNvPicPr>
            <a:picLocks noChangeAspect="1"/>
          </p:cNvPicPr>
          <p:nvPr/>
        </p:nvPicPr>
        <p:blipFill>
          <a:blip r:embed="rId5"/>
          <a:stretch>
            <a:fillRect/>
          </a:stretch>
        </p:blipFill>
        <p:spPr>
          <a:xfrm>
            <a:off x="539750" y="1162050"/>
            <a:ext cx="8064500" cy="4533900"/>
          </a:xfrm>
          <a:prstGeom prst="rect">
            <a:avLst/>
          </a:prstGeom>
        </p:spPr>
      </p:pic>
    </p:spTree>
    <p:extLst>
      <p:ext uri="{BB962C8B-B14F-4D97-AF65-F5344CB8AC3E}">
        <p14:creationId xmlns:p14="http://schemas.microsoft.com/office/powerpoint/2010/main" val="2679599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260648"/>
            <a:ext cx="5605629" cy="864096"/>
          </a:xfrm>
        </p:spPr>
        <p:txBody>
          <a:bodyPr>
            <a:normAutofit/>
          </a:bodyPr>
          <a:lstStyle/>
          <a:p>
            <a:pPr>
              <a:lnSpc>
                <a:spcPct val="90000"/>
              </a:lnSpc>
            </a:pPr>
            <a:r>
              <a:rPr lang="en-GB" sz="3300" dirty="0">
                <a:latin typeface="Calibri Light" panose="020F0302020204030204" pitchFamily="34" charset="0"/>
                <a:cs typeface="Calibri Light" panose="020F0302020204030204" pitchFamily="34" charset="0"/>
              </a:rPr>
              <a:t>Curriculum for Excellence Levels</a:t>
            </a:r>
          </a:p>
        </p:txBody>
      </p:sp>
      <p:sp>
        <p:nvSpPr>
          <p:cNvPr id="3" name="Content Placeholder 2"/>
          <p:cNvSpPr>
            <a:spLocks noGrp="1"/>
          </p:cNvSpPr>
          <p:nvPr>
            <p:ph idx="1"/>
          </p:nvPr>
        </p:nvSpPr>
        <p:spPr>
          <a:xfrm>
            <a:off x="179513" y="1124744"/>
            <a:ext cx="5706030" cy="5616624"/>
          </a:xfrm>
        </p:spPr>
        <p:txBody>
          <a:bodyPr anchor="ctr">
            <a:normAutofit/>
          </a:bodyPr>
          <a:lstStyle/>
          <a:p>
            <a:pPr>
              <a:lnSpc>
                <a:spcPct val="90000"/>
              </a:lnSpc>
            </a:pPr>
            <a:r>
              <a:rPr lang="en-GB" sz="1600" dirty="0"/>
              <a:t>The Curriculum for Excellence is delivered progressively across 5 levels</a:t>
            </a:r>
          </a:p>
          <a:p>
            <a:pPr>
              <a:lnSpc>
                <a:spcPct val="90000"/>
              </a:lnSpc>
            </a:pPr>
            <a:endParaRPr lang="en-GB" sz="1600" dirty="0"/>
          </a:p>
          <a:p>
            <a:pPr lvl="1">
              <a:lnSpc>
                <a:spcPct val="90000"/>
              </a:lnSpc>
            </a:pPr>
            <a:r>
              <a:rPr lang="en-GB" sz="1600" dirty="0">
                <a:highlight>
                  <a:srgbClr val="00FFFF"/>
                </a:highlight>
              </a:rPr>
              <a:t>Early Level</a:t>
            </a:r>
          </a:p>
          <a:p>
            <a:pPr lvl="1">
              <a:lnSpc>
                <a:spcPct val="90000"/>
              </a:lnSpc>
            </a:pPr>
            <a:r>
              <a:rPr lang="en-GB" sz="1600" dirty="0">
                <a:highlight>
                  <a:srgbClr val="00FFFF"/>
                </a:highlight>
              </a:rPr>
              <a:t>First Level </a:t>
            </a:r>
          </a:p>
          <a:p>
            <a:pPr lvl="1">
              <a:lnSpc>
                <a:spcPct val="90000"/>
              </a:lnSpc>
            </a:pPr>
            <a:r>
              <a:rPr lang="en-GB" sz="1600" dirty="0">
                <a:highlight>
                  <a:srgbClr val="00FFFF"/>
                </a:highlight>
              </a:rPr>
              <a:t>Second Level </a:t>
            </a:r>
          </a:p>
          <a:p>
            <a:pPr lvl="1">
              <a:lnSpc>
                <a:spcPct val="90000"/>
              </a:lnSpc>
            </a:pPr>
            <a:r>
              <a:rPr lang="en-GB" sz="1600" dirty="0">
                <a:highlight>
                  <a:srgbClr val="00FFFF"/>
                </a:highlight>
              </a:rPr>
              <a:t>Third and Fourth Level  </a:t>
            </a:r>
          </a:p>
          <a:p>
            <a:pPr lvl="1">
              <a:lnSpc>
                <a:spcPct val="90000"/>
              </a:lnSpc>
            </a:pPr>
            <a:r>
              <a:rPr lang="en-GB" sz="1600" dirty="0">
                <a:highlight>
                  <a:srgbClr val="00FFFF"/>
                </a:highlight>
              </a:rPr>
              <a:t>Senior Phase </a:t>
            </a:r>
          </a:p>
          <a:p>
            <a:pPr marL="457200" lvl="1" indent="0">
              <a:lnSpc>
                <a:spcPct val="90000"/>
              </a:lnSpc>
              <a:buNone/>
            </a:pPr>
            <a:endParaRPr lang="en-GB" sz="1600" dirty="0"/>
          </a:p>
          <a:p>
            <a:pPr marL="457200" lvl="1" indent="0">
              <a:lnSpc>
                <a:spcPct val="90000"/>
              </a:lnSpc>
              <a:buNone/>
            </a:pPr>
            <a:r>
              <a:rPr lang="en-GB" sz="1600" dirty="0"/>
              <a:t>Pupils at our school are working from </a:t>
            </a:r>
          </a:p>
          <a:p>
            <a:pPr lvl="1">
              <a:lnSpc>
                <a:spcPct val="90000"/>
              </a:lnSpc>
            </a:pPr>
            <a:r>
              <a:rPr lang="en-GB" sz="1600" dirty="0">
                <a:highlight>
                  <a:srgbClr val="00FF00"/>
                </a:highlight>
              </a:rPr>
              <a:t>Pre-Early level</a:t>
            </a:r>
          </a:p>
          <a:p>
            <a:pPr lvl="1">
              <a:lnSpc>
                <a:spcPct val="90000"/>
              </a:lnSpc>
            </a:pPr>
            <a:r>
              <a:rPr lang="en-GB" sz="1600" dirty="0">
                <a:highlight>
                  <a:srgbClr val="00FF00"/>
                </a:highlight>
              </a:rPr>
              <a:t>Early level</a:t>
            </a:r>
          </a:p>
          <a:p>
            <a:pPr lvl="1">
              <a:lnSpc>
                <a:spcPct val="90000"/>
              </a:lnSpc>
            </a:pPr>
            <a:r>
              <a:rPr lang="en-GB" sz="1600" dirty="0">
                <a:highlight>
                  <a:srgbClr val="00FF00"/>
                </a:highlight>
              </a:rPr>
              <a:t>First Level</a:t>
            </a:r>
          </a:p>
          <a:p>
            <a:pPr lvl="1">
              <a:lnSpc>
                <a:spcPct val="90000"/>
              </a:lnSpc>
            </a:pPr>
            <a:r>
              <a:rPr lang="en-GB" sz="1600" dirty="0">
                <a:highlight>
                  <a:srgbClr val="00FF00"/>
                </a:highlight>
              </a:rPr>
              <a:t>Second Level</a:t>
            </a:r>
          </a:p>
          <a:p>
            <a:pPr marL="457200" lvl="1" indent="0">
              <a:lnSpc>
                <a:spcPct val="90000"/>
              </a:lnSpc>
              <a:buNone/>
            </a:pPr>
            <a:endParaRPr lang="en-GB" sz="1600" dirty="0">
              <a:highlight>
                <a:srgbClr val="00FF00"/>
              </a:highlight>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900" b="0" i="0" u="none" strike="noStrike" kern="1200" cap="none" spc="0" normalizeH="0" baseline="0" noProof="0" dirty="0">
                <a:ln>
                  <a:noFill/>
                </a:ln>
                <a:solidFill>
                  <a:prstClr val="black"/>
                </a:solidFill>
                <a:effectLst/>
                <a:highlight>
                  <a:srgbClr val="FFFF00"/>
                </a:highlight>
                <a:uLnTx/>
                <a:uFillTx/>
                <a:latin typeface="Calibri Light" panose="020F0302020204030204" pitchFamily="34" charset="0"/>
                <a:ea typeface="+mn-ea"/>
                <a:cs typeface="Calibri Light" panose="020F0302020204030204" pitchFamily="34" charset="0"/>
              </a:rPr>
              <a:t>The RSHP curriculum at Pilrig Park School will include resources for Complex ASN which is at Pre-Early Level</a:t>
            </a:r>
          </a:p>
          <a:p>
            <a:pPr lvl="1">
              <a:lnSpc>
                <a:spcPct val="90000"/>
              </a:lnSpc>
            </a:pPr>
            <a:endParaRPr lang="en-GB" sz="1600" dirty="0">
              <a:highlight>
                <a:srgbClr val="00FF00"/>
              </a:highlight>
            </a:endParaRPr>
          </a:p>
          <a:p>
            <a:pPr lvl="1">
              <a:lnSpc>
                <a:spcPct val="90000"/>
              </a:lnSpc>
            </a:pPr>
            <a:endParaRPr lang="en-GB" sz="1600" dirty="0">
              <a:highlight>
                <a:srgbClr val="00FF00"/>
              </a:highlight>
            </a:endParaRP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extLst>
      <p:ext uri="{BB962C8B-B14F-4D97-AF65-F5344CB8AC3E}">
        <p14:creationId xmlns:p14="http://schemas.microsoft.com/office/powerpoint/2010/main" val="3668187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pPr>
              <a:lnSpc>
                <a:spcPct val="90000"/>
              </a:lnSpc>
            </a:pPr>
            <a:r>
              <a:rPr lang="en-GB" sz="3300">
                <a:latin typeface="Calibri Light" panose="020F0302020204030204" pitchFamily="34" charset="0"/>
                <a:cs typeface="Calibri Light" panose="020F0302020204030204" pitchFamily="34" charset="0"/>
              </a:rPr>
              <a:t>What do we do at  Early Level?</a:t>
            </a:r>
          </a:p>
        </p:txBody>
      </p:sp>
      <p:sp>
        <p:nvSpPr>
          <p:cNvPr id="3" name="Content Placeholder 2"/>
          <p:cNvSpPr>
            <a:spLocks noGrp="1"/>
          </p:cNvSpPr>
          <p:nvPr>
            <p:ph idx="1"/>
          </p:nvPr>
        </p:nvSpPr>
        <p:spPr>
          <a:xfrm>
            <a:off x="279915" y="1681652"/>
            <a:ext cx="5605628" cy="5275739"/>
          </a:xfrm>
        </p:spPr>
        <p:txBody>
          <a:bodyPr anchor="ctr">
            <a:normAutofit/>
          </a:bodyPr>
          <a:lstStyle/>
          <a:p>
            <a:pPr marL="0" indent="0">
              <a:lnSpc>
                <a:spcPct val="90000"/>
              </a:lnSpc>
              <a:buNone/>
            </a:pPr>
            <a:r>
              <a:rPr lang="en-GB" sz="1600" dirty="0"/>
              <a:t>When it comes to </a:t>
            </a:r>
            <a:r>
              <a:rPr lang="en-GB" sz="1600" b="1" dirty="0"/>
              <a:t>families and friendships</a:t>
            </a:r>
            <a:r>
              <a:rPr lang="en-GB" sz="1600" dirty="0"/>
              <a:t>, children learn: </a:t>
            </a:r>
          </a:p>
          <a:p>
            <a:pPr lvl="0">
              <a:lnSpc>
                <a:spcPct val="90000"/>
              </a:lnSpc>
            </a:pPr>
            <a:r>
              <a:rPr lang="en-GB" sz="1600" dirty="0"/>
              <a:t>That all our families are different, and that people who are important to the children provide care and love. </a:t>
            </a:r>
          </a:p>
          <a:p>
            <a:pPr lvl="0">
              <a:lnSpc>
                <a:spcPct val="90000"/>
              </a:lnSpc>
            </a:pPr>
            <a:r>
              <a:rPr lang="en-GB" sz="1600" dirty="0"/>
              <a:t>How to make and keep friendships, thinking about how they get along with other children, play together, co-operate and share. This can include learning about personal space and to recognise and respect how another person is feeling.  </a:t>
            </a:r>
          </a:p>
          <a:p>
            <a:pPr lvl="0">
              <a:lnSpc>
                <a:spcPct val="90000"/>
              </a:lnSpc>
            </a:pPr>
            <a:r>
              <a:rPr lang="en-GB" sz="1600" dirty="0"/>
              <a:t>About the importance of kindness and showing kindness to others. </a:t>
            </a:r>
          </a:p>
          <a:p>
            <a:pPr marL="0" indent="0">
              <a:lnSpc>
                <a:spcPct val="90000"/>
              </a:lnSpc>
              <a:buNone/>
            </a:pPr>
            <a:endParaRPr lang="en-GB" sz="1600" dirty="0"/>
          </a:p>
          <a:p>
            <a:pPr marL="0" indent="0">
              <a:lnSpc>
                <a:spcPct val="90000"/>
              </a:lnSpc>
              <a:buNone/>
            </a:pPr>
            <a:r>
              <a:rPr lang="en-GB" sz="1600" dirty="0"/>
              <a:t>When it comes to </a:t>
            </a:r>
            <a:r>
              <a:rPr lang="en-GB" sz="1600" b="1" dirty="0"/>
              <a:t>every child being unique and special </a:t>
            </a:r>
            <a:r>
              <a:rPr lang="en-GB" sz="1600" dirty="0"/>
              <a:t>children learn: </a:t>
            </a:r>
          </a:p>
          <a:p>
            <a:pPr lvl="0">
              <a:lnSpc>
                <a:spcPct val="90000"/>
              </a:lnSpc>
            </a:pPr>
            <a:r>
              <a:rPr lang="en-GB" sz="1600" dirty="0"/>
              <a:t>That people are individual and unique.   </a:t>
            </a:r>
          </a:p>
          <a:p>
            <a:pPr lvl="0">
              <a:lnSpc>
                <a:spcPct val="90000"/>
              </a:lnSpc>
            </a:pPr>
            <a:r>
              <a:rPr lang="en-GB" sz="1600" dirty="0"/>
              <a:t>About the similarities and differences among children in their group.   </a:t>
            </a:r>
          </a:p>
          <a:p>
            <a:pPr lvl="0">
              <a:lnSpc>
                <a:spcPct val="90000"/>
              </a:lnSpc>
            </a:pPr>
            <a:r>
              <a:rPr lang="en-GB" sz="1600" dirty="0"/>
              <a:t>To understand that treating someone badly based on a difference is not okay. </a:t>
            </a:r>
          </a:p>
          <a:p>
            <a:pPr marL="0" indent="0">
              <a:lnSpc>
                <a:spcPct val="90000"/>
              </a:lnSpc>
              <a:buNone/>
            </a:pPr>
            <a:endParaRPr lang="en-GB" sz="13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extLst>
      <p:ext uri="{BB962C8B-B14F-4D97-AF65-F5344CB8AC3E}">
        <p14:creationId xmlns:p14="http://schemas.microsoft.com/office/powerpoint/2010/main" val="4076785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pPr>
              <a:lnSpc>
                <a:spcPct val="90000"/>
              </a:lnSpc>
            </a:pPr>
            <a:r>
              <a:rPr lang="en-GB" sz="3300">
                <a:latin typeface="Calibri Light" panose="020F0302020204030204" pitchFamily="34" charset="0"/>
                <a:cs typeface="Calibri Light" panose="020F0302020204030204" pitchFamily="34" charset="0"/>
              </a:rPr>
              <a:t>What do we do at Early Level?</a:t>
            </a:r>
          </a:p>
        </p:txBody>
      </p:sp>
      <p:sp>
        <p:nvSpPr>
          <p:cNvPr id="3" name="Content Placeholder 2"/>
          <p:cNvSpPr>
            <a:spLocks noGrp="1"/>
          </p:cNvSpPr>
          <p:nvPr>
            <p:ph idx="1"/>
          </p:nvPr>
        </p:nvSpPr>
        <p:spPr>
          <a:xfrm>
            <a:off x="251520" y="1484784"/>
            <a:ext cx="5892562" cy="5373215"/>
          </a:xfrm>
        </p:spPr>
        <p:txBody>
          <a:bodyPr anchor="ctr">
            <a:normAutofit/>
          </a:bodyPr>
          <a:lstStyle/>
          <a:p>
            <a:pPr marL="0" indent="0">
              <a:lnSpc>
                <a:spcPct val="90000"/>
              </a:lnSpc>
              <a:buNone/>
            </a:pPr>
            <a:r>
              <a:rPr lang="en-GB" sz="1600" dirty="0"/>
              <a:t>When it comes to </a:t>
            </a:r>
            <a:r>
              <a:rPr lang="en-GB" sz="1600" b="1" dirty="0"/>
              <a:t>their bodies</a:t>
            </a:r>
            <a:r>
              <a:rPr lang="en-GB" sz="1600" dirty="0"/>
              <a:t>, children learn about: </a:t>
            </a:r>
          </a:p>
          <a:p>
            <a:pPr lvl="0">
              <a:lnSpc>
                <a:spcPct val="90000"/>
              </a:lnSpc>
            </a:pPr>
            <a:r>
              <a:rPr lang="en-GB" sz="1600" dirty="0"/>
              <a:t>Names for parts of their body – and that parts of their body are private. </a:t>
            </a:r>
          </a:p>
          <a:p>
            <a:pPr>
              <a:lnSpc>
                <a:spcPct val="90000"/>
              </a:lnSpc>
            </a:pPr>
            <a:r>
              <a:rPr lang="en-GB" sz="1600" dirty="0"/>
              <a:t>Keeping clean and why this is important – learning about hand washing and brushing teeth. </a:t>
            </a:r>
          </a:p>
          <a:p>
            <a:pPr>
              <a:lnSpc>
                <a:spcPct val="90000"/>
              </a:lnSpc>
            </a:pPr>
            <a:r>
              <a:rPr lang="en-GB" sz="1600" dirty="0"/>
              <a:t>If you have questions regarding the body parts being definer further information can be accessed at the following link https://rshp.scot/faq/ </a:t>
            </a:r>
          </a:p>
          <a:p>
            <a:pPr marL="0" indent="0">
              <a:lnSpc>
                <a:spcPct val="90000"/>
              </a:lnSpc>
              <a:buNone/>
            </a:pPr>
            <a:r>
              <a:rPr lang="en-GB" sz="1600" dirty="0"/>
              <a:t>When it comes to </a:t>
            </a:r>
            <a:r>
              <a:rPr lang="en-GB" sz="1600" b="1" dirty="0"/>
              <a:t>feelings and making choices </a:t>
            </a:r>
            <a:r>
              <a:rPr lang="en-GB" sz="1600" dirty="0"/>
              <a:t>children learn: </a:t>
            </a:r>
          </a:p>
          <a:p>
            <a:pPr lvl="0">
              <a:lnSpc>
                <a:spcPct val="90000"/>
              </a:lnSpc>
            </a:pPr>
            <a:r>
              <a:rPr lang="en-GB" sz="1600" dirty="0"/>
              <a:t>To recognise and express their feelings, including when they might feel safe or unsafe, happy or worried.  </a:t>
            </a:r>
          </a:p>
          <a:p>
            <a:pPr lvl="0">
              <a:lnSpc>
                <a:spcPct val="90000"/>
              </a:lnSpc>
            </a:pPr>
            <a:r>
              <a:rPr lang="en-GB" sz="1600" dirty="0"/>
              <a:t>To identify adults that they can go to if they have a question or a worry, introducing the idea of trust. </a:t>
            </a:r>
          </a:p>
          <a:p>
            <a:pPr marL="0" indent="0">
              <a:lnSpc>
                <a:spcPct val="90000"/>
              </a:lnSpc>
              <a:buNone/>
            </a:pPr>
            <a:r>
              <a:rPr lang="en-GB" sz="1600" dirty="0"/>
              <a:t>When it comes to </a:t>
            </a:r>
            <a:r>
              <a:rPr lang="en-GB" sz="1600" b="1" dirty="0"/>
              <a:t>looking after them and other living things </a:t>
            </a:r>
            <a:r>
              <a:rPr lang="en-GB" sz="1600" dirty="0"/>
              <a:t>children learn about: </a:t>
            </a:r>
          </a:p>
          <a:p>
            <a:pPr lvl="0">
              <a:lnSpc>
                <a:spcPct val="90000"/>
              </a:lnSpc>
            </a:pPr>
            <a:r>
              <a:rPr lang="en-GB" sz="1600" dirty="0"/>
              <a:t>Where living things come from. </a:t>
            </a:r>
          </a:p>
          <a:p>
            <a:pPr lvl="0">
              <a:lnSpc>
                <a:spcPct val="90000"/>
              </a:lnSpc>
            </a:pPr>
            <a:r>
              <a:rPr lang="en-GB" sz="1600" dirty="0"/>
              <a:t>The needs of plants, animals and babies. </a:t>
            </a:r>
          </a:p>
          <a:p>
            <a:pPr lvl="0">
              <a:lnSpc>
                <a:spcPct val="90000"/>
              </a:lnSpc>
            </a:pPr>
            <a:r>
              <a:rPr lang="en-GB" sz="1600" dirty="0"/>
              <a:t>That there are professional people who help and care for them</a:t>
            </a:r>
          </a:p>
          <a:p>
            <a:pPr marL="0" indent="0">
              <a:lnSpc>
                <a:spcPct val="90000"/>
              </a:lnSpc>
              <a:buNone/>
            </a:pPr>
            <a:r>
              <a:rPr lang="en-GB" sz="1600" dirty="0"/>
              <a:t>Information for parents and carers about RSHP learning at Early Level at school and at home: </a:t>
            </a:r>
            <a:r>
              <a:rPr lang="en-GB" sz="1600" dirty="0">
                <a:hlinkClick r:id="rId3"/>
              </a:rPr>
              <a:t>https://rshp.scot/early-level/</a:t>
            </a:r>
            <a:r>
              <a:rPr lang="en-GB" sz="1600" dirty="0"/>
              <a:t> </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extLst>
      <p:ext uri="{BB962C8B-B14F-4D97-AF65-F5344CB8AC3E}">
        <p14:creationId xmlns:p14="http://schemas.microsoft.com/office/powerpoint/2010/main" val="2928939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r>
              <a:rPr lang="en-GB" sz="3600">
                <a:latin typeface="Calibri Light" panose="020F0302020204030204" pitchFamily="34" charset="0"/>
                <a:cs typeface="Calibri Light" panose="020F0302020204030204" pitchFamily="34" charset="0"/>
              </a:rPr>
              <a:t>What do we do at First Level?</a:t>
            </a:r>
          </a:p>
        </p:txBody>
      </p:sp>
      <p:sp>
        <p:nvSpPr>
          <p:cNvPr id="3" name="Content Placeholder 2"/>
          <p:cNvSpPr>
            <a:spLocks noGrp="1"/>
          </p:cNvSpPr>
          <p:nvPr>
            <p:ph idx="1"/>
          </p:nvPr>
        </p:nvSpPr>
        <p:spPr>
          <a:xfrm>
            <a:off x="395537" y="1681652"/>
            <a:ext cx="5490006" cy="5176347"/>
          </a:xfrm>
        </p:spPr>
        <p:txBody>
          <a:bodyPr anchor="ctr">
            <a:noAutofit/>
          </a:bodyPr>
          <a:lstStyle/>
          <a:p>
            <a:pPr marL="0" indent="0">
              <a:lnSpc>
                <a:spcPct val="90000"/>
              </a:lnSpc>
              <a:buNone/>
            </a:pPr>
            <a:r>
              <a:rPr lang="en-GB" sz="1400" dirty="0"/>
              <a:t>When it comes to </a:t>
            </a:r>
            <a:r>
              <a:rPr lang="en-GB" sz="1400" b="1" dirty="0"/>
              <a:t>relationships</a:t>
            </a:r>
            <a:r>
              <a:rPr lang="en-GB" sz="1400" dirty="0"/>
              <a:t> children learn about: </a:t>
            </a:r>
          </a:p>
          <a:p>
            <a:pPr lvl="0">
              <a:lnSpc>
                <a:spcPct val="90000"/>
              </a:lnSpc>
            </a:pPr>
            <a:r>
              <a:rPr lang="en-GB" sz="1400" dirty="0"/>
              <a:t>What makes then unique </a:t>
            </a:r>
          </a:p>
          <a:p>
            <a:pPr lvl="0">
              <a:lnSpc>
                <a:spcPct val="90000"/>
              </a:lnSpc>
            </a:pPr>
            <a:r>
              <a:rPr lang="en-GB" sz="1400" dirty="0"/>
              <a:t>Families, and how all our families are different </a:t>
            </a:r>
          </a:p>
          <a:p>
            <a:pPr lvl="0">
              <a:lnSpc>
                <a:spcPct val="90000"/>
              </a:lnSpc>
            </a:pPr>
            <a:r>
              <a:rPr lang="en-GB" sz="1400" dirty="0"/>
              <a:t>The different adults who might care for children – like teachers, support staff in school</a:t>
            </a:r>
          </a:p>
          <a:p>
            <a:pPr lvl="0">
              <a:lnSpc>
                <a:spcPct val="90000"/>
              </a:lnSpc>
            </a:pPr>
            <a:r>
              <a:rPr lang="en-GB" sz="1400" dirty="0"/>
              <a:t>Making and having friends </a:t>
            </a:r>
          </a:p>
          <a:p>
            <a:pPr lvl="0">
              <a:lnSpc>
                <a:spcPct val="90000"/>
              </a:lnSpc>
            </a:pPr>
            <a:r>
              <a:rPr lang="en-GB" sz="1400" dirty="0"/>
              <a:t>Being a boy and a girl and that they can be any kind of boy or girl they want to be </a:t>
            </a:r>
          </a:p>
          <a:p>
            <a:pPr lvl="0">
              <a:lnSpc>
                <a:spcPct val="90000"/>
              </a:lnSpc>
            </a:pPr>
            <a:r>
              <a:rPr lang="en-GB" sz="1400" dirty="0"/>
              <a:t>What makes people alike and what makes us different (diversity)  </a:t>
            </a:r>
          </a:p>
          <a:p>
            <a:pPr lvl="0">
              <a:lnSpc>
                <a:spcPct val="90000"/>
              </a:lnSpc>
            </a:pPr>
            <a:r>
              <a:rPr lang="en-GB" sz="1400" dirty="0"/>
              <a:t>Respect for others and the importance of being kind.   </a:t>
            </a:r>
          </a:p>
          <a:p>
            <a:pPr marL="0" indent="0">
              <a:lnSpc>
                <a:spcPct val="90000"/>
              </a:lnSpc>
              <a:buNone/>
            </a:pPr>
            <a:endParaRPr lang="en-GB" sz="1400" dirty="0"/>
          </a:p>
          <a:p>
            <a:pPr marL="0" indent="0">
              <a:lnSpc>
                <a:spcPct val="90000"/>
              </a:lnSpc>
              <a:buNone/>
            </a:pPr>
            <a:r>
              <a:rPr lang="en-GB" sz="1400" dirty="0"/>
              <a:t>When it comes to </a:t>
            </a:r>
            <a:r>
              <a:rPr lang="en-GB" sz="1400" b="1" dirty="0"/>
              <a:t>growing up and their body</a:t>
            </a:r>
            <a:r>
              <a:rPr lang="en-GB" sz="1400" dirty="0"/>
              <a:t> children learn about: </a:t>
            </a:r>
          </a:p>
          <a:p>
            <a:pPr lvl="0">
              <a:lnSpc>
                <a:spcPct val="90000"/>
              </a:lnSpc>
            </a:pPr>
            <a:r>
              <a:rPr lang="en-GB" sz="1400" dirty="0"/>
              <a:t>Making choices and decisions </a:t>
            </a:r>
          </a:p>
          <a:p>
            <a:pPr lvl="0">
              <a:lnSpc>
                <a:spcPct val="90000"/>
              </a:lnSpc>
            </a:pPr>
            <a:r>
              <a:rPr lang="en-GB" sz="1400" dirty="0"/>
              <a:t>Looking after their body and keeping clean </a:t>
            </a:r>
          </a:p>
          <a:p>
            <a:pPr lvl="0">
              <a:lnSpc>
                <a:spcPct val="90000"/>
              </a:lnSpc>
            </a:pPr>
            <a:r>
              <a:rPr lang="en-GB" sz="1400" dirty="0"/>
              <a:t>How their bodies change as they grow </a:t>
            </a:r>
          </a:p>
          <a:p>
            <a:pPr lvl="0">
              <a:lnSpc>
                <a:spcPct val="90000"/>
              </a:lnSpc>
            </a:pPr>
            <a:r>
              <a:rPr lang="en-GB" sz="1400" dirty="0"/>
              <a:t>Names of parts of their body and names for private body parts; we use the words penis, vulva, bottom, nipples </a:t>
            </a:r>
          </a:p>
          <a:p>
            <a:pPr>
              <a:lnSpc>
                <a:spcPct val="90000"/>
              </a:lnSpc>
            </a:pPr>
            <a:r>
              <a:rPr lang="en-GB" sz="1400" dirty="0"/>
              <a:t>If you have questions regarding the body parts being definer further information can be accessed at the following link https://rshp.scot/faq/ </a:t>
            </a:r>
          </a:p>
          <a:p>
            <a:pPr lvl="0">
              <a:lnSpc>
                <a:spcPct val="90000"/>
              </a:lnSpc>
            </a:pPr>
            <a:r>
              <a:rPr lang="en-GB" sz="1400" dirty="0"/>
              <a:t>Parts of their body are private  </a:t>
            </a:r>
          </a:p>
          <a:p>
            <a:pPr lvl="0">
              <a:lnSpc>
                <a:spcPct val="90000"/>
              </a:lnSpc>
            </a:pPr>
            <a:r>
              <a:rPr lang="en-GB" sz="1400" dirty="0"/>
              <a:t>Other people should not touch the private parts of their body </a:t>
            </a:r>
          </a:p>
          <a:p>
            <a:pPr lvl="0">
              <a:lnSpc>
                <a:spcPct val="90000"/>
              </a:lnSpc>
            </a:pPr>
            <a:r>
              <a:rPr lang="en-GB" sz="1400" dirty="0"/>
              <a:t>What behaviour is okay in public and what is okay in private.</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extLst>
      <p:ext uri="{BB962C8B-B14F-4D97-AF65-F5344CB8AC3E}">
        <p14:creationId xmlns:p14="http://schemas.microsoft.com/office/powerpoint/2010/main" val="4164879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r>
              <a:rPr lang="en-GB" sz="3600">
                <a:latin typeface="Calibri Light" panose="020F0302020204030204" pitchFamily="34" charset="0"/>
                <a:cs typeface="Calibri Light" panose="020F0302020204030204" pitchFamily="34" charset="0"/>
              </a:rPr>
              <a:t>What do we do at First Level?</a:t>
            </a:r>
          </a:p>
        </p:txBody>
      </p:sp>
      <p:sp>
        <p:nvSpPr>
          <p:cNvPr id="3" name="Content Placeholder 2"/>
          <p:cNvSpPr>
            <a:spLocks noGrp="1"/>
          </p:cNvSpPr>
          <p:nvPr>
            <p:ph idx="1"/>
          </p:nvPr>
        </p:nvSpPr>
        <p:spPr>
          <a:xfrm>
            <a:off x="852321" y="2227943"/>
            <a:ext cx="5033221" cy="3788227"/>
          </a:xfrm>
        </p:spPr>
        <p:txBody>
          <a:bodyPr anchor="ctr">
            <a:normAutofit/>
          </a:bodyPr>
          <a:lstStyle/>
          <a:p>
            <a:pPr marL="0" indent="0">
              <a:lnSpc>
                <a:spcPct val="90000"/>
              </a:lnSpc>
              <a:buNone/>
            </a:pPr>
            <a:r>
              <a:rPr lang="en-GB" sz="1900" dirty="0"/>
              <a:t>When it comes to </a:t>
            </a:r>
            <a:r>
              <a:rPr lang="en-GB" sz="1900" b="1" dirty="0"/>
              <a:t>how human life begins, pregnancy and birth</a:t>
            </a:r>
            <a:r>
              <a:rPr lang="en-GB" sz="1900" dirty="0"/>
              <a:t> children learn about: </a:t>
            </a:r>
          </a:p>
          <a:p>
            <a:pPr lvl="0">
              <a:lnSpc>
                <a:spcPct val="90000"/>
              </a:lnSpc>
            </a:pPr>
            <a:r>
              <a:rPr lang="en-GB" sz="1900" dirty="0"/>
              <a:t>The life cycles of plants and animals </a:t>
            </a:r>
          </a:p>
          <a:p>
            <a:pPr lvl="0">
              <a:lnSpc>
                <a:spcPct val="90000"/>
              </a:lnSpc>
            </a:pPr>
            <a:r>
              <a:rPr lang="en-GB" sz="1900" dirty="0"/>
              <a:t>How a baby is made (conception) </a:t>
            </a:r>
          </a:p>
          <a:p>
            <a:pPr lvl="0">
              <a:lnSpc>
                <a:spcPct val="90000"/>
              </a:lnSpc>
            </a:pPr>
            <a:r>
              <a:rPr lang="en-GB" sz="1900" dirty="0"/>
              <a:t>Pregnancy and how a baby is born </a:t>
            </a:r>
          </a:p>
          <a:p>
            <a:pPr lvl="0">
              <a:lnSpc>
                <a:spcPct val="90000"/>
              </a:lnSpc>
            </a:pPr>
            <a:r>
              <a:rPr lang="en-GB" sz="1900" dirty="0"/>
              <a:t>What a baby needs and how to care for a baby.</a:t>
            </a:r>
          </a:p>
          <a:p>
            <a:pPr>
              <a:lnSpc>
                <a:spcPct val="90000"/>
              </a:lnSpc>
            </a:pPr>
            <a:endParaRPr lang="en-GB" sz="1900" dirty="0"/>
          </a:p>
          <a:p>
            <a:pPr marL="0" indent="0">
              <a:lnSpc>
                <a:spcPct val="90000"/>
              </a:lnSpc>
              <a:buNone/>
            </a:pPr>
            <a:r>
              <a:rPr lang="en-GB" sz="1900" dirty="0"/>
              <a:t>Information for parents and carers about RSHP learning at First Level at school and at home: </a:t>
            </a:r>
            <a:r>
              <a:rPr lang="en-GB" sz="1900" dirty="0">
                <a:hlinkClick r:id="rId3"/>
              </a:rPr>
              <a:t>https://rshp.scot/first-level/</a:t>
            </a:r>
            <a:r>
              <a:rPr lang="en-GB" sz="1900" dirty="0"/>
              <a:t> </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extLst>
      <p:ext uri="{BB962C8B-B14F-4D97-AF65-F5344CB8AC3E}">
        <p14:creationId xmlns:p14="http://schemas.microsoft.com/office/powerpoint/2010/main" val="2376597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pPr>
              <a:lnSpc>
                <a:spcPct val="90000"/>
              </a:lnSpc>
            </a:pPr>
            <a:r>
              <a:rPr lang="en-GB" sz="3000">
                <a:latin typeface="Calibri Light" panose="020F0302020204030204" pitchFamily="34" charset="0"/>
                <a:cs typeface="Calibri Light" panose="020F0302020204030204" pitchFamily="34" charset="0"/>
              </a:rPr>
              <a:t>What do we do at Second Level?</a:t>
            </a:r>
          </a:p>
        </p:txBody>
      </p:sp>
      <p:sp>
        <p:nvSpPr>
          <p:cNvPr id="3" name="Content Placeholder 2"/>
          <p:cNvSpPr>
            <a:spLocks noGrp="1"/>
          </p:cNvSpPr>
          <p:nvPr>
            <p:ph idx="1"/>
          </p:nvPr>
        </p:nvSpPr>
        <p:spPr>
          <a:xfrm>
            <a:off x="279915" y="1681652"/>
            <a:ext cx="5605628" cy="5176347"/>
          </a:xfrm>
        </p:spPr>
        <p:txBody>
          <a:bodyPr anchor="ctr">
            <a:normAutofit/>
          </a:bodyPr>
          <a:lstStyle/>
          <a:p>
            <a:pPr marL="0" indent="0">
              <a:lnSpc>
                <a:spcPct val="90000"/>
              </a:lnSpc>
              <a:buNone/>
            </a:pPr>
            <a:r>
              <a:rPr lang="en-GB" sz="1400" dirty="0"/>
              <a:t>When it comes to </a:t>
            </a:r>
            <a:r>
              <a:rPr lang="en-GB" sz="1400" b="1" dirty="0"/>
              <a:t>relationships</a:t>
            </a:r>
            <a:r>
              <a:rPr lang="en-GB" sz="1400" dirty="0"/>
              <a:t> children learn about: </a:t>
            </a:r>
          </a:p>
          <a:p>
            <a:pPr lvl="0">
              <a:lnSpc>
                <a:spcPct val="90000"/>
              </a:lnSpc>
            </a:pPr>
            <a:r>
              <a:rPr lang="en-GB" sz="1400" dirty="0"/>
              <a:t>What makes them unique and what makes people alike and what makes us different (diversity) </a:t>
            </a:r>
          </a:p>
          <a:p>
            <a:pPr lvl="0">
              <a:lnSpc>
                <a:spcPct val="90000"/>
              </a:lnSpc>
            </a:pPr>
            <a:r>
              <a:rPr lang="en-GB" sz="1400" dirty="0"/>
              <a:t>Making and having friends </a:t>
            </a:r>
          </a:p>
          <a:p>
            <a:pPr lvl="0">
              <a:lnSpc>
                <a:spcPct val="90000"/>
              </a:lnSpc>
            </a:pPr>
            <a:r>
              <a:rPr lang="en-GB" sz="1400" dirty="0"/>
              <a:t>Being a boy and a girl, and that they can be any kind of boy or girl they want to be </a:t>
            </a:r>
          </a:p>
          <a:p>
            <a:pPr lvl="0">
              <a:lnSpc>
                <a:spcPct val="90000"/>
              </a:lnSpc>
            </a:pPr>
            <a:r>
              <a:rPr lang="en-GB" sz="1400" dirty="0"/>
              <a:t>Loving relationships and being attracted to others </a:t>
            </a:r>
          </a:p>
          <a:p>
            <a:pPr lvl="0">
              <a:lnSpc>
                <a:spcPct val="90000"/>
              </a:lnSpc>
            </a:pPr>
            <a:r>
              <a:rPr lang="en-GB" sz="1400" dirty="0"/>
              <a:t>Respect for others and the importance of being kind – in our face-to-face relationships and online.   </a:t>
            </a:r>
          </a:p>
          <a:p>
            <a:pPr marL="0" indent="0">
              <a:lnSpc>
                <a:spcPct val="90000"/>
              </a:lnSpc>
              <a:buNone/>
            </a:pPr>
            <a:r>
              <a:rPr lang="en-GB" sz="1400" dirty="0"/>
              <a:t> </a:t>
            </a:r>
          </a:p>
          <a:p>
            <a:pPr marL="0" indent="0">
              <a:lnSpc>
                <a:spcPct val="90000"/>
              </a:lnSpc>
              <a:buNone/>
            </a:pPr>
            <a:r>
              <a:rPr lang="en-GB" sz="1400" dirty="0"/>
              <a:t>When it comes to </a:t>
            </a:r>
            <a:r>
              <a:rPr lang="en-GB" sz="1400" b="1" dirty="0"/>
              <a:t>being safe </a:t>
            </a:r>
            <a:r>
              <a:rPr lang="en-GB" sz="1400" dirty="0"/>
              <a:t>children learn about: </a:t>
            </a:r>
          </a:p>
          <a:p>
            <a:pPr lvl="0">
              <a:lnSpc>
                <a:spcPct val="90000"/>
              </a:lnSpc>
            </a:pPr>
            <a:r>
              <a:rPr lang="en-GB" sz="1400" dirty="0"/>
              <a:t>Social media and being safe and smart online </a:t>
            </a:r>
          </a:p>
          <a:p>
            <a:pPr lvl="0">
              <a:lnSpc>
                <a:spcPct val="90000"/>
              </a:lnSpc>
            </a:pPr>
            <a:r>
              <a:rPr lang="en-GB" sz="1400" dirty="0"/>
              <a:t>Feeling safe and unsafe </a:t>
            </a:r>
          </a:p>
          <a:p>
            <a:pPr lvl="0">
              <a:lnSpc>
                <a:spcPct val="90000"/>
              </a:lnSpc>
            </a:pPr>
            <a:r>
              <a:rPr lang="en-GB" sz="1400" dirty="0"/>
              <a:t>Different kinds of abuse and neglect that can happen to a child </a:t>
            </a:r>
          </a:p>
          <a:p>
            <a:pPr lvl="0">
              <a:lnSpc>
                <a:spcPct val="90000"/>
              </a:lnSpc>
            </a:pPr>
            <a:r>
              <a:rPr lang="en-GB" sz="1400" dirty="0"/>
              <a:t>What we mean by consent </a:t>
            </a:r>
          </a:p>
          <a:p>
            <a:pPr lvl="0">
              <a:lnSpc>
                <a:spcPct val="90000"/>
              </a:lnSpc>
            </a:pPr>
            <a:r>
              <a:rPr lang="en-GB" sz="1400" dirty="0"/>
              <a:t>Who they can go to for help and support. </a:t>
            </a:r>
          </a:p>
          <a:p>
            <a:pPr lvl="0">
              <a:lnSpc>
                <a:spcPct val="90000"/>
              </a:lnSpc>
            </a:pPr>
            <a:endParaRPr lang="en-GB" sz="1400" dirty="0"/>
          </a:p>
          <a:p>
            <a:pPr>
              <a:lnSpc>
                <a:spcPct val="90000"/>
              </a:lnSpc>
            </a:pPr>
            <a:r>
              <a:rPr lang="en-GB" sz="1400" dirty="0"/>
              <a:t>If you have questions regarding any of the content covered in Second Level further information can be accessed at the following link https://rshp.scot/faq/ </a:t>
            </a:r>
          </a:p>
          <a:p>
            <a:pPr lvl="0">
              <a:lnSpc>
                <a:spcPct val="90000"/>
              </a:lnSpc>
            </a:pPr>
            <a:endParaRPr lang="en-GB" sz="1400" dirty="0"/>
          </a:p>
          <a:p>
            <a:pPr marL="0" indent="0">
              <a:lnSpc>
                <a:spcPct val="90000"/>
              </a:lnSpc>
              <a:buNone/>
            </a:pPr>
            <a:endParaRPr lang="en-GB" sz="10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extLst>
      <p:ext uri="{BB962C8B-B14F-4D97-AF65-F5344CB8AC3E}">
        <p14:creationId xmlns:p14="http://schemas.microsoft.com/office/powerpoint/2010/main" val="3143637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pPr>
              <a:lnSpc>
                <a:spcPct val="90000"/>
              </a:lnSpc>
            </a:pPr>
            <a:r>
              <a:rPr lang="en-GB" sz="3000">
                <a:latin typeface="Calibri Light" panose="020F0302020204030204" pitchFamily="34" charset="0"/>
                <a:cs typeface="Calibri Light" panose="020F0302020204030204" pitchFamily="34" charset="0"/>
              </a:rPr>
              <a:t>What do we do at Second Level?</a:t>
            </a:r>
          </a:p>
        </p:txBody>
      </p:sp>
      <p:sp>
        <p:nvSpPr>
          <p:cNvPr id="3" name="Content Placeholder 2"/>
          <p:cNvSpPr>
            <a:spLocks noGrp="1"/>
          </p:cNvSpPr>
          <p:nvPr>
            <p:ph idx="1"/>
          </p:nvPr>
        </p:nvSpPr>
        <p:spPr>
          <a:xfrm>
            <a:off x="395537" y="1484784"/>
            <a:ext cx="5490006" cy="5373215"/>
          </a:xfrm>
        </p:spPr>
        <p:txBody>
          <a:bodyPr anchor="ctr">
            <a:normAutofit/>
          </a:bodyPr>
          <a:lstStyle/>
          <a:p>
            <a:pPr marL="0" indent="0">
              <a:lnSpc>
                <a:spcPct val="90000"/>
              </a:lnSpc>
              <a:buNone/>
            </a:pPr>
            <a:r>
              <a:rPr lang="en-GB" sz="1600" dirty="0"/>
              <a:t>When it comes to </a:t>
            </a:r>
            <a:r>
              <a:rPr lang="en-GB" sz="1600" b="1" dirty="0"/>
              <a:t>growing up and learning about their body </a:t>
            </a:r>
            <a:r>
              <a:rPr lang="en-GB" sz="1600" dirty="0"/>
              <a:t>children learn about: </a:t>
            </a:r>
          </a:p>
          <a:p>
            <a:pPr lvl="0">
              <a:lnSpc>
                <a:spcPct val="90000"/>
              </a:lnSpc>
            </a:pPr>
            <a:r>
              <a:rPr lang="en-GB" sz="1600" dirty="0"/>
              <a:t>Making choices and decisions </a:t>
            </a:r>
          </a:p>
          <a:p>
            <a:pPr lvl="0">
              <a:lnSpc>
                <a:spcPct val="90000"/>
              </a:lnSpc>
            </a:pPr>
            <a:r>
              <a:rPr lang="en-GB" sz="1600" dirty="0"/>
              <a:t>Looking after their body and keeping clean </a:t>
            </a:r>
          </a:p>
          <a:p>
            <a:pPr lvl="0">
              <a:lnSpc>
                <a:spcPct val="90000"/>
              </a:lnSpc>
            </a:pPr>
            <a:r>
              <a:rPr lang="en-GB" sz="1600" dirty="0"/>
              <a:t>Puberty and how the bodies and emotions of both girls and boys change as they grow </a:t>
            </a:r>
          </a:p>
          <a:p>
            <a:pPr lvl="0">
              <a:lnSpc>
                <a:spcPct val="90000"/>
              </a:lnSpc>
            </a:pPr>
            <a:r>
              <a:rPr lang="en-GB" sz="1600" dirty="0"/>
              <a:t>What ‘having sex’ is and about contraception and condoms.  </a:t>
            </a:r>
          </a:p>
          <a:p>
            <a:pPr marL="0" indent="0">
              <a:lnSpc>
                <a:spcPct val="90000"/>
              </a:lnSpc>
              <a:buNone/>
            </a:pPr>
            <a:r>
              <a:rPr lang="en-GB" sz="1600" dirty="0"/>
              <a:t> </a:t>
            </a:r>
          </a:p>
          <a:p>
            <a:pPr marL="0" indent="0">
              <a:lnSpc>
                <a:spcPct val="90000"/>
              </a:lnSpc>
              <a:buNone/>
            </a:pPr>
            <a:r>
              <a:rPr lang="en-GB" sz="1600" dirty="0"/>
              <a:t>When it comes to </a:t>
            </a:r>
            <a:r>
              <a:rPr lang="en-GB" sz="1600" b="1" dirty="0"/>
              <a:t>conception, pregnancy, birth and being a parent/carer </a:t>
            </a:r>
            <a:r>
              <a:rPr lang="en-GB" sz="1600" dirty="0"/>
              <a:t>children learn about: </a:t>
            </a:r>
          </a:p>
          <a:p>
            <a:pPr lvl="0">
              <a:lnSpc>
                <a:spcPct val="90000"/>
              </a:lnSpc>
            </a:pPr>
            <a:r>
              <a:rPr lang="en-GB" sz="1600" dirty="0"/>
              <a:t>How a baby is made (conception) </a:t>
            </a:r>
          </a:p>
          <a:p>
            <a:pPr lvl="0">
              <a:lnSpc>
                <a:spcPct val="90000"/>
              </a:lnSpc>
            </a:pPr>
            <a:r>
              <a:rPr lang="en-GB" sz="1600" dirty="0"/>
              <a:t>Pregnancy and how a baby is born </a:t>
            </a:r>
          </a:p>
          <a:p>
            <a:pPr lvl="0">
              <a:lnSpc>
                <a:spcPct val="90000"/>
              </a:lnSpc>
            </a:pPr>
            <a:r>
              <a:rPr lang="en-GB" sz="1600" dirty="0"/>
              <a:t>Being a parent and thinking about what kind of parent they would be.</a:t>
            </a:r>
          </a:p>
          <a:p>
            <a:pPr marL="0" indent="0">
              <a:lnSpc>
                <a:spcPct val="90000"/>
              </a:lnSpc>
              <a:buNone/>
            </a:pPr>
            <a:endParaRPr lang="en-GB" sz="1600" dirty="0"/>
          </a:p>
          <a:p>
            <a:pPr marL="0" indent="0">
              <a:lnSpc>
                <a:spcPct val="90000"/>
              </a:lnSpc>
              <a:buNone/>
            </a:pPr>
            <a:r>
              <a:rPr lang="en-GB" sz="1600" dirty="0"/>
              <a:t>Information for parents and carers about RSHP learning at Second Level at school and at home: </a:t>
            </a:r>
            <a:r>
              <a:rPr lang="en-GB" sz="1600" dirty="0">
                <a:hlinkClick r:id="rId3"/>
              </a:rPr>
              <a:t>https://rshp.scot/second-level/</a:t>
            </a:r>
            <a:r>
              <a:rPr lang="en-GB" sz="1600" dirty="0"/>
              <a:t> </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AA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5356" y="3188783"/>
            <a:ext cx="1462672" cy="496171"/>
          </a:xfrm>
          <a:prstGeom prst="rect">
            <a:avLst/>
          </a:prstGeom>
        </p:spPr>
      </p:pic>
    </p:spTree>
    <p:extLst>
      <p:ext uri="{BB962C8B-B14F-4D97-AF65-F5344CB8AC3E}">
        <p14:creationId xmlns:p14="http://schemas.microsoft.com/office/powerpoint/2010/main" val="4030919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6D3-D952-42F9-B2EA-6C622B2D5AEA}"/>
              </a:ext>
            </a:extLst>
          </p:cNvPr>
          <p:cNvSpPr>
            <a:spLocks noGrp="1"/>
          </p:cNvSpPr>
          <p:nvPr>
            <p:ph type="title"/>
          </p:nvPr>
        </p:nvSpPr>
        <p:spPr>
          <a:xfrm>
            <a:off x="254620" y="404664"/>
            <a:ext cx="6621636" cy="588561"/>
          </a:xfrm>
        </p:spPr>
        <p:txBody>
          <a:bodyPr>
            <a:noAutofit/>
          </a:bodyPr>
          <a:lstStyle/>
          <a:p>
            <a:pPr algn="l"/>
            <a:br>
              <a:rPr lang="en-GB" sz="2800" dirty="0">
                <a:latin typeface="Calibri Light" panose="020F0302020204030204" pitchFamily="34" charset="0"/>
                <a:cs typeface="Calibri Light" panose="020F0302020204030204" pitchFamily="34" charset="0"/>
              </a:rPr>
            </a:br>
            <a:r>
              <a:rPr lang="en-GB" sz="2800" dirty="0">
                <a:latin typeface="Calibri Light" panose="020F0302020204030204" pitchFamily="34" charset="0"/>
                <a:cs typeface="Calibri Light" panose="020F0302020204030204" pitchFamily="34" charset="0"/>
              </a:rPr>
              <a:t>What do children and young people want from their RSHP education?</a:t>
            </a:r>
            <a:br>
              <a:rPr lang="en-GB" sz="2800" dirty="0">
                <a:solidFill>
                  <a:srgbClr val="FF0000"/>
                </a:solidFill>
                <a:latin typeface="Calibri Light" panose="020F0302020204030204" pitchFamily="34" charset="0"/>
                <a:cs typeface="Calibri Light" panose="020F0302020204030204" pitchFamily="34" charset="0"/>
              </a:rPr>
            </a:br>
            <a:endParaRPr lang="en-GB" sz="2800" dirty="0">
              <a:latin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190ED439-12F7-49F0-B1FB-D53D59AC3F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4288" y="404664"/>
            <a:ext cx="1725092" cy="588561"/>
          </a:xfrm>
          <a:prstGeom prst="rect">
            <a:avLst/>
          </a:prstGeom>
        </p:spPr>
      </p:pic>
      <p:sp>
        <p:nvSpPr>
          <p:cNvPr id="6" name="Content Placeholder 3">
            <a:extLst>
              <a:ext uri="{FF2B5EF4-FFF2-40B4-BE49-F238E27FC236}">
                <a16:creationId xmlns:a16="http://schemas.microsoft.com/office/drawing/2014/main" id="{4FA89DD5-5946-4707-A9CB-364EAF3A0D9E}"/>
              </a:ext>
            </a:extLst>
          </p:cNvPr>
          <p:cNvSpPr>
            <a:spLocks noGrp="1"/>
          </p:cNvSpPr>
          <p:nvPr>
            <p:ph idx="1"/>
          </p:nvPr>
        </p:nvSpPr>
        <p:spPr>
          <a:xfrm>
            <a:off x="467544" y="5877272"/>
            <a:ext cx="8229600" cy="608931"/>
          </a:xfrm>
        </p:spPr>
        <p:txBody>
          <a:bodyPr/>
          <a:lstStyle/>
          <a:p>
            <a:r>
              <a:rPr lang="en-GB" dirty="0">
                <a:hlinkClick r:id="rId4"/>
              </a:rPr>
              <a:t>https://</a:t>
            </a:r>
            <a:r>
              <a:rPr lang="en-GB" dirty="0" err="1">
                <a:hlinkClick r:id="rId4"/>
              </a:rPr>
              <a:t>vimeo.com</a:t>
            </a:r>
            <a:r>
              <a:rPr lang="en-GB" dirty="0">
                <a:hlinkClick r:id="rId4"/>
              </a:rPr>
              <a:t>/361997291</a:t>
            </a:r>
            <a:endParaRPr lang="en-GB" dirty="0"/>
          </a:p>
        </p:txBody>
      </p:sp>
      <p:pic>
        <p:nvPicPr>
          <p:cNvPr id="3" name="Picture 2">
            <a:extLst>
              <a:ext uri="{FF2B5EF4-FFF2-40B4-BE49-F238E27FC236}">
                <a16:creationId xmlns:a16="http://schemas.microsoft.com/office/drawing/2014/main" id="{AD9CD6E1-7445-5B41-A6A9-EBA1E34552A3}"/>
              </a:ext>
            </a:extLst>
          </p:cNvPr>
          <p:cNvPicPr>
            <a:picLocks noChangeAspect="1"/>
          </p:cNvPicPr>
          <p:nvPr/>
        </p:nvPicPr>
        <p:blipFill>
          <a:blip r:embed="rId5"/>
          <a:stretch>
            <a:fillRect/>
          </a:stretch>
        </p:blipFill>
        <p:spPr>
          <a:xfrm>
            <a:off x="533400" y="1155700"/>
            <a:ext cx="8077200" cy="4546600"/>
          </a:xfrm>
          <a:prstGeom prst="rect">
            <a:avLst/>
          </a:prstGeom>
        </p:spPr>
      </p:pic>
    </p:spTree>
    <p:extLst>
      <p:ext uri="{BB962C8B-B14F-4D97-AF65-F5344CB8AC3E}">
        <p14:creationId xmlns:p14="http://schemas.microsoft.com/office/powerpoint/2010/main" val="116432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1C64B-A7DF-A94D-84F9-095743656582}"/>
              </a:ext>
            </a:extLst>
          </p:cNvPr>
          <p:cNvSpPr>
            <a:spLocks noGrp="1"/>
          </p:cNvSpPr>
          <p:nvPr>
            <p:ph type="title"/>
          </p:nvPr>
        </p:nvSpPr>
        <p:spPr>
          <a:xfrm>
            <a:off x="840699" y="687480"/>
            <a:ext cx="5605629" cy="994172"/>
          </a:xfrm>
        </p:spPr>
        <p:txBody>
          <a:bodyPr>
            <a:normAutofit/>
          </a:bodyPr>
          <a:lstStyle/>
          <a:p>
            <a:r>
              <a:rPr lang="en-GB" sz="3850"/>
              <a:t>RSHP Curriculum plan  </a:t>
            </a:r>
          </a:p>
        </p:txBody>
      </p:sp>
      <p:sp>
        <p:nvSpPr>
          <p:cNvPr id="3" name="Content Placeholder 2">
            <a:extLst>
              <a:ext uri="{FF2B5EF4-FFF2-40B4-BE49-F238E27FC236}">
                <a16:creationId xmlns:a16="http://schemas.microsoft.com/office/drawing/2014/main" id="{5D5CD25B-EC64-BB5B-C9C5-2F6CFFA5B85E}"/>
              </a:ext>
            </a:extLst>
          </p:cNvPr>
          <p:cNvSpPr>
            <a:spLocks noGrp="1"/>
          </p:cNvSpPr>
          <p:nvPr>
            <p:ph idx="1"/>
          </p:nvPr>
        </p:nvSpPr>
        <p:spPr>
          <a:xfrm>
            <a:off x="852321" y="1916832"/>
            <a:ext cx="5772643" cy="5112567"/>
          </a:xfrm>
        </p:spPr>
        <p:txBody>
          <a:bodyPr anchor="ctr">
            <a:normAutofit/>
          </a:bodyPr>
          <a:lstStyle/>
          <a:p>
            <a:pPr>
              <a:lnSpc>
                <a:spcPct val="90000"/>
              </a:lnSpc>
            </a:pPr>
            <a:r>
              <a:rPr lang="en-GB" sz="1500" b="1" dirty="0"/>
              <a:t>This is our first year  delivering the RSHP curriculum at Pilrig Park School using the resources provided by Education Scotland.</a:t>
            </a:r>
            <a:endParaRPr lang="en-GB" sz="1500" b="1" i="1" dirty="0">
              <a:latin typeface="Open Sans" panose="020B0604020202020204"/>
            </a:endParaRPr>
          </a:p>
          <a:p>
            <a:pPr>
              <a:lnSpc>
                <a:spcPct val="90000"/>
              </a:lnSpc>
            </a:pPr>
            <a:r>
              <a:rPr lang="en-GB" sz="1500" i="1" dirty="0">
                <a:latin typeface="Open Sans" panose="020B0604020202020204"/>
              </a:rPr>
              <a:t>The RSHP Curriculum mapping focuses on the 4 key themes for Curriculum for Excellence organisers within RSHP/Health and Wellbeing</a:t>
            </a:r>
            <a:endParaRPr lang="en-GB" sz="1500" dirty="0">
              <a:latin typeface="Open Sans" panose="020B0604020202020204"/>
            </a:endParaRPr>
          </a:p>
          <a:p>
            <a:pPr>
              <a:lnSpc>
                <a:spcPct val="90000"/>
              </a:lnSpc>
              <a:buFont typeface="Arial" panose="020B0604020202020204" pitchFamily="34" charset="0"/>
              <a:buChar char="•"/>
            </a:pPr>
            <a:r>
              <a:rPr lang="en-GB" sz="1500" b="1" dirty="0">
                <a:latin typeface="Open Sans" panose="020B0604020202020204"/>
                <a:hlinkClick r:id="rId3"/>
              </a:rPr>
              <a:t>Physical changes</a:t>
            </a:r>
            <a:endParaRPr lang="en-GB" sz="1500" b="1" dirty="0">
              <a:latin typeface="Open Sans" panose="020B0604020202020204"/>
            </a:endParaRPr>
          </a:p>
          <a:p>
            <a:pPr>
              <a:lnSpc>
                <a:spcPct val="90000"/>
              </a:lnSpc>
            </a:pPr>
            <a:r>
              <a:rPr lang="en-GB" sz="1500" b="1" dirty="0">
                <a:latin typeface="Open Sans" panose="020B0604020202020204"/>
                <a:hlinkClick r:id="rId4"/>
              </a:rPr>
              <a:t>Positive relationships</a:t>
            </a:r>
            <a:endParaRPr lang="en-GB" sz="1500" dirty="0">
              <a:latin typeface="Open Sans" panose="020B0604020202020204"/>
            </a:endParaRPr>
          </a:p>
          <a:p>
            <a:pPr>
              <a:lnSpc>
                <a:spcPct val="90000"/>
              </a:lnSpc>
              <a:buFont typeface="Arial" panose="020B0604020202020204" pitchFamily="34" charset="0"/>
              <a:buChar char="•"/>
            </a:pPr>
            <a:r>
              <a:rPr lang="en-GB" sz="1500" b="1" dirty="0">
                <a:latin typeface="Open Sans" panose="020B0604020202020204"/>
                <a:hlinkClick r:id="rId5"/>
              </a:rPr>
              <a:t>Sexual health and sexuality</a:t>
            </a:r>
            <a:endParaRPr lang="en-GB" sz="1500" dirty="0">
              <a:latin typeface="Open Sans" panose="020B0604020202020204"/>
            </a:endParaRPr>
          </a:p>
          <a:p>
            <a:pPr>
              <a:lnSpc>
                <a:spcPct val="90000"/>
              </a:lnSpc>
              <a:buFont typeface="Arial" panose="020B0604020202020204" pitchFamily="34" charset="0"/>
              <a:buChar char="•"/>
            </a:pPr>
            <a:r>
              <a:rPr lang="en-GB" sz="1500" b="1" dirty="0">
                <a:latin typeface="Open Sans" panose="020B0604020202020204"/>
                <a:hlinkClick r:id="rId6"/>
              </a:rPr>
              <a:t>Role of parent/carer</a:t>
            </a:r>
            <a:endParaRPr lang="en-GB" sz="1500" dirty="0"/>
          </a:p>
          <a:p>
            <a:pPr>
              <a:lnSpc>
                <a:spcPct val="90000"/>
              </a:lnSpc>
            </a:pPr>
            <a:r>
              <a:rPr lang="en-GB" sz="1500" dirty="0"/>
              <a:t>The levels of progression are: </a:t>
            </a:r>
          </a:p>
          <a:p>
            <a:pPr marL="385763" indent="-385763">
              <a:lnSpc>
                <a:spcPct val="90000"/>
              </a:lnSpc>
              <a:buFont typeface="+mj-lt"/>
              <a:buAutoNum type="arabicPeriod"/>
            </a:pPr>
            <a:r>
              <a:rPr lang="en-GB" sz="1500" b="1" dirty="0">
                <a:highlight>
                  <a:srgbClr val="00FF00"/>
                </a:highlight>
              </a:rPr>
              <a:t>Pre-early – Early Level</a:t>
            </a:r>
          </a:p>
          <a:p>
            <a:pPr marL="385763" indent="-385763">
              <a:lnSpc>
                <a:spcPct val="90000"/>
              </a:lnSpc>
              <a:buFont typeface="+mj-lt"/>
              <a:buAutoNum type="arabicPeriod"/>
            </a:pPr>
            <a:r>
              <a:rPr lang="en-GB" sz="1500" b="1" dirty="0">
                <a:highlight>
                  <a:srgbClr val="00FF00"/>
                </a:highlight>
              </a:rPr>
              <a:t>Early – First Level</a:t>
            </a:r>
          </a:p>
          <a:p>
            <a:pPr marL="385763" indent="-385763">
              <a:lnSpc>
                <a:spcPct val="90000"/>
              </a:lnSpc>
              <a:buFont typeface="+mj-lt"/>
              <a:buAutoNum type="arabicPeriod"/>
            </a:pPr>
            <a:r>
              <a:rPr lang="en-GB" sz="1500" b="1" dirty="0">
                <a:highlight>
                  <a:srgbClr val="00FF00"/>
                </a:highlight>
              </a:rPr>
              <a:t>First – Second Level</a:t>
            </a:r>
          </a:p>
          <a:p>
            <a:pPr>
              <a:lnSpc>
                <a:spcPct val="90000"/>
              </a:lnSpc>
            </a:pPr>
            <a:r>
              <a:rPr lang="en-GB" sz="1500" b="1" dirty="0">
                <a:highlight>
                  <a:srgbClr val="FFFF00"/>
                </a:highlight>
              </a:rPr>
              <a:t>The content is derived from the 9 thematic units and from early to second level resources.</a:t>
            </a:r>
          </a:p>
          <a:p>
            <a:pPr>
              <a:lnSpc>
                <a:spcPct val="90000"/>
              </a:lnSpc>
            </a:pPr>
            <a:endParaRPr lang="en-GB" sz="1500" b="1" dirty="0"/>
          </a:p>
          <a:p>
            <a:pPr marL="0" indent="0">
              <a:lnSpc>
                <a:spcPct val="90000"/>
              </a:lnSpc>
              <a:buNone/>
            </a:pPr>
            <a:endParaRPr lang="en-GB" sz="1500" dirty="0"/>
          </a:p>
        </p:txBody>
      </p:sp>
      <p:pic>
        <p:nvPicPr>
          <p:cNvPr id="4" name="Picture 3" descr="A blue circle with white text&#10;&#10;Description automatically generated">
            <a:extLst>
              <a:ext uri="{FF2B5EF4-FFF2-40B4-BE49-F238E27FC236}">
                <a16:creationId xmlns:a16="http://schemas.microsoft.com/office/drawing/2014/main" id="{2161AB73-9DE1-D002-6D9A-33B2063A3ACA}"/>
              </a:ext>
            </a:extLst>
          </p:cNvPr>
          <p:cNvPicPr>
            <a:picLocks noChangeAspect="1"/>
          </p:cNvPicPr>
          <p:nvPr/>
        </p:nvPicPr>
        <p:blipFill>
          <a:blip r:embed="rId7"/>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3706124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4034F-AEE7-751C-5262-89C4FF75C4BA}"/>
              </a:ext>
            </a:extLst>
          </p:cNvPr>
          <p:cNvSpPr>
            <a:spLocks noGrp="1"/>
          </p:cNvSpPr>
          <p:nvPr>
            <p:ph type="title"/>
          </p:nvPr>
        </p:nvSpPr>
        <p:spPr>
          <a:xfrm>
            <a:off x="840699" y="687480"/>
            <a:ext cx="5605629" cy="994172"/>
          </a:xfrm>
        </p:spPr>
        <p:txBody>
          <a:bodyPr>
            <a:normAutofit/>
          </a:bodyPr>
          <a:lstStyle/>
          <a:p>
            <a:pPr>
              <a:lnSpc>
                <a:spcPct val="90000"/>
              </a:lnSpc>
            </a:pPr>
            <a:r>
              <a:rPr lang="en-GB" sz="3000"/>
              <a:t>Curriculum levels and assessment  </a:t>
            </a:r>
          </a:p>
        </p:txBody>
      </p:sp>
      <p:sp>
        <p:nvSpPr>
          <p:cNvPr id="3" name="Content Placeholder 2">
            <a:extLst>
              <a:ext uri="{FF2B5EF4-FFF2-40B4-BE49-F238E27FC236}">
                <a16:creationId xmlns:a16="http://schemas.microsoft.com/office/drawing/2014/main" id="{9A9982D4-D010-FD39-BF9A-CAD0639C7F77}"/>
              </a:ext>
            </a:extLst>
          </p:cNvPr>
          <p:cNvSpPr>
            <a:spLocks noGrp="1"/>
          </p:cNvSpPr>
          <p:nvPr>
            <p:ph idx="1"/>
          </p:nvPr>
        </p:nvSpPr>
        <p:spPr>
          <a:xfrm>
            <a:off x="179513" y="1628801"/>
            <a:ext cx="5706030" cy="5112568"/>
          </a:xfrm>
        </p:spPr>
        <p:txBody>
          <a:bodyPr anchor="ctr">
            <a:normAutofit/>
          </a:bodyPr>
          <a:lstStyle/>
          <a:p>
            <a:pPr>
              <a:lnSpc>
                <a:spcPct val="90000"/>
              </a:lnSpc>
            </a:pPr>
            <a:r>
              <a:rPr lang="en-GB" sz="1800" dirty="0"/>
              <a:t>For early learning settings, in primary and secondary, complex ASN and college, RSHP resources, provided by Education Scotland provide learning activities</a:t>
            </a:r>
          </a:p>
          <a:p>
            <a:pPr>
              <a:lnSpc>
                <a:spcPct val="90000"/>
              </a:lnSpc>
            </a:pPr>
            <a:r>
              <a:rPr lang="en-GB" sz="1800" dirty="0"/>
              <a:t>The learning activities covered for Complex ASN setting are at pre-early level</a:t>
            </a:r>
          </a:p>
          <a:p>
            <a:pPr>
              <a:lnSpc>
                <a:spcPct val="90000"/>
              </a:lnSpc>
            </a:pPr>
            <a:r>
              <a:rPr lang="en-GB" sz="1800" dirty="0">
                <a:highlight>
                  <a:srgbClr val="FFFF00"/>
                </a:highlight>
              </a:rPr>
              <a:t>The resources for complex ASN settings have 9 thematic units:</a:t>
            </a:r>
          </a:p>
          <a:p>
            <a:pPr marL="385763" indent="-385763">
              <a:lnSpc>
                <a:spcPct val="90000"/>
              </a:lnSpc>
              <a:buFont typeface="+mj-lt"/>
              <a:buAutoNum type="arabicPeriod"/>
            </a:pPr>
            <a:r>
              <a:rPr lang="en-GB" sz="1800" dirty="0"/>
              <a:t>My body</a:t>
            </a:r>
          </a:p>
          <a:p>
            <a:pPr marL="385763" indent="-385763">
              <a:lnSpc>
                <a:spcPct val="90000"/>
              </a:lnSpc>
              <a:buFont typeface="+mj-lt"/>
              <a:buAutoNum type="arabicPeriod"/>
            </a:pPr>
            <a:r>
              <a:rPr lang="en-GB" sz="1800" dirty="0"/>
              <a:t>Puberty</a:t>
            </a:r>
          </a:p>
          <a:p>
            <a:pPr marL="385763" indent="-385763">
              <a:lnSpc>
                <a:spcPct val="90000"/>
              </a:lnSpc>
              <a:buFont typeface="+mj-lt"/>
              <a:buAutoNum type="arabicPeriod"/>
            </a:pPr>
            <a:r>
              <a:rPr lang="en-GB" sz="1800" dirty="0"/>
              <a:t>Personal Hygiene</a:t>
            </a:r>
          </a:p>
          <a:p>
            <a:pPr marL="385763" indent="-385763">
              <a:lnSpc>
                <a:spcPct val="90000"/>
              </a:lnSpc>
              <a:buFont typeface="+mj-lt"/>
              <a:buAutoNum type="arabicPeriod"/>
            </a:pPr>
            <a:r>
              <a:rPr lang="en-GB" sz="1800" dirty="0"/>
              <a:t>Gender</a:t>
            </a:r>
          </a:p>
          <a:p>
            <a:pPr marL="385763" indent="-385763">
              <a:lnSpc>
                <a:spcPct val="90000"/>
              </a:lnSpc>
              <a:buFont typeface="+mj-lt"/>
              <a:buAutoNum type="arabicPeriod"/>
            </a:pPr>
            <a:r>
              <a:rPr lang="en-GB" sz="1800" dirty="0"/>
              <a:t>Relationships</a:t>
            </a:r>
          </a:p>
          <a:p>
            <a:pPr marL="385763" indent="-385763">
              <a:lnSpc>
                <a:spcPct val="90000"/>
              </a:lnSpc>
              <a:buFont typeface="+mj-lt"/>
              <a:buAutoNum type="arabicPeriod"/>
            </a:pPr>
            <a:r>
              <a:rPr lang="en-GB" sz="1800" dirty="0"/>
              <a:t>Personal space and boundaries</a:t>
            </a:r>
          </a:p>
          <a:p>
            <a:pPr marL="385763" indent="-385763">
              <a:lnSpc>
                <a:spcPct val="90000"/>
              </a:lnSpc>
              <a:buFont typeface="+mj-lt"/>
              <a:buAutoNum type="arabicPeriod"/>
            </a:pPr>
            <a:r>
              <a:rPr lang="en-GB" sz="1800" dirty="0"/>
              <a:t>Masturbation</a:t>
            </a:r>
          </a:p>
          <a:p>
            <a:pPr marL="385763" indent="-385763">
              <a:lnSpc>
                <a:spcPct val="90000"/>
              </a:lnSpc>
              <a:buFont typeface="+mj-lt"/>
              <a:buAutoNum type="arabicPeriod"/>
            </a:pPr>
            <a:r>
              <a:rPr lang="en-GB" sz="1800" dirty="0"/>
              <a:t>Consent</a:t>
            </a:r>
          </a:p>
          <a:p>
            <a:pPr marL="385763" indent="-385763">
              <a:lnSpc>
                <a:spcPct val="90000"/>
              </a:lnSpc>
              <a:buFont typeface="+mj-lt"/>
              <a:buAutoNum type="arabicPeriod"/>
            </a:pPr>
            <a:r>
              <a:rPr lang="en-GB" sz="1800" dirty="0"/>
              <a:t>Pregnancy and parenthood</a:t>
            </a:r>
          </a:p>
          <a:p>
            <a:pPr marL="385763" indent="-385763">
              <a:lnSpc>
                <a:spcPct val="90000"/>
              </a:lnSpc>
              <a:buFont typeface="+mj-lt"/>
              <a:buAutoNum type="arabicPeriod"/>
            </a:pPr>
            <a:endParaRPr lang="en-GB" sz="13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2A7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592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02DC59DF-9A4C-E011-111C-B9F2F99F30E9}"/>
              </a:ext>
            </a:extLst>
          </p:cNvPr>
          <p:cNvPicPr>
            <a:picLocks noChangeAspect="1"/>
          </p:cNvPicPr>
          <p:nvPr/>
        </p:nvPicPr>
        <p:blipFill>
          <a:blip r:embed="rId3"/>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2561573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F5A5-96AB-FB4B-BD3B-8AD9113F0BC0}"/>
              </a:ext>
            </a:extLst>
          </p:cNvPr>
          <p:cNvSpPr>
            <a:spLocks noGrp="1"/>
          </p:cNvSpPr>
          <p:nvPr>
            <p:ph type="title"/>
          </p:nvPr>
        </p:nvSpPr>
        <p:spPr>
          <a:solidFill>
            <a:schemeClr val="bg1"/>
          </a:solidFill>
        </p:spPr>
        <p:txBody>
          <a:bodyPr>
            <a:normAutofit fontScale="90000"/>
          </a:bodyPr>
          <a:lstStyle/>
          <a:p>
            <a:r>
              <a:rPr lang="en-GB" dirty="0"/>
              <a:t>RSHP Curriculum Map </a:t>
            </a:r>
            <a:br>
              <a:rPr lang="en-GB" dirty="0"/>
            </a:br>
            <a:r>
              <a:rPr lang="en-GB" dirty="0"/>
              <a:t>Published on the school website </a:t>
            </a:r>
          </a:p>
        </p:txBody>
      </p:sp>
      <p:pic>
        <p:nvPicPr>
          <p:cNvPr id="8" name="Picture 7">
            <a:extLst>
              <a:ext uri="{FF2B5EF4-FFF2-40B4-BE49-F238E27FC236}">
                <a16:creationId xmlns:a16="http://schemas.microsoft.com/office/drawing/2014/main" id="{0E92450C-708D-F04C-B35A-47342A598431}"/>
              </a:ext>
            </a:extLst>
          </p:cNvPr>
          <p:cNvPicPr>
            <a:picLocks noChangeAspect="1"/>
          </p:cNvPicPr>
          <p:nvPr/>
        </p:nvPicPr>
        <p:blipFill>
          <a:blip r:embed="rId3"/>
          <a:stretch>
            <a:fillRect/>
          </a:stretch>
        </p:blipFill>
        <p:spPr>
          <a:xfrm>
            <a:off x="7884368" y="30467"/>
            <a:ext cx="1309402" cy="1309402"/>
          </a:xfrm>
          <a:prstGeom prst="rect">
            <a:avLst/>
          </a:prstGeom>
        </p:spPr>
      </p:pic>
      <p:pic>
        <p:nvPicPr>
          <p:cNvPr id="5" name="Content Placeholder 4">
            <a:extLst>
              <a:ext uri="{FF2B5EF4-FFF2-40B4-BE49-F238E27FC236}">
                <a16:creationId xmlns:a16="http://schemas.microsoft.com/office/drawing/2014/main" id="{C03398D0-E249-7DB7-F2F0-00EC91675ACA}"/>
              </a:ext>
            </a:extLst>
          </p:cNvPr>
          <p:cNvPicPr>
            <a:picLocks noGrp="1" noChangeAspect="1"/>
          </p:cNvPicPr>
          <p:nvPr>
            <p:ph idx="1"/>
          </p:nvPr>
        </p:nvPicPr>
        <p:blipFill>
          <a:blip r:embed="rId4"/>
          <a:stretch>
            <a:fillRect/>
          </a:stretch>
        </p:blipFill>
        <p:spPr>
          <a:xfrm>
            <a:off x="457200" y="1651663"/>
            <a:ext cx="8229600" cy="5206337"/>
          </a:xfrm>
          <a:prstGeom prst="rect">
            <a:avLst/>
          </a:prstGeom>
        </p:spPr>
      </p:pic>
    </p:spTree>
    <p:extLst>
      <p:ext uri="{BB962C8B-B14F-4D97-AF65-F5344CB8AC3E}">
        <p14:creationId xmlns:p14="http://schemas.microsoft.com/office/powerpoint/2010/main" val="1728662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2710-0BEF-4608-B876-A5AF5E92CC70}"/>
              </a:ext>
            </a:extLst>
          </p:cNvPr>
          <p:cNvSpPr>
            <a:spLocks noGrp="1"/>
          </p:cNvSpPr>
          <p:nvPr>
            <p:ph type="title"/>
          </p:nvPr>
        </p:nvSpPr>
        <p:spPr>
          <a:xfrm>
            <a:off x="628650" y="188640"/>
            <a:ext cx="7886700" cy="1668735"/>
          </a:xfrm>
          <a:solidFill>
            <a:schemeClr val="bg1"/>
          </a:solidFill>
        </p:spPr>
        <p:txBody>
          <a:bodyPr>
            <a:normAutofit fontScale="90000"/>
          </a:bodyPr>
          <a:lstStyle/>
          <a:p>
            <a:r>
              <a:rPr lang="en-GB" dirty="0"/>
              <a:t>RSHP Curriculum Plan</a:t>
            </a:r>
            <a:br>
              <a:rPr lang="en-GB" dirty="0"/>
            </a:br>
            <a:r>
              <a:rPr lang="en-GB" dirty="0"/>
              <a:t>Published on the school website</a:t>
            </a:r>
            <a:br>
              <a:rPr lang="en-GB" dirty="0"/>
            </a:br>
            <a:r>
              <a:rPr lang="en-GB" dirty="0"/>
              <a:t>  </a:t>
            </a:r>
          </a:p>
        </p:txBody>
      </p:sp>
      <p:pic>
        <p:nvPicPr>
          <p:cNvPr id="4" name="Content Placeholder 3">
            <a:extLst>
              <a:ext uri="{FF2B5EF4-FFF2-40B4-BE49-F238E27FC236}">
                <a16:creationId xmlns:a16="http://schemas.microsoft.com/office/drawing/2014/main" id="{599BAD22-B085-A0C9-D012-AE227CCED41D}"/>
              </a:ext>
            </a:extLst>
          </p:cNvPr>
          <p:cNvPicPr>
            <a:picLocks noGrp="1" noChangeAspect="1"/>
          </p:cNvPicPr>
          <p:nvPr>
            <p:ph idx="1"/>
          </p:nvPr>
        </p:nvPicPr>
        <p:blipFill>
          <a:blip r:embed="rId3"/>
          <a:stretch>
            <a:fillRect/>
          </a:stretch>
        </p:blipFill>
        <p:spPr>
          <a:xfrm>
            <a:off x="178594" y="1918610"/>
            <a:ext cx="8686800" cy="4750750"/>
          </a:xfrm>
          <a:prstGeom prst="rect">
            <a:avLst/>
          </a:prstGeom>
          <a:solidFill>
            <a:schemeClr val="bg1"/>
          </a:solidFill>
        </p:spPr>
      </p:pic>
      <p:pic>
        <p:nvPicPr>
          <p:cNvPr id="5" name="Picture 4">
            <a:extLst>
              <a:ext uri="{FF2B5EF4-FFF2-40B4-BE49-F238E27FC236}">
                <a16:creationId xmlns:a16="http://schemas.microsoft.com/office/drawing/2014/main" id="{2011A8B8-F992-ED9D-9712-747ACF8E2CA8}"/>
              </a:ext>
            </a:extLst>
          </p:cNvPr>
          <p:cNvPicPr>
            <a:picLocks noChangeAspect="1"/>
          </p:cNvPicPr>
          <p:nvPr/>
        </p:nvPicPr>
        <p:blipFill>
          <a:blip r:embed="rId4"/>
          <a:stretch>
            <a:fillRect/>
          </a:stretch>
        </p:blipFill>
        <p:spPr>
          <a:xfrm>
            <a:off x="7961709" y="227071"/>
            <a:ext cx="1107281" cy="1107281"/>
          </a:xfrm>
          <a:prstGeom prst="rect">
            <a:avLst/>
          </a:prstGeom>
        </p:spPr>
      </p:pic>
    </p:spTree>
    <p:extLst>
      <p:ext uri="{BB962C8B-B14F-4D97-AF65-F5344CB8AC3E}">
        <p14:creationId xmlns:p14="http://schemas.microsoft.com/office/powerpoint/2010/main" val="605748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59066CF-0FA4-420E-8E36-BA269DC2FBD7}"/>
              </a:ext>
            </a:extLst>
          </p:cNvPr>
          <p:cNvSpPr>
            <a:spLocks noGrp="1"/>
          </p:cNvSpPr>
          <p:nvPr>
            <p:ph type="title"/>
          </p:nvPr>
        </p:nvSpPr>
        <p:spPr>
          <a:xfrm>
            <a:off x="840699" y="687480"/>
            <a:ext cx="5605629" cy="994172"/>
          </a:xfrm>
        </p:spPr>
        <p:txBody>
          <a:bodyPr vert="horz" lIns="91440" tIns="45720" rIns="91440" bIns="45720" rtlCol="0" anchor="ctr">
            <a:normAutofit/>
          </a:bodyPr>
          <a:lstStyle/>
          <a:p>
            <a:pPr algn="l">
              <a:lnSpc>
                <a:spcPct val="90000"/>
              </a:lnSpc>
            </a:pPr>
            <a:r>
              <a:rPr lang="en-US" sz="2400" kern="1200">
                <a:solidFill>
                  <a:schemeClr val="tx1"/>
                </a:solidFill>
                <a:latin typeface="+mj-lt"/>
                <a:ea typeface="+mj-ea"/>
                <a:cs typeface="+mj-cs"/>
              </a:rPr>
              <a:t>Below is the link to the RSHP Resource that we will be using at Pilrig Park School </a:t>
            </a:r>
          </a:p>
        </p:txBody>
      </p:sp>
      <p:sp>
        <p:nvSpPr>
          <p:cNvPr id="8" name="TextBox 7">
            <a:extLst>
              <a:ext uri="{FF2B5EF4-FFF2-40B4-BE49-F238E27FC236}">
                <a16:creationId xmlns:a16="http://schemas.microsoft.com/office/drawing/2014/main" id="{11570F34-F56F-45E9-9EA8-0838FFAD8934}"/>
              </a:ext>
            </a:extLst>
          </p:cNvPr>
          <p:cNvSpPr txBox="1"/>
          <p:nvPr/>
        </p:nvSpPr>
        <p:spPr>
          <a:xfrm>
            <a:off x="852321" y="2227943"/>
            <a:ext cx="5033221" cy="378822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100" b="1">
                <a:hlinkClick r:id="rId3"/>
              </a:rPr>
              <a:t>https://rshp.scot</a:t>
            </a:r>
            <a:endParaRPr lang="en-US" sz="2100" b="1"/>
          </a:p>
        </p:txBody>
      </p:sp>
      <p:sp>
        <p:nvSpPr>
          <p:cNvPr id="13" name="Rectangle 1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397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01A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3248" y="2865141"/>
            <a:ext cx="1146888" cy="1143455"/>
          </a:xfrm>
          <a:prstGeom prst="rect">
            <a:avLst/>
          </a:prstGeom>
        </p:spPr>
      </p:pic>
    </p:spTree>
    <p:extLst>
      <p:ext uri="{BB962C8B-B14F-4D97-AF65-F5344CB8AC3E}">
        <p14:creationId xmlns:p14="http://schemas.microsoft.com/office/powerpoint/2010/main" val="4266865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GB" sz="4700">
                <a:latin typeface="Calibri Light" panose="020F0302020204030204" pitchFamily="34" charset="0"/>
                <a:cs typeface="Calibri Light" panose="020F0302020204030204" pitchFamily="34" charset="0"/>
              </a:rPr>
              <a:t>Parents and Carers</a:t>
            </a:r>
          </a:p>
        </p:txBody>
      </p:sp>
      <p:sp>
        <p:nvSpPr>
          <p:cNvPr id="1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 name="connsiteX0" fmla="*/ 0 w 7818120"/>
              <a:gd name="connsiteY0" fmla="*/ 0 h 18288"/>
              <a:gd name="connsiteX1" fmla="*/ 573329 w 7818120"/>
              <a:gd name="connsiteY1" fmla="*/ 0 h 18288"/>
              <a:gd name="connsiteX2" fmla="*/ 990295 w 7818120"/>
              <a:gd name="connsiteY2" fmla="*/ 0 h 18288"/>
              <a:gd name="connsiteX3" fmla="*/ 1394232 w 7818120"/>
              <a:gd name="connsiteY3" fmla="*/ 0 h 18288"/>
              <a:gd name="connsiteX4" fmla="*/ 1798168 w 7818120"/>
              <a:gd name="connsiteY4" fmla="*/ 0 h 18288"/>
              <a:gd name="connsiteX5" fmla="*/ 2371496 w 7818120"/>
              <a:gd name="connsiteY5" fmla="*/ 0 h 18288"/>
              <a:gd name="connsiteX6" fmla="*/ 2944825 w 7818120"/>
              <a:gd name="connsiteY6" fmla="*/ 0 h 18288"/>
              <a:gd name="connsiteX7" fmla="*/ 3752698 w 7818120"/>
              <a:gd name="connsiteY7" fmla="*/ 0 h 18288"/>
              <a:gd name="connsiteX8" fmla="*/ 4247845 w 7818120"/>
              <a:gd name="connsiteY8" fmla="*/ 0 h 18288"/>
              <a:gd name="connsiteX9" fmla="*/ 5055718 w 7818120"/>
              <a:gd name="connsiteY9" fmla="*/ 0 h 18288"/>
              <a:gd name="connsiteX10" fmla="*/ 5863590 w 7818120"/>
              <a:gd name="connsiteY10" fmla="*/ 0 h 18288"/>
              <a:gd name="connsiteX11" fmla="*/ 6515100 w 7818120"/>
              <a:gd name="connsiteY11" fmla="*/ 0 h 18288"/>
              <a:gd name="connsiteX12" fmla="*/ 7818120 w 7818120"/>
              <a:gd name="connsiteY12" fmla="*/ 0 h 18288"/>
              <a:gd name="connsiteX13" fmla="*/ 7818120 w 7818120"/>
              <a:gd name="connsiteY13" fmla="*/ 18288 h 18288"/>
              <a:gd name="connsiteX14" fmla="*/ 7401154 w 7818120"/>
              <a:gd name="connsiteY14" fmla="*/ 18288 h 18288"/>
              <a:gd name="connsiteX15" fmla="*/ 6593281 w 7818120"/>
              <a:gd name="connsiteY15" fmla="*/ 18288 h 18288"/>
              <a:gd name="connsiteX16" fmla="*/ 6098134 w 7818120"/>
              <a:gd name="connsiteY16" fmla="*/ 18288 h 18288"/>
              <a:gd name="connsiteX17" fmla="*/ 5446624 w 7818120"/>
              <a:gd name="connsiteY17" fmla="*/ 18288 h 18288"/>
              <a:gd name="connsiteX18" fmla="*/ 4638751 w 7818120"/>
              <a:gd name="connsiteY18" fmla="*/ 18288 h 18288"/>
              <a:gd name="connsiteX19" fmla="*/ 3987241 w 7818120"/>
              <a:gd name="connsiteY19" fmla="*/ 18288 h 18288"/>
              <a:gd name="connsiteX20" fmla="*/ 3570275 w 7818120"/>
              <a:gd name="connsiteY20" fmla="*/ 18288 h 18288"/>
              <a:gd name="connsiteX21" fmla="*/ 3075127 w 7818120"/>
              <a:gd name="connsiteY21" fmla="*/ 18288 h 18288"/>
              <a:gd name="connsiteX22" fmla="*/ 2267255 w 7818120"/>
              <a:gd name="connsiteY22" fmla="*/ 18288 h 18288"/>
              <a:gd name="connsiteX23" fmla="*/ 1615745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p:cNvSpPr>
          <p:nvPr/>
        </p:nvSpPr>
        <p:spPr>
          <a:xfrm>
            <a:off x="1646971" y="2959657"/>
            <a:ext cx="5850057" cy="3217306"/>
          </a:xfrm>
          <a:prstGeom prst="rect">
            <a:avLst/>
          </a:prstGeom>
        </p:spPr>
        <p:txBody>
          <a:bodyPr anchor="ctr">
            <a:normAutofit/>
          </a:bodyPr>
          <a:lstStyle/>
          <a:p>
            <a:pPr defTabSz="649224">
              <a:lnSpc>
                <a:spcPct val="90000"/>
              </a:lnSpc>
              <a:spcAft>
                <a:spcPts val="600"/>
              </a:spcAft>
            </a:pPr>
            <a:r>
              <a:rPr lang="en-GB" sz="1704" kern="1200" dirty="0">
                <a:solidFill>
                  <a:schemeClr val="tx1"/>
                </a:solidFill>
                <a:latin typeface="+mn-lt"/>
                <a:ea typeface="+mn-ea"/>
                <a:cs typeface="+mn-cs"/>
              </a:rPr>
              <a:t>Across this resource, and in our school approach to RSHP education, there is an acknowledgement that parents and carers are the primary educators of their children.</a:t>
            </a:r>
          </a:p>
          <a:p>
            <a:pPr defTabSz="649224">
              <a:lnSpc>
                <a:spcPct val="90000"/>
              </a:lnSpc>
              <a:spcAft>
                <a:spcPts val="600"/>
              </a:spcAft>
            </a:pPr>
            <a:r>
              <a:rPr lang="en-GB" sz="1704" kern="1200" dirty="0">
                <a:solidFill>
                  <a:schemeClr val="tx1"/>
                </a:solidFill>
                <a:latin typeface="+mn-lt"/>
                <a:ea typeface="+mn-ea"/>
                <a:cs typeface="+mn-cs"/>
              </a:rPr>
              <a:t>In delivering RSHP education parents/carers will be given advance knowledge of topics and lessons.</a:t>
            </a:r>
          </a:p>
          <a:p>
            <a:pPr defTabSz="649224">
              <a:lnSpc>
                <a:spcPct val="90000"/>
              </a:lnSpc>
              <a:spcAft>
                <a:spcPts val="600"/>
              </a:spcAft>
            </a:pPr>
            <a:r>
              <a:rPr lang="en-GB" sz="1704" kern="1200" dirty="0">
                <a:solidFill>
                  <a:schemeClr val="tx1"/>
                </a:solidFill>
                <a:latin typeface="+mn-lt"/>
                <a:ea typeface="+mn-ea"/>
                <a:cs typeface="+mn-cs"/>
              </a:rPr>
              <a:t>By learning together at home and school we can help consolidate learning – it’s a partnership approach.</a:t>
            </a:r>
          </a:p>
          <a:p>
            <a:pPr defTabSz="649224">
              <a:lnSpc>
                <a:spcPct val="90000"/>
              </a:lnSpc>
              <a:spcAft>
                <a:spcPts val="600"/>
              </a:spcAft>
            </a:pPr>
            <a:r>
              <a:rPr lang="en-GB" sz="1704" kern="1200" dirty="0">
                <a:solidFill>
                  <a:schemeClr val="tx1"/>
                </a:solidFill>
                <a:latin typeface="+mn-lt"/>
                <a:ea typeface="+mn-ea"/>
                <a:cs typeface="+mn-cs"/>
              </a:rPr>
              <a:t>At Pilrig Park School we understand the importance of Parental Engagement in learning and hope that you will support us in the delivery of RSHP within our school. </a:t>
            </a:r>
          </a:p>
          <a:p>
            <a:pPr defTabSz="649224">
              <a:lnSpc>
                <a:spcPct val="90000"/>
              </a:lnSpc>
              <a:spcAft>
                <a:spcPts val="600"/>
              </a:spcAft>
            </a:pPr>
            <a:r>
              <a:rPr lang="en-GB" sz="1704" kern="1200" dirty="0">
                <a:solidFill>
                  <a:schemeClr val="tx1"/>
                </a:solidFill>
                <a:latin typeface="+mn-lt"/>
                <a:ea typeface="+mn-ea"/>
                <a:cs typeface="+mn-cs"/>
              </a:rPr>
              <a:t>We as a staff would be happy to discuss any questions or concerns around your child’s RSHP education. </a:t>
            </a:r>
            <a:endParaRPr lang="en-GB" sz="2400" dirty="0"/>
          </a:p>
        </p:txBody>
      </p:sp>
      <p:pic>
        <p:nvPicPr>
          <p:cNvPr id="4" name="Picture 3">
            <a:extLst>
              <a:ext uri="{FF2B5EF4-FFF2-40B4-BE49-F238E27FC236}">
                <a16:creationId xmlns:a16="http://schemas.microsoft.com/office/drawing/2014/main" id="{8AB04F95-89E2-EE4B-8D62-8A6C56609E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05244" y="2228087"/>
            <a:ext cx="1226291" cy="418382"/>
          </a:xfrm>
          <a:prstGeom prst="rect">
            <a:avLst/>
          </a:prstGeom>
        </p:spPr>
      </p:pic>
      <p:cxnSp>
        <p:nvCxnSpPr>
          <p:cNvPr id="6" name="Straight Connector 5">
            <a:extLst>
              <a:ext uri="{FF2B5EF4-FFF2-40B4-BE49-F238E27FC236}">
                <a16:creationId xmlns:a16="http://schemas.microsoft.com/office/drawing/2014/main" id="{1EDC49CD-9EE0-7946-B400-945FEABBF729}"/>
              </a:ext>
            </a:extLst>
          </p:cNvPr>
          <p:cNvCxnSpPr/>
          <p:nvPr/>
        </p:nvCxnSpPr>
        <p:spPr>
          <a:xfrm>
            <a:off x="1705511" y="2821038"/>
            <a:ext cx="302005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C85F-60EE-45F3-A818-F8652A95D562}"/>
              </a:ext>
            </a:extLst>
          </p:cNvPr>
          <p:cNvSpPr>
            <a:spLocks noGrp="1"/>
          </p:cNvSpPr>
          <p:nvPr>
            <p:ph type="title"/>
          </p:nvPr>
        </p:nvSpPr>
        <p:spPr>
          <a:xfrm>
            <a:off x="457200" y="274638"/>
            <a:ext cx="6923112" cy="900112"/>
          </a:xfrm>
        </p:spPr>
        <p:txBody>
          <a:bodyPr>
            <a:normAutofit fontScale="90000"/>
          </a:bodyPr>
          <a:lstStyle/>
          <a:p>
            <a:pPr algn="l"/>
            <a:r>
              <a:rPr lang="en-GB" sz="2800" dirty="0">
                <a:latin typeface="Calibri Light" panose="020F0302020204030204" pitchFamily="34" charset="0"/>
                <a:cs typeface="Calibri Light" panose="020F0302020204030204" pitchFamily="34" charset="0"/>
              </a:rPr>
              <a:t>What is the role of parents and carers in </a:t>
            </a:r>
            <a:br>
              <a:rPr lang="en-GB" sz="2800" dirty="0">
                <a:latin typeface="Calibri Light" panose="020F0302020204030204" pitchFamily="34" charset="0"/>
                <a:cs typeface="Calibri Light" panose="020F0302020204030204" pitchFamily="34" charset="0"/>
              </a:rPr>
            </a:br>
            <a:r>
              <a:rPr lang="en-GB" sz="2800" dirty="0">
                <a:latin typeface="Calibri Light" panose="020F0302020204030204" pitchFamily="34" charset="0"/>
                <a:cs typeface="Calibri Light" panose="020F0302020204030204" pitchFamily="34" charset="0"/>
              </a:rPr>
              <a:t>RSHP education?</a:t>
            </a:r>
          </a:p>
        </p:txBody>
      </p:sp>
      <p:sp>
        <p:nvSpPr>
          <p:cNvPr id="6" name="Content Placeholder 3">
            <a:extLst>
              <a:ext uri="{FF2B5EF4-FFF2-40B4-BE49-F238E27FC236}">
                <a16:creationId xmlns:a16="http://schemas.microsoft.com/office/drawing/2014/main" id="{679C0F3C-55B8-4684-B108-5D8F387B6D83}"/>
              </a:ext>
            </a:extLst>
          </p:cNvPr>
          <p:cNvSpPr txBox="1">
            <a:spLocks/>
          </p:cNvSpPr>
          <p:nvPr/>
        </p:nvSpPr>
        <p:spPr>
          <a:xfrm>
            <a:off x="609600" y="5733256"/>
            <a:ext cx="8229600" cy="545307"/>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hlinkClick r:id="rId3"/>
              </a:rPr>
              <a:t>https://</a:t>
            </a:r>
            <a:r>
              <a:rPr lang="en-GB" dirty="0" err="1">
                <a:hlinkClick r:id="rId3"/>
              </a:rPr>
              <a:t>vimeo.com</a:t>
            </a:r>
            <a:r>
              <a:rPr lang="en-GB" dirty="0">
                <a:hlinkClick r:id="rId3"/>
              </a:rPr>
              <a:t>/361996285</a:t>
            </a:r>
            <a:endParaRPr lang="en-GB" dirty="0"/>
          </a:p>
        </p:txBody>
      </p:sp>
      <p:pic>
        <p:nvPicPr>
          <p:cNvPr id="3" name="Picture 2">
            <a:extLst>
              <a:ext uri="{FF2B5EF4-FFF2-40B4-BE49-F238E27FC236}">
                <a16:creationId xmlns:a16="http://schemas.microsoft.com/office/drawing/2014/main" id="{5A556BDE-8A87-6845-8158-BC8E8B838435}"/>
              </a:ext>
            </a:extLst>
          </p:cNvPr>
          <p:cNvPicPr>
            <a:picLocks noChangeAspect="1"/>
          </p:cNvPicPr>
          <p:nvPr/>
        </p:nvPicPr>
        <p:blipFill>
          <a:blip r:embed="rId4"/>
          <a:stretch>
            <a:fillRect/>
          </a:stretch>
        </p:blipFill>
        <p:spPr>
          <a:xfrm>
            <a:off x="546100" y="1174750"/>
            <a:ext cx="8051800" cy="4508500"/>
          </a:xfrm>
          <a:prstGeom prst="rect">
            <a:avLst/>
          </a:prstGeom>
        </p:spPr>
      </p:pic>
    </p:spTree>
    <p:extLst>
      <p:ext uri="{BB962C8B-B14F-4D97-AF65-F5344CB8AC3E}">
        <p14:creationId xmlns:p14="http://schemas.microsoft.com/office/powerpoint/2010/main" val="2612480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p:cNvSpPr txBox="1"/>
          <p:nvPr/>
        </p:nvSpPr>
        <p:spPr>
          <a:xfrm>
            <a:off x="5657666" y="4193929"/>
            <a:ext cx="3257734" cy="574846"/>
          </a:xfrm>
          <a:prstGeom prst="rect">
            <a:avLst/>
          </a:prstGeom>
          <a:noFill/>
        </p:spPr>
        <p:txBody>
          <a:bodyPr wrap="square" rtlCol="0">
            <a:spAutoFit/>
          </a:bodyPr>
          <a:lstStyle/>
          <a:p>
            <a:pPr defTabSz="941832">
              <a:spcAft>
                <a:spcPts val="600"/>
              </a:spcAft>
            </a:pPr>
            <a:r>
              <a:rPr lang="en-US" sz="3090" b="1" kern="1200">
                <a:solidFill>
                  <a:srgbClr val="555555"/>
                </a:solidFill>
                <a:latin typeface="Nunito" charset="0"/>
                <a:ea typeface="+mn-ea"/>
                <a:cs typeface="+mn-cs"/>
              </a:rPr>
              <a:t>https://rshp.scot/</a:t>
            </a:r>
            <a:endParaRPr lang="en-US" sz="3000" b="1">
              <a:solidFill>
                <a:schemeClr val="bg1"/>
              </a:solidFill>
              <a:latin typeface="Nunito" charset="0"/>
              <a:ea typeface="Nunito" charset="0"/>
              <a:cs typeface="Nunito" charset="0"/>
            </a:endParaRPr>
          </a:p>
        </p:txBody>
      </p:sp>
      <p:pic>
        <p:nvPicPr>
          <p:cNvPr id="6" name="Picture 5" descr="A blue circle with white text&#10;&#10;Description automatically generated">
            <a:extLst>
              <a:ext uri="{FF2B5EF4-FFF2-40B4-BE49-F238E27FC236}">
                <a16:creationId xmlns:a16="http://schemas.microsoft.com/office/drawing/2014/main" id="{C7241769-6C4F-416C-8650-5A80BCDE7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450" y="641424"/>
            <a:ext cx="2609420" cy="2605121"/>
          </a:xfrm>
          <a:prstGeom prst="rect">
            <a:avLst/>
          </a:prstGeom>
        </p:spPr>
      </p:pic>
      <p:sp>
        <p:nvSpPr>
          <p:cNvPr id="7" name="Subtitle 2">
            <a:extLst>
              <a:ext uri="{FF2B5EF4-FFF2-40B4-BE49-F238E27FC236}">
                <a16:creationId xmlns:a16="http://schemas.microsoft.com/office/drawing/2014/main" id="{688BE77A-CC7B-4DAD-A99E-166EA936B216}"/>
              </a:ext>
            </a:extLst>
          </p:cNvPr>
          <p:cNvSpPr txBox="1">
            <a:spLocks/>
          </p:cNvSpPr>
          <p:nvPr/>
        </p:nvSpPr>
        <p:spPr>
          <a:xfrm>
            <a:off x="2898124" y="1187345"/>
            <a:ext cx="5117645" cy="28911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41832">
              <a:buNone/>
            </a:pPr>
            <a:r>
              <a:rPr lang="en-GB" sz="2472" kern="1200">
                <a:solidFill>
                  <a:schemeClr val="tx1"/>
                </a:solidFill>
                <a:latin typeface="+mn-lt"/>
                <a:ea typeface="+mn-ea"/>
                <a:cs typeface="Calibri Light" panose="020F0302020204030204" pitchFamily="34" charset="0"/>
              </a:rPr>
              <a:t>If you have further questions about the RSHP resource the FAQ section on the site may be of help: </a:t>
            </a:r>
            <a:r>
              <a:rPr lang="en-GB" sz="2472" kern="1200">
                <a:solidFill>
                  <a:schemeClr val="tx1"/>
                </a:solidFill>
                <a:latin typeface="+mn-lt"/>
                <a:ea typeface="+mn-ea"/>
                <a:cs typeface="Calibri Light" panose="020F0302020204030204" pitchFamily="34" charset="0"/>
                <a:hlinkClick r:id="rId4"/>
              </a:rPr>
              <a:t>https://rshp.scot/faq/</a:t>
            </a:r>
            <a:r>
              <a:rPr lang="en-GB" sz="2472" kern="1200">
                <a:solidFill>
                  <a:schemeClr val="tx1"/>
                </a:solidFill>
                <a:latin typeface="+mn-lt"/>
                <a:ea typeface="+mn-ea"/>
                <a:cs typeface="Calibri Light" panose="020F0302020204030204" pitchFamily="34" charset="0"/>
              </a:rPr>
              <a:t> </a:t>
            </a:r>
          </a:p>
          <a:p>
            <a:pPr marL="0" indent="0" defTabSz="941832">
              <a:buNone/>
            </a:pPr>
            <a:endParaRPr lang="en-GB" sz="2472" kern="1200">
              <a:solidFill>
                <a:schemeClr val="tx1"/>
              </a:solidFill>
              <a:latin typeface="+mn-lt"/>
              <a:ea typeface="+mn-ea"/>
              <a:cs typeface="Calibri Light" panose="020F0302020204030204" pitchFamily="34" charset="0"/>
            </a:endParaRPr>
          </a:p>
          <a:p>
            <a:pPr marL="0" indent="0">
              <a:buNone/>
            </a:pPr>
            <a:endParaRPr lang="en-GB" sz="2400" dirty="0">
              <a:cs typeface="Calibri Light" panose="020F0302020204030204" pitchFamily="34" charset="0"/>
            </a:endParaRPr>
          </a:p>
        </p:txBody>
      </p:sp>
    </p:spTree>
    <p:extLst>
      <p:ext uri="{BB962C8B-B14F-4D97-AF65-F5344CB8AC3E}">
        <p14:creationId xmlns:p14="http://schemas.microsoft.com/office/powerpoint/2010/main" val="3600807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039F97-857A-9ECC-953E-2E15A8111D28}"/>
              </a:ext>
            </a:extLst>
          </p:cNvPr>
          <p:cNvSpPr>
            <a:spLocks noGrp="1"/>
          </p:cNvSpPr>
          <p:nvPr>
            <p:ph type="title"/>
          </p:nvPr>
        </p:nvSpPr>
        <p:spPr>
          <a:xfrm>
            <a:off x="439858" y="1683756"/>
            <a:ext cx="2336449" cy="2396359"/>
          </a:xfrm>
        </p:spPr>
        <p:txBody>
          <a:bodyPr anchor="b">
            <a:normAutofit/>
          </a:bodyPr>
          <a:lstStyle/>
          <a:p>
            <a:pPr algn="r">
              <a:lnSpc>
                <a:spcPct val="90000"/>
              </a:lnSpc>
            </a:pPr>
            <a:r>
              <a:rPr lang="en-GB" sz="2700">
                <a:solidFill>
                  <a:srgbClr val="FFFFFF"/>
                </a:solidFill>
              </a:rPr>
              <a:t>Relationship, Sexual Health and Parenthood Curriculum (RSHP)</a:t>
            </a:r>
          </a:p>
        </p:txBody>
      </p:sp>
      <p:graphicFrame>
        <p:nvGraphicFramePr>
          <p:cNvPr id="5" name="Content Placeholder 2">
            <a:extLst>
              <a:ext uri="{FF2B5EF4-FFF2-40B4-BE49-F238E27FC236}">
                <a16:creationId xmlns:a16="http://schemas.microsoft.com/office/drawing/2014/main" id="{6F905974-A7A2-A397-10A3-0AE0FF2122C2}"/>
              </a:ext>
            </a:extLst>
          </p:cNvPr>
          <p:cNvGraphicFramePr>
            <a:graphicFrameLocks noGrp="1"/>
          </p:cNvGraphicFramePr>
          <p:nvPr>
            <p:ph idx="1"/>
            <p:extLst>
              <p:ext uri="{D42A27DB-BD31-4B8C-83A1-F6EECF244321}">
                <p14:modId xmlns:p14="http://schemas.microsoft.com/office/powerpoint/2010/main" val="434100160"/>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7578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11151</TotalTime>
  <Words>2925</Words>
  <Application>Microsoft Office PowerPoint</Application>
  <PresentationFormat>On-screen Show (4:3)</PresentationFormat>
  <Paragraphs>279</Paragraphs>
  <Slides>35</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Calibri Light</vt:lpstr>
      <vt:lpstr>Nunito</vt:lpstr>
      <vt:lpstr>Open Sans</vt:lpstr>
      <vt:lpstr>unset</vt:lpstr>
      <vt:lpstr>YADK4CFnGjM 0</vt:lpstr>
      <vt:lpstr>Office Theme</vt:lpstr>
      <vt:lpstr>Relationship, Sexual Health, and Parenthood (RSHP)</vt:lpstr>
      <vt:lpstr>Farida Ali</vt:lpstr>
      <vt:lpstr>Agenda for this session                          </vt:lpstr>
      <vt:lpstr>PowerPoint Presentation</vt:lpstr>
      <vt:lpstr>Welcome</vt:lpstr>
      <vt:lpstr>Key Rights, Laws and Guidance Starter Question</vt:lpstr>
      <vt:lpstr>PowerPoint Presentation</vt:lpstr>
      <vt:lpstr>All children are entitled to Relationship, Sexual Health and Parenthood Education. This entitlement is preserved in the UN Convention on the Rights of the Child.  Article 3 – Best Interests Article 13 – Freedom of Expression Article 23 – Children with a disability Article 24 – Health &amp; Health Services Article 28 – Right to Education We are a UNICEF Silver  Award Rights Respecting School where children’s rights are learned, understood and lived in this school  </vt:lpstr>
      <vt:lpstr>Is RSHP education and support needed?</vt:lpstr>
      <vt:lpstr>Some common beliefs Non-sexual beings </vt:lpstr>
      <vt:lpstr>Some common beliefs cont…</vt:lpstr>
      <vt:lpstr>So, how DO we protect young people? </vt:lpstr>
      <vt:lpstr>What is RSHP Curriculum   </vt:lpstr>
      <vt:lpstr>What is the resource?</vt:lpstr>
      <vt:lpstr>Why does RSHP matter?</vt:lpstr>
      <vt:lpstr>What will I find in the resource?</vt:lpstr>
      <vt:lpstr>Why has it been developed?</vt:lpstr>
      <vt:lpstr>Is the RSHP resource age and stage appropriate?</vt:lpstr>
      <vt:lpstr>Curriculum for Excellence Levels</vt:lpstr>
      <vt:lpstr>What do we do at  Early Level?</vt:lpstr>
      <vt:lpstr>What do we do at Early Level?</vt:lpstr>
      <vt:lpstr>What do we do at First Level?</vt:lpstr>
      <vt:lpstr>What do we do at First Level?</vt:lpstr>
      <vt:lpstr>What do we do at Second Level?</vt:lpstr>
      <vt:lpstr>What do we do at Second Level?</vt:lpstr>
      <vt:lpstr> What do children and young people want from their RSHP education? </vt:lpstr>
      <vt:lpstr>RSHP Curriculum plan  </vt:lpstr>
      <vt:lpstr>Curriculum levels and assessment  </vt:lpstr>
      <vt:lpstr>RSHP Curriculum Map  Published on the school website </vt:lpstr>
      <vt:lpstr>RSHP Curriculum Plan Published on the school website   </vt:lpstr>
      <vt:lpstr>Below is the link to the RSHP Resource that we will be using at Pilrig Park School </vt:lpstr>
      <vt:lpstr>Parents and Carers</vt:lpstr>
      <vt:lpstr>What is the role of parents and carers in  RSHP education?</vt:lpstr>
      <vt:lpstr>PowerPoint Presentation</vt:lpstr>
      <vt:lpstr>Relationship, Sexual Health and Parenthood Curriculum (RSHP)</vt:lpstr>
    </vt:vector>
  </TitlesOfParts>
  <Company>NHS Lothian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 Sexual Health and Parenthood (RSHP) Education</dc:title>
  <dc:creator>Yvonne Kerr</dc:creator>
  <cp:lastModifiedBy>Ann O'Hagan</cp:lastModifiedBy>
  <cp:revision>66</cp:revision>
  <dcterms:created xsi:type="dcterms:W3CDTF">2019-07-03T20:37:23Z</dcterms:created>
  <dcterms:modified xsi:type="dcterms:W3CDTF">2024-01-10T10:14:59Z</dcterms:modified>
</cp:coreProperties>
</file>