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57" r:id="rId3"/>
    <p:sldId id="281" r:id="rId4"/>
    <p:sldId id="258" r:id="rId5"/>
    <p:sldId id="259" r:id="rId6"/>
    <p:sldId id="284" r:id="rId7"/>
    <p:sldId id="285" r:id="rId8"/>
    <p:sldId id="286" r:id="rId9"/>
    <p:sldId id="287" r:id="rId10"/>
    <p:sldId id="288" r:id="rId11"/>
    <p:sldId id="282" r:id="rId12"/>
    <p:sldId id="290" r:id="rId13"/>
    <p:sldId id="289"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CE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669" autoAdjust="0"/>
    <p:restoredTop sz="90823" autoAdjust="0"/>
  </p:normalViewPr>
  <p:slideViewPr>
    <p:cSldViewPr snapToGrid="0">
      <p:cViewPr varScale="1">
        <p:scale>
          <a:sx n="81" d="100"/>
          <a:sy n="81" d="100"/>
        </p:scale>
        <p:origin x="618" y="96"/>
      </p:cViewPr>
      <p:guideLst/>
    </p:cSldViewPr>
  </p:slideViewPr>
  <p:notesTextViewPr>
    <p:cViewPr>
      <p:scale>
        <a:sx n="1" d="1"/>
        <a:sy n="1" d="1"/>
      </p:scale>
      <p:origin x="0" y="0"/>
    </p:cViewPr>
  </p:notesTextViewPr>
  <p:notesViewPr>
    <p:cSldViewPr snapToGrid="0">
      <p:cViewPr varScale="1">
        <p:scale>
          <a:sx n="51" d="100"/>
          <a:sy n="51" d="100"/>
        </p:scale>
        <p:origin x="2692" y="2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0B3FA8B-F5D3-48AA-A011-79311221A7E0}" type="datetimeFigureOut">
              <a:rPr lang="en-GB" smtClean="0"/>
              <a:t>08/09/2022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0368D0-998C-4032-83B2-2279821C941C}" type="slidenum">
              <a:rPr lang="en-GB" smtClean="0"/>
              <a:t>‹#›</a:t>
            </a:fld>
            <a:endParaRPr lang="en-GB"/>
          </a:p>
        </p:txBody>
      </p:sp>
    </p:spTree>
    <p:extLst>
      <p:ext uri="{BB962C8B-B14F-4D97-AF65-F5344CB8AC3E}">
        <p14:creationId xmlns:p14="http://schemas.microsoft.com/office/powerpoint/2010/main" val="6274456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0" i="0" dirty="0">
              <a:solidFill>
                <a:srgbClr val="121212"/>
              </a:solidFill>
              <a:effectLst/>
              <a:latin typeface="Open Sans"/>
            </a:endParaRPr>
          </a:p>
          <a:p>
            <a:endParaRPr lang="en-GB" b="0" i="0" dirty="0">
              <a:solidFill>
                <a:srgbClr val="121212"/>
              </a:solidFill>
              <a:effectLst/>
              <a:latin typeface="Open Sans"/>
            </a:endParaRPr>
          </a:p>
        </p:txBody>
      </p:sp>
      <p:sp>
        <p:nvSpPr>
          <p:cNvPr id="4" name="Slide Number Placeholder 3"/>
          <p:cNvSpPr>
            <a:spLocks noGrp="1"/>
          </p:cNvSpPr>
          <p:nvPr>
            <p:ph type="sldNum" sz="quarter" idx="5"/>
          </p:nvPr>
        </p:nvSpPr>
        <p:spPr/>
        <p:txBody>
          <a:bodyPr/>
          <a:lstStyle/>
          <a:p>
            <a:fld id="{A60368D0-998C-4032-83B2-2279821C941C}" type="slidenum">
              <a:rPr lang="en-GB" smtClean="0"/>
              <a:t>1</a:t>
            </a:fld>
            <a:endParaRPr lang="en-GB"/>
          </a:p>
        </p:txBody>
      </p:sp>
    </p:spTree>
    <p:extLst>
      <p:ext uri="{BB962C8B-B14F-4D97-AF65-F5344CB8AC3E}">
        <p14:creationId xmlns:p14="http://schemas.microsoft.com/office/powerpoint/2010/main" val="37981164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60368D0-998C-4032-83B2-2279821C941C}" type="slidenum">
              <a:rPr lang="en-GB" smtClean="0"/>
              <a:t>2</a:t>
            </a:fld>
            <a:endParaRPr lang="en-GB"/>
          </a:p>
        </p:txBody>
      </p:sp>
    </p:spTree>
    <p:extLst>
      <p:ext uri="{BB962C8B-B14F-4D97-AF65-F5344CB8AC3E}">
        <p14:creationId xmlns:p14="http://schemas.microsoft.com/office/powerpoint/2010/main" val="40158821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a:t>
            </a:r>
          </a:p>
        </p:txBody>
      </p:sp>
      <p:sp>
        <p:nvSpPr>
          <p:cNvPr id="4" name="Slide Number Placeholder 3"/>
          <p:cNvSpPr>
            <a:spLocks noGrp="1"/>
          </p:cNvSpPr>
          <p:nvPr>
            <p:ph type="sldNum" sz="quarter" idx="5"/>
          </p:nvPr>
        </p:nvSpPr>
        <p:spPr/>
        <p:txBody>
          <a:bodyPr/>
          <a:lstStyle/>
          <a:p>
            <a:fld id="{A60368D0-998C-4032-83B2-2279821C941C}" type="slidenum">
              <a:rPr lang="en-GB" smtClean="0"/>
              <a:t>3</a:t>
            </a:fld>
            <a:endParaRPr lang="en-GB"/>
          </a:p>
        </p:txBody>
      </p:sp>
    </p:spTree>
    <p:extLst>
      <p:ext uri="{BB962C8B-B14F-4D97-AF65-F5344CB8AC3E}">
        <p14:creationId xmlns:p14="http://schemas.microsoft.com/office/powerpoint/2010/main" val="4533351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60368D0-998C-4032-83B2-2279821C941C}" type="slidenum">
              <a:rPr lang="en-GB" smtClean="0"/>
              <a:t>4</a:t>
            </a:fld>
            <a:endParaRPr lang="en-GB"/>
          </a:p>
        </p:txBody>
      </p:sp>
    </p:spTree>
    <p:extLst>
      <p:ext uri="{BB962C8B-B14F-4D97-AF65-F5344CB8AC3E}">
        <p14:creationId xmlns:p14="http://schemas.microsoft.com/office/powerpoint/2010/main" val="35711263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60368D0-998C-4032-83B2-2279821C941C}" type="slidenum">
              <a:rPr lang="en-GB" smtClean="0"/>
              <a:t>6</a:t>
            </a:fld>
            <a:endParaRPr lang="en-GB"/>
          </a:p>
        </p:txBody>
      </p:sp>
    </p:spTree>
    <p:extLst>
      <p:ext uri="{BB962C8B-B14F-4D97-AF65-F5344CB8AC3E}">
        <p14:creationId xmlns:p14="http://schemas.microsoft.com/office/powerpoint/2010/main" val="33801907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60368D0-998C-4032-83B2-2279821C941C}" type="slidenum">
              <a:rPr lang="en-GB" smtClean="0"/>
              <a:t>7</a:t>
            </a:fld>
            <a:endParaRPr lang="en-GB"/>
          </a:p>
        </p:txBody>
      </p:sp>
    </p:spTree>
    <p:extLst>
      <p:ext uri="{BB962C8B-B14F-4D97-AF65-F5344CB8AC3E}">
        <p14:creationId xmlns:p14="http://schemas.microsoft.com/office/powerpoint/2010/main" val="41025480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60368D0-998C-4032-83B2-2279821C941C}" type="slidenum">
              <a:rPr lang="en-GB" smtClean="0"/>
              <a:t>8</a:t>
            </a:fld>
            <a:endParaRPr lang="en-GB"/>
          </a:p>
        </p:txBody>
      </p:sp>
    </p:spTree>
    <p:extLst>
      <p:ext uri="{BB962C8B-B14F-4D97-AF65-F5344CB8AC3E}">
        <p14:creationId xmlns:p14="http://schemas.microsoft.com/office/powerpoint/2010/main" val="41610702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60368D0-998C-4032-83B2-2279821C941C}" type="slidenum">
              <a:rPr lang="en-GB" smtClean="0"/>
              <a:t>9</a:t>
            </a:fld>
            <a:endParaRPr lang="en-GB"/>
          </a:p>
        </p:txBody>
      </p:sp>
    </p:spTree>
    <p:extLst>
      <p:ext uri="{BB962C8B-B14F-4D97-AF65-F5344CB8AC3E}">
        <p14:creationId xmlns:p14="http://schemas.microsoft.com/office/powerpoint/2010/main" val="40949500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60368D0-998C-4032-83B2-2279821C941C}" type="slidenum">
              <a:rPr lang="en-GB" smtClean="0"/>
              <a:t>10</a:t>
            </a:fld>
            <a:endParaRPr lang="en-GB"/>
          </a:p>
        </p:txBody>
      </p:sp>
    </p:spTree>
    <p:extLst>
      <p:ext uri="{BB962C8B-B14F-4D97-AF65-F5344CB8AC3E}">
        <p14:creationId xmlns:p14="http://schemas.microsoft.com/office/powerpoint/2010/main" val="28303502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60368D0-998C-4032-83B2-2279821C941C}" type="slidenum">
              <a:rPr lang="en-GB" smtClean="0"/>
              <a:t>11</a:t>
            </a:fld>
            <a:endParaRPr lang="en-GB"/>
          </a:p>
        </p:txBody>
      </p:sp>
    </p:spTree>
    <p:extLst>
      <p:ext uri="{BB962C8B-B14F-4D97-AF65-F5344CB8AC3E}">
        <p14:creationId xmlns:p14="http://schemas.microsoft.com/office/powerpoint/2010/main" val="29653295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UNICEF UK/Dawe</a:t>
            </a:r>
          </a:p>
        </p:txBody>
      </p:sp>
      <p:sp>
        <p:nvSpPr>
          <p:cNvPr id="4" name="Slide Number Placeholder 3"/>
          <p:cNvSpPr>
            <a:spLocks noGrp="1"/>
          </p:cNvSpPr>
          <p:nvPr>
            <p:ph type="sldNum" sz="quarter" idx="5"/>
          </p:nvPr>
        </p:nvSpPr>
        <p:spPr/>
        <p:txBody>
          <a:bodyPr/>
          <a:lstStyle/>
          <a:p>
            <a:fld id="{60FFAD9A-D0F1-4AD6-A7C9-3D519A760F4B}" type="slidenum">
              <a:rPr lang="en-GB" smtClean="0"/>
              <a:t>13</a:t>
            </a:fld>
            <a:endParaRPr lang="en-GB"/>
          </a:p>
        </p:txBody>
      </p:sp>
    </p:spTree>
    <p:extLst>
      <p:ext uri="{BB962C8B-B14F-4D97-AF65-F5344CB8AC3E}">
        <p14:creationId xmlns:p14="http://schemas.microsoft.com/office/powerpoint/2010/main" val="56760845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4" name="Picture 3" descr="A person sitting on a bed&#10;&#10;Description automatically generated">
            <a:extLst>
              <a:ext uri="{FF2B5EF4-FFF2-40B4-BE49-F238E27FC236}">
                <a16:creationId xmlns:a16="http://schemas.microsoft.com/office/drawing/2014/main" id="{C4056781-D515-4BC7-8006-26261C928EF3}"/>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20414" y="0"/>
            <a:ext cx="12312414" cy="6925733"/>
          </a:xfrm>
          <a:prstGeom prst="rect">
            <a:avLst/>
          </a:prstGeom>
        </p:spPr>
      </p:pic>
      <p:sp>
        <p:nvSpPr>
          <p:cNvPr id="8" name="Title 1">
            <a:extLst>
              <a:ext uri="{FF2B5EF4-FFF2-40B4-BE49-F238E27FC236}">
                <a16:creationId xmlns:a16="http://schemas.microsoft.com/office/drawing/2014/main" id="{09CF067E-39E5-4D91-87A3-ACC6AD15E96D}"/>
              </a:ext>
            </a:extLst>
          </p:cNvPr>
          <p:cNvSpPr txBox="1">
            <a:spLocks/>
          </p:cNvSpPr>
          <p:nvPr userDrawn="1"/>
        </p:nvSpPr>
        <p:spPr>
          <a:xfrm>
            <a:off x="9525" y="5234399"/>
            <a:ext cx="9756058" cy="745571"/>
          </a:xfrm>
          <a:prstGeom prst="rect">
            <a:avLst/>
          </a:prstGeom>
          <a:solidFill>
            <a:srgbClr val="00AEEF"/>
          </a:solidFill>
        </p:spPr>
        <p:txBody>
          <a:bodyPr vert="horz" wrap="square" lIns="360000" tIns="144000" rIns="91440" bIns="45720" rtlCol="0" anchor="ctr" anchorCtr="0">
            <a:spAutoFit/>
          </a:bodyPr>
          <a:lstStyle>
            <a:lvl1pPr algn="l" defTabSz="914400" rtl="0" eaLnBrk="1" latinLnBrk="0" hangingPunct="1">
              <a:lnSpc>
                <a:spcPct val="90000"/>
              </a:lnSpc>
              <a:spcBef>
                <a:spcPct val="0"/>
              </a:spcBef>
              <a:buNone/>
              <a:defRPr sz="4000" kern="1200" cap="all" spc="600" baseline="0">
                <a:solidFill>
                  <a:schemeClr val="bg1"/>
                </a:solidFill>
                <a:latin typeface="Univers Next Pro Condensed" panose="020B0906030202020203" pitchFamily="34" charset="0"/>
                <a:ea typeface="+mj-ea"/>
                <a:cs typeface="+mj-cs"/>
              </a:defRPr>
            </a:lvl1pPr>
          </a:lstStyle>
          <a:p>
            <a:r>
              <a:rPr lang="en-US" dirty="0"/>
              <a:t>ARTICLE OF THE WEEK</a:t>
            </a:r>
            <a:endParaRPr lang="en-GB" dirty="0"/>
          </a:p>
        </p:txBody>
      </p:sp>
    </p:spTree>
    <p:extLst>
      <p:ext uri="{BB962C8B-B14F-4D97-AF65-F5344CB8AC3E}">
        <p14:creationId xmlns:p14="http://schemas.microsoft.com/office/powerpoint/2010/main" val="17053240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684C12D-CF63-408B-A8E3-CA310ADFAD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25" y="-311150"/>
            <a:ext cx="12192000" cy="8128000"/>
          </a:xfrm>
          <a:prstGeom prst="rect">
            <a:avLst/>
          </a:prstGeom>
        </p:spPr>
      </p:pic>
      <p:sp>
        <p:nvSpPr>
          <p:cNvPr id="3" name="Title 1">
            <a:extLst>
              <a:ext uri="{FF2B5EF4-FFF2-40B4-BE49-F238E27FC236}">
                <a16:creationId xmlns:a16="http://schemas.microsoft.com/office/drawing/2014/main" id="{EF5A0075-6DAE-4F75-9850-A81CCC068425}"/>
              </a:ext>
            </a:extLst>
          </p:cNvPr>
          <p:cNvSpPr txBox="1">
            <a:spLocks/>
          </p:cNvSpPr>
          <p:nvPr userDrawn="1"/>
        </p:nvSpPr>
        <p:spPr>
          <a:xfrm>
            <a:off x="9525" y="5234399"/>
            <a:ext cx="9756058" cy="745571"/>
          </a:xfrm>
          <a:prstGeom prst="rect">
            <a:avLst/>
          </a:prstGeom>
          <a:solidFill>
            <a:srgbClr val="00AEEF"/>
          </a:solidFill>
        </p:spPr>
        <p:txBody>
          <a:bodyPr vert="horz" wrap="square" lIns="360000" tIns="144000" rIns="91440" bIns="45720" rtlCol="0" anchor="ctr" anchorCtr="0">
            <a:spAutoFit/>
          </a:bodyPr>
          <a:lstStyle>
            <a:lvl1pPr algn="l" defTabSz="914400" rtl="0" eaLnBrk="1" latinLnBrk="0" hangingPunct="1">
              <a:lnSpc>
                <a:spcPct val="90000"/>
              </a:lnSpc>
              <a:spcBef>
                <a:spcPct val="0"/>
              </a:spcBef>
              <a:buNone/>
              <a:defRPr sz="4000" kern="1200" cap="all" spc="600" baseline="0">
                <a:solidFill>
                  <a:schemeClr val="bg1"/>
                </a:solidFill>
                <a:latin typeface="Univers Next Pro Condensed" panose="020B0906030202020203" pitchFamily="34" charset="0"/>
                <a:ea typeface="+mj-ea"/>
                <a:cs typeface="+mj-cs"/>
              </a:defRPr>
            </a:lvl1pPr>
          </a:lstStyle>
          <a:p>
            <a:r>
              <a:rPr lang="en-US" dirty="0"/>
              <a:t>ARTICLE OF THE WEEK</a:t>
            </a:r>
            <a:endParaRPr lang="en-GB" dirty="0"/>
          </a:p>
        </p:txBody>
      </p:sp>
    </p:spTree>
    <p:extLst>
      <p:ext uri="{BB962C8B-B14F-4D97-AF65-F5344CB8AC3E}">
        <p14:creationId xmlns:p14="http://schemas.microsoft.com/office/powerpoint/2010/main" val="37369711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A98FE80-BE6B-4AD6-9CAE-75882CA82C99}"/>
              </a:ext>
            </a:extLst>
          </p:cNvPr>
          <p:cNvSpPr txBox="1">
            <a:spLocks/>
          </p:cNvSpPr>
          <p:nvPr userDrawn="1"/>
        </p:nvSpPr>
        <p:spPr>
          <a:xfrm>
            <a:off x="9525" y="5234399"/>
            <a:ext cx="9756058" cy="745571"/>
          </a:xfrm>
          <a:prstGeom prst="rect">
            <a:avLst/>
          </a:prstGeom>
          <a:solidFill>
            <a:srgbClr val="00AEEF"/>
          </a:solidFill>
        </p:spPr>
        <p:txBody>
          <a:bodyPr vert="horz" wrap="square" lIns="360000" tIns="144000" rIns="91440" bIns="45720" rtlCol="0" anchor="ctr" anchorCtr="0">
            <a:spAutoFit/>
          </a:bodyPr>
          <a:lstStyle>
            <a:lvl1pPr algn="l" defTabSz="914400" rtl="0" eaLnBrk="1" latinLnBrk="0" hangingPunct="1">
              <a:lnSpc>
                <a:spcPct val="90000"/>
              </a:lnSpc>
              <a:spcBef>
                <a:spcPct val="0"/>
              </a:spcBef>
              <a:buNone/>
              <a:defRPr sz="4000" kern="1200" cap="all" spc="600" baseline="0">
                <a:solidFill>
                  <a:schemeClr val="bg1"/>
                </a:solidFill>
                <a:latin typeface="Univers Next Pro Condensed" panose="020B0906030202020203" pitchFamily="34" charset="0"/>
                <a:ea typeface="+mj-ea"/>
                <a:cs typeface="+mj-cs"/>
              </a:defRPr>
            </a:lvl1pPr>
          </a:lstStyle>
          <a:p>
            <a:r>
              <a:rPr lang="en-US" dirty="0"/>
              <a:t>Article of the week</a:t>
            </a:r>
            <a:endParaRPr lang="en-GB" dirty="0"/>
          </a:p>
        </p:txBody>
      </p:sp>
    </p:spTree>
    <p:extLst>
      <p:ext uri="{BB962C8B-B14F-4D97-AF65-F5344CB8AC3E}">
        <p14:creationId xmlns:p14="http://schemas.microsoft.com/office/powerpoint/2010/main" val="42206240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1EC21AA-0D92-47EE-9154-7AF89AB436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25" y="10783"/>
            <a:ext cx="12192000" cy="6855484"/>
          </a:xfrm>
          <a:prstGeom prst="rect">
            <a:avLst/>
          </a:prstGeom>
        </p:spPr>
      </p:pic>
      <p:sp>
        <p:nvSpPr>
          <p:cNvPr id="5" name="TextBox 4">
            <a:extLst>
              <a:ext uri="{FF2B5EF4-FFF2-40B4-BE49-F238E27FC236}">
                <a16:creationId xmlns:a16="http://schemas.microsoft.com/office/drawing/2014/main" id="{0A77C208-4BD6-4C38-BDC1-17B195E04AB9}"/>
              </a:ext>
            </a:extLst>
          </p:cNvPr>
          <p:cNvSpPr txBox="1"/>
          <p:nvPr userDrawn="1"/>
        </p:nvSpPr>
        <p:spPr>
          <a:xfrm>
            <a:off x="221192" y="350308"/>
            <a:ext cx="5681133" cy="646331"/>
          </a:xfrm>
          <a:prstGeom prst="rect">
            <a:avLst/>
          </a:prstGeom>
          <a:noFill/>
        </p:spPr>
        <p:txBody>
          <a:bodyPr wrap="square" rtlCol="0">
            <a:spAutoFit/>
          </a:bodyPr>
          <a:lstStyle/>
          <a:p>
            <a:pPr algn="l"/>
            <a:r>
              <a:rPr lang="en-GB" sz="3600" dirty="0">
                <a:solidFill>
                  <a:schemeClr val="bg1"/>
                </a:solidFill>
                <a:latin typeface="Univers Next Pro Condensed" panose="020B0906030202020203" pitchFamily="34" charset="0"/>
              </a:rPr>
              <a:t>INSTRUCTIONS</a:t>
            </a:r>
          </a:p>
        </p:txBody>
      </p:sp>
      <p:sp>
        <p:nvSpPr>
          <p:cNvPr id="6" name="TextBox 5">
            <a:extLst>
              <a:ext uri="{FF2B5EF4-FFF2-40B4-BE49-F238E27FC236}">
                <a16:creationId xmlns:a16="http://schemas.microsoft.com/office/drawing/2014/main" id="{A3AF2516-8551-4EE9-849B-CB3BC03C1256}"/>
              </a:ext>
            </a:extLst>
          </p:cNvPr>
          <p:cNvSpPr txBox="1"/>
          <p:nvPr userDrawn="1"/>
        </p:nvSpPr>
        <p:spPr>
          <a:xfrm>
            <a:off x="221192" y="1332678"/>
            <a:ext cx="6163733" cy="3416320"/>
          </a:xfrm>
          <a:prstGeom prst="rect">
            <a:avLst/>
          </a:prstGeom>
          <a:noFill/>
        </p:spPr>
        <p:txBody>
          <a:bodyPr wrap="square" rtlCol="0">
            <a:spAutoFit/>
          </a:bodyPr>
          <a:lstStyle/>
          <a:p>
            <a:pPr algn="l"/>
            <a:r>
              <a:rPr lang="en-GB" sz="1800" dirty="0">
                <a:solidFill>
                  <a:schemeClr val="bg1"/>
                </a:solidFill>
                <a:latin typeface="Arial" panose="020B0604020202020204" pitchFamily="34" charset="0"/>
                <a:cs typeface="Arial" panose="020B0604020202020204" pitchFamily="34" charset="0"/>
              </a:rPr>
              <a:t>This flexible resource is intended to provide you with some easy to use, appropriate rights-related learning to share with your children, their families and your colleagues. </a:t>
            </a:r>
          </a:p>
          <a:p>
            <a:pPr algn="l"/>
            <a:endParaRPr lang="en-GB" sz="1800" dirty="0">
              <a:solidFill>
                <a:schemeClr val="bg1"/>
              </a:solidFill>
              <a:latin typeface="Arial" panose="020B0604020202020204" pitchFamily="34" charset="0"/>
              <a:cs typeface="Arial" panose="020B0604020202020204" pitchFamily="34" charset="0"/>
            </a:endParaRPr>
          </a:p>
          <a:p>
            <a:r>
              <a:rPr lang="en-GB" sz="1800" dirty="0">
                <a:solidFill>
                  <a:schemeClr val="bg1"/>
                </a:solidFill>
                <a:latin typeface="Arial" panose="020B0604020202020204" pitchFamily="34" charset="0"/>
                <a:cs typeface="Arial" panose="020B0604020202020204" pitchFamily="34" charset="0"/>
              </a:rPr>
              <a:t>Please </a:t>
            </a:r>
            <a:r>
              <a:rPr lang="en-GB" sz="1800" b="1" dirty="0">
                <a:solidFill>
                  <a:srgbClr val="FFFF00"/>
                </a:solidFill>
                <a:latin typeface="Arial" panose="020B0604020202020204" pitchFamily="34" charset="0"/>
                <a:cs typeface="Arial" panose="020B0604020202020204" pitchFamily="34" charset="0"/>
              </a:rPr>
              <a:t>edit out non-relevant slides or tasks </a:t>
            </a:r>
            <a:r>
              <a:rPr lang="en-GB" sz="1800" dirty="0">
                <a:solidFill>
                  <a:schemeClr val="bg1"/>
                </a:solidFill>
                <a:latin typeface="Arial" panose="020B0604020202020204" pitchFamily="34" charset="0"/>
                <a:cs typeface="Arial" panose="020B0604020202020204" pitchFamily="34" charset="0"/>
              </a:rPr>
              <a:t>before sharing with students. Please check the content works for your learners and feel free to add any content that would make the material more relevant to your setting.</a:t>
            </a:r>
          </a:p>
          <a:p>
            <a:endParaRPr lang="en-GB" sz="1800" dirty="0">
              <a:solidFill>
                <a:schemeClr val="bg1"/>
              </a:solidFill>
              <a:latin typeface="Arial" panose="020B0604020202020204" pitchFamily="34" charset="0"/>
              <a:cs typeface="Arial" panose="020B0604020202020204" pitchFamily="34" charset="0"/>
            </a:endParaRPr>
          </a:p>
          <a:p>
            <a:pPr algn="l"/>
            <a:r>
              <a:rPr lang="en-GB" sz="1800" dirty="0">
                <a:solidFill>
                  <a:schemeClr val="bg1"/>
                </a:solidFill>
                <a:latin typeface="Arial" panose="020B0604020202020204" pitchFamily="34" charset="0"/>
                <a:cs typeface="Arial" panose="020B0604020202020204" pitchFamily="34" charset="0"/>
              </a:rPr>
              <a:t>This pack also provides links to learning resources from third parties and from the UK Committee for UNICEF (UNICEF UK) that you can access for free.</a:t>
            </a:r>
          </a:p>
        </p:txBody>
      </p:sp>
    </p:spTree>
    <p:extLst>
      <p:ext uri="{BB962C8B-B14F-4D97-AF65-F5344CB8AC3E}">
        <p14:creationId xmlns:p14="http://schemas.microsoft.com/office/powerpoint/2010/main" val="39975236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the article">
    <p:spTree>
      <p:nvGrpSpPr>
        <p:cNvPr id="1" name=""/>
        <p:cNvGrpSpPr/>
        <p:nvPr/>
      </p:nvGrpSpPr>
      <p:grpSpPr>
        <a:xfrm>
          <a:off x="0" y="0"/>
          <a:ext cx="0" cy="0"/>
          <a:chOff x="0" y="0"/>
          <a:chExt cx="0" cy="0"/>
        </a:xfrm>
      </p:grpSpPr>
      <p:pic>
        <p:nvPicPr>
          <p:cNvPr id="4" name="Picture 3" descr="Icon&#10;&#10;Description automatically generated with medium confidence">
            <a:extLst>
              <a:ext uri="{FF2B5EF4-FFF2-40B4-BE49-F238E27FC236}">
                <a16:creationId xmlns:a16="http://schemas.microsoft.com/office/drawing/2014/main" id="{F4E0B0F9-B80F-427D-AC73-5A7A7CB7A2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36828"/>
            <a:ext cx="12259733" cy="6893570"/>
          </a:xfrm>
          <a:prstGeom prst="rect">
            <a:avLst/>
          </a:prstGeom>
        </p:spPr>
      </p:pic>
      <p:pic>
        <p:nvPicPr>
          <p:cNvPr id="8" name="Picture 7" descr="Shape&#10;&#10;Description automatically generated">
            <a:extLst>
              <a:ext uri="{FF2B5EF4-FFF2-40B4-BE49-F238E27FC236}">
                <a16:creationId xmlns:a16="http://schemas.microsoft.com/office/drawing/2014/main" id="{F78A57B8-0C74-4701-99F6-4AD43C62E7F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1933575"/>
            <a:ext cx="6896566" cy="4923167"/>
          </a:xfrm>
          <a:prstGeom prst="rect">
            <a:avLst/>
          </a:prstGeom>
        </p:spPr>
      </p:pic>
    </p:spTree>
    <p:extLst>
      <p:ext uri="{BB962C8B-B14F-4D97-AF65-F5344CB8AC3E}">
        <p14:creationId xmlns:p14="http://schemas.microsoft.com/office/powerpoint/2010/main" val="21924792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ue slice one title blue dash">
    <p:spTree>
      <p:nvGrpSpPr>
        <p:cNvPr id="1" name=""/>
        <p:cNvGrpSpPr/>
        <p:nvPr/>
      </p:nvGrpSpPr>
      <p:grpSpPr>
        <a:xfrm>
          <a:off x="0" y="0"/>
          <a:ext cx="0" cy="0"/>
          <a:chOff x="0" y="0"/>
          <a:chExt cx="0" cy="0"/>
        </a:xfrm>
      </p:grpSpPr>
      <p:pic>
        <p:nvPicPr>
          <p:cNvPr id="4" name="Picture 3" descr="Icon&#10;&#10;Description automatically generated with medium confidence">
            <a:extLst>
              <a:ext uri="{FF2B5EF4-FFF2-40B4-BE49-F238E27FC236}">
                <a16:creationId xmlns:a16="http://schemas.microsoft.com/office/drawing/2014/main" id="{F4E0B0F9-B80F-427D-AC73-5A7A7CB7A2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32067"/>
            <a:ext cx="12251267" cy="6888809"/>
          </a:xfrm>
          <a:prstGeom prst="rect">
            <a:avLst/>
          </a:prstGeom>
        </p:spPr>
      </p:pic>
    </p:spTree>
    <p:extLst>
      <p:ext uri="{BB962C8B-B14F-4D97-AF65-F5344CB8AC3E}">
        <p14:creationId xmlns:p14="http://schemas.microsoft.com/office/powerpoint/2010/main" val="5273270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ue slice single title white dash">
    <p:spTree>
      <p:nvGrpSpPr>
        <p:cNvPr id="1" name=""/>
        <p:cNvGrpSpPr/>
        <p:nvPr/>
      </p:nvGrpSpPr>
      <p:grpSpPr>
        <a:xfrm>
          <a:off x="0" y="0"/>
          <a:ext cx="0" cy="0"/>
          <a:chOff x="0" y="0"/>
          <a:chExt cx="0" cy="0"/>
        </a:xfrm>
      </p:grpSpPr>
      <p:pic>
        <p:nvPicPr>
          <p:cNvPr id="3" name="Picture 2" descr="Icon&#10;&#10;Description automatically generated with medium confidence">
            <a:extLst>
              <a:ext uri="{FF2B5EF4-FFF2-40B4-BE49-F238E27FC236}">
                <a16:creationId xmlns:a16="http://schemas.microsoft.com/office/drawing/2014/main" id="{60819AA2-CB58-47D5-A0B0-74E666CA8CB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59267"/>
            <a:ext cx="12299639" cy="6916009"/>
          </a:xfrm>
          <a:prstGeom prst="rect">
            <a:avLst/>
          </a:prstGeom>
        </p:spPr>
      </p:pic>
    </p:spTree>
    <p:extLst>
      <p:ext uri="{BB962C8B-B14F-4D97-AF65-F5344CB8AC3E}">
        <p14:creationId xmlns:p14="http://schemas.microsoft.com/office/powerpoint/2010/main" val="28679367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lice single title white dash with image">
    <p:spTree>
      <p:nvGrpSpPr>
        <p:cNvPr id="1" name=""/>
        <p:cNvGrpSpPr/>
        <p:nvPr/>
      </p:nvGrpSpPr>
      <p:grpSpPr>
        <a:xfrm>
          <a:off x="0" y="0"/>
          <a:ext cx="0" cy="0"/>
          <a:chOff x="0" y="0"/>
          <a:chExt cx="0" cy="0"/>
        </a:xfrm>
      </p:grpSpPr>
      <p:pic>
        <p:nvPicPr>
          <p:cNvPr id="4" name="Picture 3" descr="A person wearing a suit and tie&#10;&#10;Description automatically generated">
            <a:extLst>
              <a:ext uri="{FF2B5EF4-FFF2-40B4-BE49-F238E27FC236}">
                <a16:creationId xmlns:a16="http://schemas.microsoft.com/office/drawing/2014/main" id="{4A72FEE0-4541-40C9-9A50-CFC663451F6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7746" b="8592"/>
          <a:stretch/>
        </p:blipFill>
        <p:spPr>
          <a:xfrm flipH="1">
            <a:off x="-1" y="12921"/>
            <a:ext cx="12191999" cy="6858000"/>
          </a:xfrm>
          <a:prstGeom prst="rect">
            <a:avLst/>
          </a:prstGeom>
        </p:spPr>
      </p:pic>
      <p:pic>
        <p:nvPicPr>
          <p:cNvPr id="3" name="Picture 2" descr="Icon&#10;&#10;Description automatically generated with medium confidence">
            <a:extLst>
              <a:ext uri="{FF2B5EF4-FFF2-40B4-BE49-F238E27FC236}">
                <a16:creationId xmlns:a16="http://schemas.microsoft.com/office/drawing/2014/main" id="{60819AA2-CB58-47D5-A0B0-74E666CA8CB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93133"/>
            <a:ext cx="12380610" cy="6961538"/>
          </a:xfrm>
          <a:prstGeom prst="rect">
            <a:avLst/>
          </a:prstGeom>
        </p:spPr>
      </p:pic>
    </p:spTree>
    <p:extLst>
      <p:ext uri="{BB962C8B-B14F-4D97-AF65-F5344CB8AC3E}">
        <p14:creationId xmlns:p14="http://schemas.microsoft.com/office/powerpoint/2010/main" val="1019943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slice single title white dash with image2">
    <p:spTree>
      <p:nvGrpSpPr>
        <p:cNvPr id="1" name=""/>
        <p:cNvGrpSpPr/>
        <p:nvPr/>
      </p:nvGrpSpPr>
      <p:grpSpPr>
        <a:xfrm>
          <a:off x="0" y="0"/>
          <a:ext cx="0" cy="0"/>
          <a:chOff x="0" y="0"/>
          <a:chExt cx="0" cy="0"/>
        </a:xfrm>
      </p:grpSpPr>
      <p:pic>
        <p:nvPicPr>
          <p:cNvPr id="5" name="Picture 4" descr="A person wearing a suit and tie&#10;&#10;Description automatically generated">
            <a:extLst>
              <a:ext uri="{FF2B5EF4-FFF2-40B4-BE49-F238E27FC236}">
                <a16:creationId xmlns:a16="http://schemas.microsoft.com/office/drawing/2014/main" id="{5FE2D8E7-4EA0-4C23-9739-A10E1C8E643C}"/>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b="16881"/>
          <a:stretch/>
        </p:blipFill>
        <p:spPr>
          <a:xfrm flipH="1">
            <a:off x="-1" y="-1"/>
            <a:ext cx="12191999" cy="6858001"/>
          </a:xfrm>
          <a:prstGeom prst="rect">
            <a:avLst/>
          </a:prstGeom>
        </p:spPr>
      </p:pic>
      <p:pic>
        <p:nvPicPr>
          <p:cNvPr id="3" name="Picture 2" descr="Icon&#10;&#10;Description automatically generated with medium confidence">
            <a:extLst>
              <a:ext uri="{FF2B5EF4-FFF2-40B4-BE49-F238E27FC236}">
                <a16:creationId xmlns:a16="http://schemas.microsoft.com/office/drawing/2014/main" id="{60819AA2-CB58-47D5-A0B0-74E666CA8CB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68366"/>
            <a:ext cx="12313582" cy="6923849"/>
          </a:xfrm>
          <a:prstGeom prst="rect">
            <a:avLst/>
          </a:prstGeom>
        </p:spPr>
      </p:pic>
    </p:spTree>
    <p:extLst>
      <p:ext uri="{BB962C8B-B14F-4D97-AF65-F5344CB8AC3E}">
        <p14:creationId xmlns:p14="http://schemas.microsoft.com/office/powerpoint/2010/main" val="9937411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lice single title blue dash with image">
    <p:spTree>
      <p:nvGrpSpPr>
        <p:cNvPr id="1" name=""/>
        <p:cNvGrpSpPr/>
        <p:nvPr/>
      </p:nvGrpSpPr>
      <p:grpSpPr>
        <a:xfrm>
          <a:off x="0" y="0"/>
          <a:ext cx="0" cy="0"/>
          <a:chOff x="0" y="0"/>
          <a:chExt cx="0" cy="0"/>
        </a:xfrm>
      </p:grpSpPr>
      <p:pic>
        <p:nvPicPr>
          <p:cNvPr id="4" name="Picture 3" descr="A person wearing a suit and tie&#10;&#10;Description automatically generated">
            <a:extLst>
              <a:ext uri="{FF2B5EF4-FFF2-40B4-BE49-F238E27FC236}">
                <a16:creationId xmlns:a16="http://schemas.microsoft.com/office/drawing/2014/main" id="{4A72FEE0-4541-40C9-9A50-CFC663451F6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7746" b="8592"/>
          <a:stretch/>
        </p:blipFill>
        <p:spPr>
          <a:xfrm flipH="1">
            <a:off x="-1" y="12921"/>
            <a:ext cx="12191999" cy="6858000"/>
          </a:xfrm>
          <a:prstGeom prst="rect">
            <a:avLst/>
          </a:prstGeom>
        </p:spPr>
      </p:pic>
      <p:pic>
        <p:nvPicPr>
          <p:cNvPr id="5" name="Picture 4" descr="Icon&#10;&#10;Description automatically generated with medium confidence">
            <a:extLst>
              <a:ext uri="{FF2B5EF4-FFF2-40B4-BE49-F238E27FC236}">
                <a16:creationId xmlns:a16="http://schemas.microsoft.com/office/drawing/2014/main" id="{2CA1285B-6221-419C-A454-834FF378DA4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 y="-68366"/>
            <a:ext cx="12315821" cy="6925108"/>
          </a:xfrm>
          <a:prstGeom prst="rect">
            <a:avLst/>
          </a:prstGeom>
        </p:spPr>
      </p:pic>
    </p:spTree>
    <p:extLst>
      <p:ext uri="{BB962C8B-B14F-4D97-AF65-F5344CB8AC3E}">
        <p14:creationId xmlns:p14="http://schemas.microsoft.com/office/powerpoint/2010/main" val="9134002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slice single title blue dash with im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87731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ny questions">
    <p:bg>
      <p:bgPr>
        <a:solidFill>
          <a:schemeClr val="bg1">
            <a:alpha val="97000"/>
          </a:schemeClr>
        </a:solidFill>
        <a:effectLst/>
      </p:bgPr>
    </p:bg>
    <p:spTree>
      <p:nvGrpSpPr>
        <p:cNvPr id="1" name=""/>
        <p:cNvGrpSpPr/>
        <p:nvPr/>
      </p:nvGrpSpPr>
      <p:grpSpPr>
        <a:xfrm>
          <a:off x="0" y="0"/>
          <a:ext cx="0" cy="0"/>
          <a:chOff x="0" y="0"/>
          <a:chExt cx="0" cy="0"/>
        </a:xfrm>
      </p:grpSpPr>
      <p:pic>
        <p:nvPicPr>
          <p:cNvPr id="8" name="Picture 7" descr="A picture containing person, sitting, man, reading&#10;&#10;Description automatically generated">
            <a:extLst>
              <a:ext uri="{FF2B5EF4-FFF2-40B4-BE49-F238E27FC236}">
                <a16:creationId xmlns:a16="http://schemas.microsoft.com/office/drawing/2014/main" id="{3F6FEA19-0098-4FF3-8554-E7B817911B8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25" y="0"/>
            <a:ext cx="12192000" cy="6858000"/>
          </a:xfrm>
          <a:prstGeom prst="rect">
            <a:avLst/>
          </a:prstGeom>
        </p:spPr>
      </p:pic>
      <p:sp>
        <p:nvSpPr>
          <p:cNvPr id="9" name="Title 1">
            <a:extLst>
              <a:ext uri="{FF2B5EF4-FFF2-40B4-BE49-F238E27FC236}">
                <a16:creationId xmlns:a16="http://schemas.microsoft.com/office/drawing/2014/main" id="{70088B6A-37EC-4377-97F2-1E7A89274C0F}"/>
              </a:ext>
            </a:extLst>
          </p:cNvPr>
          <p:cNvSpPr>
            <a:spLocks noGrp="1"/>
          </p:cNvSpPr>
          <p:nvPr>
            <p:ph type="ctrTitle" hasCustomPrompt="1"/>
          </p:nvPr>
        </p:nvSpPr>
        <p:spPr>
          <a:xfrm>
            <a:off x="0" y="5167889"/>
            <a:ext cx="7392202" cy="1022569"/>
          </a:xfrm>
          <a:solidFill>
            <a:srgbClr val="00ACE9"/>
          </a:solidFill>
        </p:spPr>
        <p:txBody>
          <a:bodyPr wrap="square" lIns="360000" tIns="144000" anchor="ctr" anchorCtr="0">
            <a:spAutoFit/>
          </a:bodyPr>
          <a:lstStyle>
            <a:lvl1pPr>
              <a:defRPr sz="6000" cap="all" spc="600" baseline="0">
                <a:solidFill>
                  <a:schemeClr val="bg1"/>
                </a:solidFill>
                <a:latin typeface="Univers Next Pro Condensed" panose="020B0906030202020203" pitchFamily="34" charset="0"/>
              </a:defRPr>
            </a:lvl1pPr>
          </a:lstStyle>
          <a:p>
            <a:r>
              <a:rPr lang="en-US" dirty="0"/>
              <a:t>thankyou</a:t>
            </a:r>
            <a:endParaRPr lang="en-GB" dirty="0"/>
          </a:p>
        </p:txBody>
      </p:sp>
    </p:spTree>
    <p:extLst>
      <p:ext uri="{BB962C8B-B14F-4D97-AF65-F5344CB8AC3E}">
        <p14:creationId xmlns:p14="http://schemas.microsoft.com/office/powerpoint/2010/main" val="35473843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imary Activities 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9C3A3BD-8BBB-4A16-8F4F-DE87626F53FB}"/>
              </a:ext>
            </a:extLst>
          </p:cNvPr>
          <p:cNvSpPr/>
          <p:nvPr userDrawn="1"/>
        </p:nvSpPr>
        <p:spPr>
          <a:xfrm>
            <a:off x="0" y="4186410"/>
            <a:ext cx="7425369" cy="267159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4E24EDD5-F2D4-484B-9B69-F3004F5F0692}"/>
              </a:ext>
            </a:extLst>
          </p:cNvPr>
          <p:cNvSpPr/>
          <p:nvPr userDrawn="1"/>
        </p:nvSpPr>
        <p:spPr>
          <a:xfrm>
            <a:off x="4766631" y="1514820"/>
            <a:ext cx="7425369" cy="2671590"/>
          </a:xfrm>
          <a:prstGeom prst="rect">
            <a:avLst/>
          </a:prstGeom>
          <a:solidFill>
            <a:srgbClr val="00B0F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C0EF4892-DECC-43FF-88C0-3B5EECDC2F0C}"/>
              </a:ext>
            </a:extLst>
          </p:cNvPr>
          <p:cNvSpPr/>
          <p:nvPr userDrawn="1"/>
        </p:nvSpPr>
        <p:spPr>
          <a:xfrm>
            <a:off x="7425369" y="4186410"/>
            <a:ext cx="4766631" cy="26715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F1CD00EA-2284-4624-8A40-76C6536547E6}"/>
              </a:ext>
            </a:extLst>
          </p:cNvPr>
          <p:cNvSpPr/>
          <p:nvPr userDrawn="1"/>
        </p:nvSpPr>
        <p:spPr>
          <a:xfrm>
            <a:off x="0" y="1514820"/>
            <a:ext cx="4766631" cy="267159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descr="A close up of a logo&#10;&#10;Description automatically generated">
            <a:extLst>
              <a:ext uri="{FF2B5EF4-FFF2-40B4-BE49-F238E27FC236}">
                <a16:creationId xmlns:a16="http://schemas.microsoft.com/office/drawing/2014/main" id="{3B22F8F5-AE04-4AC1-91B1-035F35388B1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708348" y="204854"/>
            <a:ext cx="5296365" cy="1138800"/>
          </a:xfrm>
          <a:prstGeom prst="rect">
            <a:avLst/>
          </a:prstGeom>
        </p:spPr>
      </p:pic>
      <p:sp>
        <p:nvSpPr>
          <p:cNvPr id="3" name="TextBox 2">
            <a:extLst>
              <a:ext uri="{FF2B5EF4-FFF2-40B4-BE49-F238E27FC236}">
                <a16:creationId xmlns:a16="http://schemas.microsoft.com/office/drawing/2014/main" id="{75ABA332-9979-40EC-A695-35FA1240F675}"/>
              </a:ext>
            </a:extLst>
          </p:cNvPr>
          <p:cNvSpPr txBox="1"/>
          <p:nvPr userDrawn="1"/>
        </p:nvSpPr>
        <p:spPr>
          <a:xfrm>
            <a:off x="220338" y="204854"/>
            <a:ext cx="6332862" cy="769441"/>
          </a:xfrm>
          <a:prstGeom prst="rect">
            <a:avLst/>
          </a:prstGeom>
          <a:noFill/>
        </p:spPr>
        <p:txBody>
          <a:bodyPr wrap="square" rtlCol="0">
            <a:spAutoFit/>
          </a:bodyPr>
          <a:lstStyle/>
          <a:p>
            <a:pPr algn="l"/>
            <a:r>
              <a:rPr lang="en-GB" sz="4400" dirty="0">
                <a:solidFill>
                  <a:srgbClr val="00B0F0"/>
                </a:solidFill>
                <a:latin typeface="Univers Next Pro Condensed" panose="020B0906030202020203" pitchFamily="34" charset="0"/>
              </a:rPr>
              <a:t>PRIMARY ACTIVITIES </a:t>
            </a:r>
          </a:p>
        </p:txBody>
      </p:sp>
      <p:sp>
        <p:nvSpPr>
          <p:cNvPr id="11" name="TextBox 10">
            <a:extLst>
              <a:ext uri="{FF2B5EF4-FFF2-40B4-BE49-F238E27FC236}">
                <a16:creationId xmlns:a16="http://schemas.microsoft.com/office/drawing/2014/main" id="{C5698843-F7A5-4EA9-8E27-83B20EC475F2}"/>
              </a:ext>
            </a:extLst>
          </p:cNvPr>
          <p:cNvSpPr txBox="1"/>
          <p:nvPr userDrawn="1"/>
        </p:nvSpPr>
        <p:spPr>
          <a:xfrm>
            <a:off x="220338" y="868593"/>
            <a:ext cx="5263316" cy="523220"/>
          </a:xfrm>
          <a:prstGeom prst="rect">
            <a:avLst/>
          </a:prstGeom>
          <a:noFill/>
        </p:spPr>
        <p:txBody>
          <a:bodyPr wrap="square" rtlCol="0">
            <a:spAutoFit/>
          </a:bodyPr>
          <a:lstStyle/>
          <a:p>
            <a:pPr algn="l"/>
            <a:r>
              <a:rPr lang="en-GB" sz="1400" b="1" dirty="0">
                <a:solidFill>
                  <a:schemeClr val="tx1"/>
                </a:solidFill>
                <a:latin typeface="Arial" panose="020B0604020202020204" pitchFamily="34" charset="0"/>
                <a:cs typeface="Arial" panose="020B0604020202020204" pitchFamily="34" charset="0"/>
              </a:rPr>
              <a:t>You do not need to complete every activity but if you have time you can try to complete more than one</a:t>
            </a:r>
            <a:r>
              <a:rPr lang="en-GB" sz="1400" dirty="0">
                <a:solidFill>
                  <a:schemeClr val="tx1"/>
                </a:solidFill>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17278055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rimary Activities 2">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9C3A3BD-8BBB-4A16-8F4F-DE87626F53FB}"/>
              </a:ext>
            </a:extLst>
          </p:cNvPr>
          <p:cNvSpPr/>
          <p:nvPr userDrawn="1"/>
        </p:nvSpPr>
        <p:spPr>
          <a:xfrm>
            <a:off x="0" y="4186410"/>
            <a:ext cx="7425369" cy="267159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4E24EDD5-F2D4-484B-9B69-F3004F5F0692}"/>
              </a:ext>
            </a:extLst>
          </p:cNvPr>
          <p:cNvSpPr/>
          <p:nvPr userDrawn="1"/>
        </p:nvSpPr>
        <p:spPr>
          <a:xfrm>
            <a:off x="4766631" y="1514820"/>
            <a:ext cx="7425369" cy="267159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FF00"/>
              </a:solidFill>
            </a:endParaRPr>
          </a:p>
        </p:txBody>
      </p:sp>
      <p:sp>
        <p:nvSpPr>
          <p:cNvPr id="8" name="Rectangle 7">
            <a:extLst>
              <a:ext uri="{FF2B5EF4-FFF2-40B4-BE49-F238E27FC236}">
                <a16:creationId xmlns:a16="http://schemas.microsoft.com/office/drawing/2014/main" id="{C0EF4892-DECC-43FF-88C0-3B5EECDC2F0C}"/>
              </a:ext>
            </a:extLst>
          </p:cNvPr>
          <p:cNvSpPr/>
          <p:nvPr userDrawn="1"/>
        </p:nvSpPr>
        <p:spPr>
          <a:xfrm>
            <a:off x="7425369" y="4186410"/>
            <a:ext cx="4766631" cy="26715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F1CD00EA-2284-4624-8A40-76C6536547E6}"/>
              </a:ext>
            </a:extLst>
          </p:cNvPr>
          <p:cNvSpPr/>
          <p:nvPr userDrawn="1"/>
        </p:nvSpPr>
        <p:spPr>
          <a:xfrm>
            <a:off x="0" y="1514820"/>
            <a:ext cx="4766631" cy="2671590"/>
          </a:xfrm>
          <a:prstGeom prst="rect">
            <a:avLst/>
          </a:prstGeom>
          <a:solidFill>
            <a:srgbClr val="00B0F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descr="A close up of a logo&#10;&#10;Description automatically generated">
            <a:extLst>
              <a:ext uri="{FF2B5EF4-FFF2-40B4-BE49-F238E27FC236}">
                <a16:creationId xmlns:a16="http://schemas.microsoft.com/office/drawing/2014/main" id="{3B22F8F5-AE04-4AC1-91B1-035F35388B1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708348" y="204854"/>
            <a:ext cx="5296365" cy="1138800"/>
          </a:xfrm>
          <a:prstGeom prst="rect">
            <a:avLst/>
          </a:prstGeom>
        </p:spPr>
      </p:pic>
      <p:sp>
        <p:nvSpPr>
          <p:cNvPr id="3" name="TextBox 2">
            <a:extLst>
              <a:ext uri="{FF2B5EF4-FFF2-40B4-BE49-F238E27FC236}">
                <a16:creationId xmlns:a16="http://schemas.microsoft.com/office/drawing/2014/main" id="{75ABA332-9979-40EC-A695-35FA1240F675}"/>
              </a:ext>
            </a:extLst>
          </p:cNvPr>
          <p:cNvSpPr txBox="1"/>
          <p:nvPr userDrawn="1"/>
        </p:nvSpPr>
        <p:spPr>
          <a:xfrm>
            <a:off x="220338" y="204854"/>
            <a:ext cx="6488010" cy="769441"/>
          </a:xfrm>
          <a:prstGeom prst="rect">
            <a:avLst/>
          </a:prstGeom>
          <a:noFill/>
        </p:spPr>
        <p:txBody>
          <a:bodyPr wrap="square" rtlCol="0">
            <a:spAutoFit/>
          </a:bodyPr>
          <a:lstStyle/>
          <a:p>
            <a:pPr algn="l"/>
            <a:r>
              <a:rPr lang="en-GB" sz="4400" dirty="0">
                <a:solidFill>
                  <a:srgbClr val="00B0F0"/>
                </a:solidFill>
                <a:latin typeface="Univers Next Pro Condensed" panose="020B0906030202020203" pitchFamily="34" charset="0"/>
              </a:rPr>
              <a:t>PRIMARY ACTIVITIES 2</a:t>
            </a:r>
            <a:endParaRPr lang="en-GB" sz="5400" dirty="0">
              <a:solidFill>
                <a:srgbClr val="00B0F0"/>
              </a:solidFill>
              <a:latin typeface="Univers Next Pro Condensed" panose="020B0906030202020203" pitchFamily="34" charset="0"/>
            </a:endParaRPr>
          </a:p>
        </p:txBody>
      </p:sp>
      <p:sp>
        <p:nvSpPr>
          <p:cNvPr id="11" name="TextBox 10">
            <a:extLst>
              <a:ext uri="{FF2B5EF4-FFF2-40B4-BE49-F238E27FC236}">
                <a16:creationId xmlns:a16="http://schemas.microsoft.com/office/drawing/2014/main" id="{C5698843-F7A5-4EA9-8E27-83B20EC475F2}"/>
              </a:ext>
            </a:extLst>
          </p:cNvPr>
          <p:cNvSpPr txBox="1"/>
          <p:nvPr userDrawn="1"/>
        </p:nvSpPr>
        <p:spPr>
          <a:xfrm>
            <a:off x="220338" y="868593"/>
            <a:ext cx="5263316" cy="523220"/>
          </a:xfrm>
          <a:prstGeom prst="rect">
            <a:avLst/>
          </a:prstGeom>
          <a:noFill/>
        </p:spPr>
        <p:txBody>
          <a:bodyPr wrap="square" rtlCol="0">
            <a:spAutoFit/>
          </a:bodyPr>
          <a:lstStyle/>
          <a:p>
            <a:pPr algn="l"/>
            <a:r>
              <a:rPr lang="en-GB" sz="1400" b="1" dirty="0">
                <a:solidFill>
                  <a:schemeClr val="tx1"/>
                </a:solidFill>
                <a:latin typeface="Arial" panose="020B0604020202020204" pitchFamily="34" charset="0"/>
                <a:cs typeface="Arial" panose="020B0604020202020204" pitchFamily="34" charset="0"/>
              </a:rPr>
              <a:t>You do not need to complete every activity but if you have time you can try to complete more than one. </a:t>
            </a:r>
          </a:p>
        </p:txBody>
      </p:sp>
    </p:spTree>
    <p:extLst>
      <p:ext uri="{BB962C8B-B14F-4D97-AF65-F5344CB8AC3E}">
        <p14:creationId xmlns:p14="http://schemas.microsoft.com/office/powerpoint/2010/main" val="15404087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ondary Activities">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9C3A3BD-8BBB-4A16-8F4F-DE87626F53FB}"/>
              </a:ext>
            </a:extLst>
          </p:cNvPr>
          <p:cNvSpPr/>
          <p:nvPr userDrawn="1"/>
        </p:nvSpPr>
        <p:spPr>
          <a:xfrm>
            <a:off x="0" y="4186410"/>
            <a:ext cx="7425369" cy="267159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4E24EDD5-F2D4-484B-9B69-F3004F5F0692}"/>
              </a:ext>
            </a:extLst>
          </p:cNvPr>
          <p:cNvSpPr/>
          <p:nvPr userDrawn="1"/>
        </p:nvSpPr>
        <p:spPr>
          <a:xfrm>
            <a:off x="4766631" y="1514820"/>
            <a:ext cx="7425369" cy="2671590"/>
          </a:xfrm>
          <a:prstGeom prst="rect">
            <a:avLst/>
          </a:prstGeom>
          <a:solidFill>
            <a:srgbClr val="00B0F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C0EF4892-DECC-43FF-88C0-3B5EECDC2F0C}"/>
              </a:ext>
            </a:extLst>
          </p:cNvPr>
          <p:cNvSpPr/>
          <p:nvPr userDrawn="1"/>
        </p:nvSpPr>
        <p:spPr>
          <a:xfrm>
            <a:off x="7425369" y="4186410"/>
            <a:ext cx="4766631" cy="26715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F1CD00EA-2284-4624-8A40-76C6536547E6}"/>
              </a:ext>
            </a:extLst>
          </p:cNvPr>
          <p:cNvSpPr/>
          <p:nvPr userDrawn="1"/>
        </p:nvSpPr>
        <p:spPr>
          <a:xfrm>
            <a:off x="0" y="1514820"/>
            <a:ext cx="4766631" cy="267159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descr="A close up of a logo&#10;&#10;Description automatically generated">
            <a:extLst>
              <a:ext uri="{FF2B5EF4-FFF2-40B4-BE49-F238E27FC236}">
                <a16:creationId xmlns:a16="http://schemas.microsoft.com/office/drawing/2014/main" id="{3B22F8F5-AE04-4AC1-91B1-035F35388B1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708348" y="204854"/>
            <a:ext cx="5296365" cy="1138800"/>
          </a:xfrm>
          <a:prstGeom prst="rect">
            <a:avLst/>
          </a:prstGeom>
        </p:spPr>
      </p:pic>
      <p:sp>
        <p:nvSpPr>
          <p:cNvPr id="3" name="TextBox 2">
            <a:extLst>
              <a:ext uri="{FF2B5EF4-FFF2-40B4-BE49-F238E27FC236}">
                <a16:creationId xmlns:a16="http://schemas.microsoft.com/office/drawing/2014/main" id="{75ABA332-9979-40EC-A695-35FA1240F675}"/>
              </a:ext>
            </a:extLst>
          </p:cNvPr>
          <p:cNvSpPr txBox="1"/>
          <p:nvPr userDrawn="1"/>
        </p:nvSpPr>
        <p:spPr>
          <a:xfrm>
            <a:off x="220338" y="204854"/>
            <a:ext cx="5985831" cy="769441"/>
          </a:xfrm>
          <a:prstGeom prst="rect">
            <a:avLst/>
          </a:prstGeom>
          <a:noFill/>
        </p:spPr>
        <p:txBody>
          <a:bodyPr wrap="square" rtlCol="0">
            <a:spAutoFit/>
          </a:bodyPr>
          <a:lstStyle/>
          <a:p>
            <a:pPr algn="l"/>
            <a:r>
              <a:rPr lang="en-GB" sz="4400" dirty="0">
                <a:solidFill>
                  <a:srgbClr val="00B0F0"/>
                </a:solidFill>
                <a:latin typeface="Univers Next Pro Condensed" panose="020B0906030202020203" pitchFamily="34" charset="0"/>
              </a:rPr>
              <a:t>SECONDARY ACTIVITIES</a:t>
            </a:r>
          </a:p>
        </p:txBody>
      </p:sp>
      <p:sp>
        <p:nvSpPr>
          <p:cNvPr id="11" name="TextBox 10">
            <a:extLst>
              <a:ext uri="{FF2B5EF4-FFF2-40B4-BE49-F238E27FC236}">
                <a16:creationId xmlns:a16="http://schemas.microsoft.com/office/drawing/2014/main" id="{C5698843-F7A5-4EA9-8E27-83B20EC475F2}"/>
              </a:ext>
            </a:extLst>
          </p:cNvPr>
          <p:cNvSpPr txBox="1"/>
          <p:nvPr userDrawn="1"/>
        </p:nvSpPr>
        <p:spPr>
          <a:xfrm>
            <a:off x="220338" y="868593"/>
            <a:ext cx="5263316" cy="523220"/>
          </a:xfrm>
          <a:prstGeom prst="rect">
            <a:avLst/>
          </a:prstGeom>
          <a:noFill/>
        </p:spPr>
        <p:txBody>
          <a:bodyPr wrap="square" rtlCol="0">
            <a:spAutoFit/>
          </a:bodyPr>
          <a:lstStyle/>
          <a:p>
            <a:pPr algn="l"/>
            <a:r>
              <a:rPr lang="en-GB" sz="1400" b="1" dirty="0">
                <a:solidFill>
                  <a:schemeClr val="tx1"/>
                </a:solidFill>
                <a:latin typeface="Arial" panose="020B0604020202020204" pitchFamily="34" charset="0"/>
                <a:cs typeface="Arial" panose="020B0604020202020204" pitchFamily="34" charset="0"/>
              </a:rPr>
              <a:t>You do not need to complete every activity but if you have time you can try to complete more than one</a:t>
            </a:r>
            <a:r>
              <a:rPr lang="en-GB" sz="1400" dirty="0">
                <a:solidFill>
                  <a:schemeClr val="tx1"/>
                </a:solidFill>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21093969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ondary Activities 2">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9C3A3BD-8BBB-4A16-8F4F-DE87626F53FB}"/>
              </a:ext>
            </a:extLst>
          </p:cNvPr>
          <p:cNvSpPr/>
          <p:nvPr userDrawn="1"/>
        </p:nvSpPr>
        <p:spPr>
          <a:xfrm>
            <a:off x="0" y="4186410"/>
            <a:ext cx="7425369" cy="267159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4E24EDD5-F2D4-484B-9B69-F3004F5F0692}"/>
              </a:ext>
            </a:extLst>
          </p:cNvPr>
          <p:cNvSpPr/>
          <p:nvPr userDrawn="1"/>
        </p:nvSpPr>
        <p:spPr>
          <a:xfrm>
            <a:off x="4766631" y="1514820"/>
            <a:ext cx="7425369" cy="267159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FF00"/>
              </a:solidFill>
            </a:endParaRPr>
          </a:p>
        </p:txBody>
      </p:sp>
      <p:sp>
        <p:nvSpPr>
          <p:cNvPr id="8" name="Rectangle 7">
            <a:extLst>
              <a:ext uri="{FF2B5EF4-FFF2-40B4-BE49-F238E27FC236}">
                <a16:creationId xmlns:a16="http://schemas.microsoft.com/office/drawing/2014/main" id="{C0EF4892-DECC-43FF-88C0-3B5EECDC2F0C}"/>
              </a:ext>
            </a:extLst>
          </p:cNvPr>
          <p:cNvSpPr/>
          <p:nvPr userDrawn="1"/>
        </p:nvSpPr>
        <p:spPr>
          <a:xfrm>
            <a:off x="7425369" y="4186410"/>
            <a:ext cx="4766631" cy="26715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F1CD00EA-2284-4624-8A40-76C6536547E6}"/>
              </a:ext>
            </a:extLst>
          </p:cNvPr>
          <p:cNvSpPr/>
          <p:nvPr userDrawn="1"/>
        </p:nvSpPr>
        <p:spPr>
          <a:xfrm>
            <a:off x="0" y="1514820"/>
            <a:ext cx="4766631" cy="2671590"/>
          </a:xfrm>
          <a:prstGeom prst="rect">
            <a:avLst/>
          </a:prstGeom>
          <a:solidFill>
            <a:srgbClr val="00B0F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descr="A close up of a logo&#10;&#10;Description automatically generated">
            <a:extLst>
              <a:ext uri="{FF2B5EF4-FFF2-40B4-BE49-F238E27FC236}">
                <a16:creationId xmlns:a16="http://schemas.microsoft.com/office/drawing/2014/main" id="{3B22F8F5-AE04-4AC1-91B1-035F35388B1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708348" y="204854"/>
            <a:ext cx="5296365" cy="1138800"/>
          </a:xfrm>
          <a:prstGeom prst="rect">
            <a:avLst/>
          </a:prstGeom>
        </p:spPr>
      </p:pic>
      <p:sp>
        <p:nvSpPr>
          <p:cNvPr id="3" name="TextBox 2">
            <a:extLst>
              <a:ext uri="{FF2B5EF4-FFF2-40B4-BE49-F238E27FC236}">
                <a16:creationId xmlns:a16="http://schemas.microsoft.com/office/drawing/2014/main" id="{75ABA332-9979-40EC-A695-35FA1240F675}"/>
              </a:ext>
            </a:extLst>
          </p:cNvPr>
          <p:cNvSpPr txBox="1"/>
          <p:nvPr userDrawn="1"/>
        </p:nvSpPr>
        <p:spPr>
          <a:xfrm>
            <a:off x="220338" y="204854"/>
            <a:ext cx="6323681" cy="769441"/>
          </a:xfrm>
          <a:prstGeom prst="rect">
            <a:avLst/>
          </a:prstGeom>
          <a:noFill/>
        </p:spPr>
        <p:txBody>
          <a:bodyPr wrap="square" rtlCol="0">
            <a:spAutoFit/>
          </a:bodyPr>
          <a:lstStyle/>
          <a:p>
            <a:pPr algn="l"/>
            <a:r>
              <a:rPr lang="en-GB" sz="4400" dirty="0">
                <a:solidFill>
                  <a:srgbClr val="00B0F0"/>
                </a:solidFill>
                <a:latin typeface="Univers Next Pro Condensed" panose="020B0906030202020203" pitchFamily="34" charset="0"/>
              </a:rPr>
              <a:t>SECONDARY ACTIVITIES 2</a:t>
            </a:r>
          </a:p>
        </p:txBody>
      </p:sp>
      <p:sp>
        <p:nvSpPr>
          <p:cNvPr id="11" name="TextBox 10">
            <a:extLst>
              <a:ext uri="{FF2B5EF4-FFF2-40B4-BE49-F238E27FC236}">
                <a16:creationId xmlns:a16="http://schemas.microsoft.com/office/drawing/2014/main" id="{C5698843-F7A5-4EA9-8E27-83B20EC475F2}"/>
              </a:ext>
            </a:extLst>
          </p:cNvPr>
          <p:cNvSpPr txBox="1"/>
          <p:nvPr userDrawn="1"/>
        </p:nvSpPr>
        <p:spPr>
          <a:xfrm>
            <a:off x="220338" y="868593"/>
            <a:ext cx="5263316" cy="523220"/>
          </a:xfrm>
          <a:prstGeom prst="rect">
            <a:avLst/>
          </a:prstGeom>
          <a:noFill/>
        </p:spPr>
        <p:txBody>
          <a:bodyPr wrap="square" rtlCol="0">
            <a:spAutoFit/>
          </a:bodyPr>
          <a:lstStyle/>
          <a:p>
            <a:pPr algn="l"/>
            <a:r>
              <a:rPr lang="en-GB" sz="1400" b="1" dirty="0">
                <a:solidFill>
                  <a:schemeClr val="tx1"/>
                </a:solidFill>
                <a:latin typeface="Arial" panose="020B0604020202020204" pitchFamily="34" charset="0"/>
                <a:cs typeface="Arial" panose="020B0604020202020204" pitchFamily="34" charset="0"/>
              </a:rPr>
              <a:t>You do not need to complete every activity but if you have time you can try to complete more than one. </a:t>
            </a:r>
          </a:p>
        </p:txBody>
      </p:sp>
    </p:spTree>
    <p:extLst>
      <p:ext uri="{BB962C8B-B14F-4D97-AF65-F5344CB8AC3E}">
        <p14:creationId xmlns:p14="http://schemas.microsoft.com/office/powerpoint/2010/main" val="31540152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ue slice double title blue dash">
    <p:spTree>
      <p:nvGrpSpPr>
        <p:cNvPr id="1" name=""/>
        <p:cNvGrpSpPr/>
        <p:nvPr/>
      </p:nvGrpSpPr>
      <p:grpSpPr>
        <a:xfrm>
          <a:off x="0" y="0"/>
          <a:ext cx="0" cy="0"/>
          <a:chOff x="0" y="0"/>
          <a:chExt cx="0" cy="0"/>
        </a:xfrm>
      </p:grpSpPr>
      <p:pic>
        <p:nvPicPr>
          <p:cNvPr id="4" name="Picture 3" descr="A picture containing icon&#10;&#10;Description automatically generated">
            <a:extLst>
              <a:ext uri="{FF2B5EF4-FFF2-40B4-BE49-F238E27FC236}">
                <a16:creationId xmlns:a16="http://schemas.microsoft.com/office/drawing/2014/main" id="{E49A15B5-7EFA-4045-AD3F-F12AF2BFB24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258"/>
            <a:ext cx="12192000" cy="6855484"/>
          </a:xfrm>
          <a:prstGeom prst="rect">
            <a:avLst/>
          </a:prstGeom>
        </p:spPr>
      </p:pic>
    </p:spTree>
    <p:extLst>
      <p:ext uri="{BB962C8B-B14F-4D97-AF65-F5344CB8AC3E}">
        <p14:creationId xmlns:p14="http://schemas.microsoft.com/office/powerpoint/2010/main" val="25012280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lue slice double title white dash">
    <p:spTree>
      <p:nvGrpSpPr>
        <p:cNvPr id="1" name=""/>
        <p:cNvGrpSpPr/>
        <p:nvPr/>
      </p:nvGrpSpPr>
      <p:grpSpPr>
        <a:xfrm>
          <a:off x="0" y="0"/>
          <a:ext cx="0" cy="0"/>
          <a:chOff x="0" y="0"/>
          <a:chExt cx="0" cy="0"/>
        </a:xfrm>
      </p:grpSpPr>
      <p:pic>
        <p:nvPicPr>
          <p:cNvPr id="3" name="Picture 2" descr="A picture containing icon&#10;&#10;Description automatically generated">
            <a:extLst>
              <a:ext uri="{FF2B5EF4-FFF2-40B4-BE49-F238E27FC236}">
                <a16:creationId xmlns:a16="http://schemas.microsoft.com/office/drawing/2014/main" id="{6C2F8840-AA37-4E5E-A12B-53A1C91C49A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258"/>
            <a:ext cx="12192000" cy="6855484"/>
          </a:xfrm>
          <a:prstGeom prst="rect">
            <a:avLst/>
          </a:prstGeom>
        </p:spPr>
      </p:pic>
    </p:spTree>
    <p:extLst>
      <p:ext uri="{BB962C8B-B14F-4D97-AF65-F5344CB8AC3E}">
        <p14:creationId xmlns:p14="http://schemas.microsoft.com/office/powerpoint/2010/main" val="17659769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Content and object 2">
    <p:bg>
      <p:bgPr>
        <a:solidFill>
          <a:srgbClr val="00ACE9"/>
        </a:solidFill>
        <a:effectLst/>
      </p:bgPr>
    </p:bg>
    <p:spTree>
      <p:nvGrpSpPr>
        <p:cNvPr id="1" name=""/>
        <p:cNvGrpSpPr/>
        <p:nvPr/>
      </p:nvGrpSpPr>
      <p:grpSpPr>
        <a:xfrm>
          <a:off x="0" y="0"/>
          <a:ext cx="0" cy="0"/>
          <a:chOff x="0" y="0"/>
          <a:chExt cx="0" cy="0"/>
        </a:xfrm>
      </p:grpSpPr>
      <p:sp>
        <p:nvSpPr>
          <p:cNvPr id="13" name="Title 1"/>
          <p:cNvSpPr>
            <a:spLocks noGrp="1"/>
          </p:cNvSpPr>
          <p:nvPr>
            <p:ph type="ctrTitle" hasCustomPrompt="1"/>
          </p:nvPr>
        </p:nvSpPr>
        <p:spPr>
          <a:xfrm>
            <a:off x="272796" y="202348"/>
            <a:ext cx="11247587" cy="709158"/>
          </a:xfrm>
        </p:spPr>
        <p:txBody>
          <a:bodyPr anchor="b">
            <a:normAutofit/>
          </a:bodyPr>
          <a:lstStyle>
            <a:lvl1pPr algn="l">
              <a:defRPr sz="4000" cap="all" spc="400" baseline="0">
                <a:solidFill>
                  <a:schemeClr val="bg1"/>
                </a:solidFill>
                <a:latin typeface="Univers Next Pro Condensed" panose="020B0906030202020203" pitchFamily="34" charset="0"/>
              </a:defRPr>
            </a:lvl1pPr>
          </a:lstStyle>
          <a:p>
            <a:r>
              <a:rPr lang="en-US" dirty="0"/>
              <a:t> Add headline here</a:t>
            </a:r>
            <a:endParaRPr lang="en-GB" dirty="0"/>
          </a:p>
        </p:txBody>
      </p:sp>
      <p:cxnSp>
        <p:nvCxnSpPr>
          <p:cNvPr id="17" name="Straight Connector 16">
            <a:extLst>
              <a:ext uri="{FF2B5EF4-FFF2-40B4-BE49-F238E27FC236}">
                <a16:creationId xmlns:a16="http://schemas.microsoft.com/office/drawing/2014/main" id="{2AEE0FCB-1120-4045-A506-E38BD7CCECDC}"/>
              </a:ext>
            </a:extLst>
          </p:cNvPr>
          <p:cNvCxnSpPr>
            <a:cxnSpLocks/>
          </p:cNvCxnSpPr>
          <p:nvPr userDrawn="1"/>
        </p:nvCxnSpPr>
        <p:spPr>
          <a:xfrm>
            <a:off x="67889" y="1121839"/>
            <a:ext cx="12056222" cy="0"/>
          </a:xfrm>
          <a:prstGeom prst="line">
            <a:avLst/>
          </a:prstGeom>
          <a:ln w="44450" cmpd="sng">
            <a:solidFill>
              <a:schemeClr val="bg1"/>
            </a:solidFill>
            <a:prstDash val="lgDash"/>
          </a:ln>
        </p:spPr>
        <p:style>
          <a:lnRef idx="1">
            <a:schemeClr val="accent1"/>
          </a:lnRef>
          <a:fillRef idx="0">
            <a:schemeClr val="accent1"/>
          </a:fillRef>
          <a:effectRef idx="0">
            <a:schemeClr val="accent1"/>
          </a:effectRef>
          <a:fontRef idx="minor">
            <a:schemeClr val="tx1"/>
          </a:fontRef>
        </p:style>
      </p:cxnSp>
      <p:pic>
        <p:nvPicPr>
          <p:cNvPr id="6" name="Picture 5" descr="A picture containing drawing&#10;&#10;Description automatically generated">
            <a:extLst>
              <a:ext uri="{FF2B5EF4-FFF2-40B4-BE49-F238E27FC236}">
                <a16:creationId xmlns:a16="http://schemas.microsoft.com/office/drawing/2014/main" id="{FB66101A-794E-4CBA-A965-9BBF63D6A45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224004" y="5495112"/>
            <a:ext cx="5967996" cy="1283211"/>
          </a:xfrm>
          <a:prstGeom prst="rect">
            <a:avLst/>
          </a:prstGeom>
        </p:spPr>
      </p:pic>
    </p:spTree>
    <p:extLst>
      <p:ext uri="{BB962C8B-B14F-4D97-AF65-F5344CB8AC3E}">
        <p14:creationId xmlns:p14="http://schemas.microsoft.com/office/powerpoint/2010/main" val="234600988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Simple text">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786F8ED-6F66-BE45-ADC6-D6BC0CEF0183}"/>
              </a:ext>
            </a:extLst>
          </p:cNvPr>
          <p:cNvSpPr>
            <a:spLocks noGrp="1"/>
          </p:cNvSpPr>
          <p:nvPr>
            <p:ph type="body" sz="quarter" idx="11" hasCustomPrompt="1"/>
          </p:nvPr>
        </p:nvSpPr>
        <p:spPr>
          <a:xfrm>
            <a:off x="360000" y="1652580"/>
            <a:ext cx="10858500" cy="4092575"/>
          </a:xfrm>
        </p:spPr>
        <p:txBody>
          <a:bodyPr tIns="180000"/>
          <a:lstStyle>
            <a:lvl1pPr marL="457200" indent="-457200">
              <a:spcAft>
                <a:spcPts val="1000"/>
              </a:spcAft>
              <a:buClr>
                <a:srgbClr val="00AEEF"/>
              </a:buClr>
              <a:buFont typeface="Wingdings" pitchFamily="2" charset="2"/>
              <a:buChar char="§"/>
              <a:defRPr/>
            </a:lvl1pPr>
            <a:lvl2pPr marL="800100" indent="-342900">
              <a:buClr>
                <a:schemeClr val="tx1"/>
              </a:buClr>
              <a:buFont typeface="Wingdings" pitchFamily="2" charset="2"/>
              <a:buChar char="§"/>
              <a:defRPr/>
            </a:lvl2pPr>
            <a:lvl3pPr marL="1143000" indent="-228600">
              <a:buClr>
                <a:srgbClr val="00AEEF"/>
              </a:buClr>
              <a:buFont typeface="Wingdings" pitchFamily="2" charset="2"/>
              <a:buChar char="§"/>
              <a:defRPr/>
            </a:lvl3pPr>
            <a:lvl4pPr marL="1600200" indent="-228600">
              <a:buClr>
                <a:schemeClr val="tx1"/>
              </a:buClr>
              <a:buFont typeface="Wingdings" pitchFamily="2" charset="2"/>
              <a:buChar char="§"/>
              <a:defRPr/>
            </a:lvl4pPr>
            <a:lvl5pPr marL="2114550" indent="-285750">
              <a:buClr>
                <a:srgbClr val="00AEEF"/>
              </a:buClr>
              <a:buFont typeface="Wingdings" pitchFamily="2" charset="2"/>
              <a:buChar char="§"/>
              <a:defRPr/>
            </a:lvl5pPr>
          </a:lstStyle>
          <a:p>
            <a:pPr lvl="0"/>
            <a:r>
              <a:rPr lang="en-US" b="0" i="0">
                <a:latin typeface="Univers Next Pro" panose="020B0503030202020203" pitchFamily="34" charset="77"/>
                <a:cs typeface="Univers" panose="020F0502020204030204" pitchFamily="34" charset="0"/>
              </a:rPr>
              <a:t>Click to add engaging text</a:t>
            </a:r>
          </a:p>
          <a:p>
            <a:pPr lvl="0"/>
            <a:r>
              <a:rPr lang="en-US" b="0" i="0">
                <a:latin typeface="Univers Next Pro" panose="020B0503030202020203" pitchFamily="34" charset="77"/>
                <a:cs typeface="Univers" panose="020F0502020204030204" pitchFamily="34" charset="0"/>
              </a:rPr>
              <a:t>And some more text</a:t>
            </a:r>
          </a:p>
          <a:p>
            <a:pPr lvl="1"/>
            <a:r>
              <a:rPr lang="en-US" b="0" i="0">
                <a:latin typeface="Univers Next Pro" panose="020B0503030202020203" pitchFamily="34" charset="77"/>
                <a:cs typeface="Univers" panose="020F0502020204030204" pitchFamily="34" charset="0"/>
              </a:rPr>
              <a:t>Second level</a:t>
            </a:r>
          </a:p>
          <a:p>
            <a:pPr lvl="2"/>
            <a:r>
              <a:rPr lang="en-US" b="0" i="0">
                <a:latin typeface="Univers Next Pro" panose="020B0503030202020203" pitchFamily="34" charset="77"/>
                <a:cs typeface="Univers" panose="020F0502020204030204" pitchFamily="34" charset="0"/>
              </a:rPr>
              <a:t>Third level</a:t>
            </a:r>
          </a:p>
          <a:p>
            <a:pPr lvl="3"/>
            <a:r>
              <a:rPr lang="en-US" b="0" i="0">
                <a:latin typeface="Univers Next Pro" panose="020B0503030202020203" pitchFamily="34" charset="77"/>
                <a:cs typeface="Univers" panose="020F0502020204030204" pitchFamily="34" charset="0"/>
              </a:rPr>
              <a:t>Fourth level</a:t>
            </a:r>
          </a:p>
          <a:p>
            <a:pPr lvl="4"/>
            <a:endParaRPr lang="en-US" b="0" i="0">
              <a:latin typeface="Univers Next Pro" panose="020B0503030202020203" pitchFamily="34" charset="77"/>
              <a:cs typeface="Univers" panose="020F0502020204030204" pitchFamily="34" charset="0"/>
            </a:endParaRPr>
          </a:p>
        </p:txBody>
      </p:sp>
      <p:cxnSp>
        <p:nvCxnSpPr>
          <p:cNvPr id="6" name="Straight Connector 5">
            <a:extLst>
              <a:ext uri="{FF2B5EF4-FFF2-40B4-BE49-F238E27FC236}">
                <a16:creationId xmlns:a16="http://schemas.microsoft.com/office/drawing/2014/main" id="{032FFBB5-AF36-DC41-B7D2-D1C8564792E3}"/>
              </a:ext>
            </a:extLst>
          </p:cNvPr>
          <p:cNvCxnSpPr>
            <a:cxnSpLocks/>
          </p:cNvCxnSpPr>
          <p:nvPr userDrawn="1"/>
        </p:nvCxnSpPr>
        <p:spPr>
          <a:xfrm flipV="1">
            <a:off x="16519" y="1391521"/>
            <a:ext cx="12175481" cy="42699"/>
          </a:xfrm>
          <a:prstGeom prst="line">
            <a:avLst/>
          </a:prstGeom>
          <a:ln w="44450" cmpd="sng">
            <a:solidFill>
              <a:srgbClr val="00AEEF"/>
            </a:solidFill>
            <a:prstDash val="lgDash"/>
          </a:ln>
        </p:spPr>
        <p:style>
          <a:lnRef idx="1">
            <a:schemeClr val="accent1"/>
          </a:lnRef>
          <a:fillRef idx="0">
            <a:schemeClr val="accent1"/>
          </a:fillRef>
          <a:effectRef idx="0">
            <a:schemeClr val="accent1"/>
          </a:effectRef>
          <a:fontRef idx="minor">
            <a:schemeClr val="tx1"/>
          </a:fontRef>
        </p:style>
      </p:cxnSp>
      <p:sp>
        <p:nvSpPr>
          <p:cNvPr id="8" name="Title 1">
            <a:extLst>
              <a:ext uri="{FF2B5EF4-FFF2-40B4-BE49-F238E27FC236}">
                <a16:creationId xmlns:a16="http://schemas.microsoft.com/office/drawing/2014/main" id="{CA965B56-7434-4F4E-9C33-F1D3F131942D}"/>
              </a:ext>
            </a:extLst>
          </p:cNvPr>
          <p:cNvSpPr>
            <a:spLocks noGrp="1"/>
          </p:cNvSpPr>
          <p:nvPr>
            <p:ph type="ctrTitle" hasCustomPrompt="1"/>
          </p:nvPr>
        </p:nvSpPr>
        <p:spPr>
          <a:xfrm>
            <a:off x="360000" y="261444"/>
            <a:ext cx="11247587" cy="877104"/>
          </a:xfrm>
        </p:spPr>
        <p:txBody>
          <a:bodyPr anchor="b">
            <a:normAutofit/>
          </a:bodyPr>
          <a:lstStyle>
            <a:lvl1pPr algn="l">
              <a:defRPr sz="4800" cap="all" spc="400" baseline="0">
                <a:solidFill>
                  <a:srgbClr val="00AEEF"/>
                </a:solidFill>
                <a:latin typeface="Univers Next Pro Condensed" panose="020B0906030202020203" pitchFamily="34" charset="0"/>
              </a:defRPr>
            </a:lvl1pPr>
          </a:lstStyle>
          <a:p>
            <a:r>
              <a:rPr lang="en-US"/>
              <a:t> add headline here</a:t>
            </a:r>
            <a:endParaRPr lang="en-GB"/>
          </a:p>
        </p:txBody>
      </p:sp>
      <p:pic>
        <p:nvPicPr>
          <p:cNvPr id="7" name="Picture 6" descr="A close up of a logo&#10;&#10;Description automatically generated">
            <a:extLst>
              <a:ext uri="{FF2B5EF4-FFF2-40B4-BE49-F238E27FC236}">
                <a16:creationId xmlns:a16="http://schemas.microsoft.com/office/drawing/2014/main" id="{DDF87C42-D6D6-4C5A-A743-872A791424A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18516" y="5719200"/>
            <a:ext cx="5296365" cy="1138800"/>
          </a:xfrm>
          <a:prstGeom prst="rect">
            <a:avLst/>
          </a:prstGeom>
        </p:spPr>
      </p:pic>
    </p:spTree>
    <p:extLst>
      <p:ext uri="{BB962C8B-B14F-4D97-AF65-F5344CB8AC3E}">
        <p14:creationId xmlns:p14="http://schemas.microsoft.com/office/powerpoint/2010/main" val="23086690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7D823AD-7E46-4BC4-B6F2-95D960913CF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5EA6E73-1FB3-4672-A186-44EDDA5AB6E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1F92268-EE10-4A33-8023-A417290A494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21314E-8A4B-4758-9B45-C385D311A07B}" type="datetimeFigureOut">
              <a:rPr lang="en-GB" smtClean="0"/>
              <a:t>08/09/2022</a:t>
            </a:fld>
            <a:endParaRPr lang="en-GB"/>
          </a:p>
        </p:txBody>
      </p:sp>
      <p:sp>
        <p:nvSpPr>
          <p:cNvPr id="5" name="Footer Placeholder 4">
            <a:extLst>
              <a:ext uri="{FF2B5EF4-FFF2-40B4-BE49-F238E27FC236}">
                <a16:creationId xmlns:a16="http://schemas.microsoft.com/office/drawing/2014/main" id="{10980CCE-9D22-4D25-93E2-654F4CF3570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97FCC405-8893-4E1F-8261-69B33BE3569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3F9AC1-C1B8-4CF6-A420-CB7239454072}" type="slidenum">
              <a:rPr lang="en-GB" smtClean="0"/>
              <a:t>‹#›</a:t>
            </a:fld>
            <a:endParaRPr lang="en-GB"/>
          </a:p>
        </p:txBody>
      </p:sp>
    </p:spTree>
    <p:extLst>
      <p:ext uri="{BB962C8B-B14F-4D97-AF65-F5344CB8AC3E}">
        <p14:creationId xmlns:p14="http://schemas.microsoft.com/office/powerpoint/2010/main" val="18336407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9" r:id="rId4"/>
    <p:sldLayoutId id="2147483653" r:id="rId5"/>
    <p:sldLayoutId id="2147483654" r:id="rId6"/>
    <p:sldLayoutId id="2147483655" r:id="rId7"/>
    <p:sldLayoutId id="2147483658" r:id="rId8"/>
    <p:sldLayoutId id="2147483666" r:id="rId9"/>
    <p:sldLayoutId id="2147483659" r:id="rId10"/>
    <p:sldLayoutId id="2147483667" r:id="rId11"/>
    <p:sldLayoutId id="2147483668" r:id="rId12"/>
    <p:sldLayoutId id="2147483662" r:id="rId13"/>
    <p:sldLayoutId id="2147483663" r:id="rId14"/>
    <p:sldLayoutId id="2147483665" r:id="rId15"/>
    <p:sldLayoutId id="2147483664" r:id="rId16"/>
    <p:sldLayoutId id="2147483656" r:id="rId17"/>
    <p:sldLayoutId id="2147483657" r:id="rId18"/>
    <p:sldLayoutId id="2147483660" r:id="rId19"/>
    <p:sldLayoutId id="2147483661" r:id="rId2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3.xml"/><Relationship Id="rId1" Type="http://schemas.openxmlformats.org/officeDocument/2006/relationships/slideLayout" Target="../slideLayouts/slideLayout19.xml"/><Relationship Id="rId5" Type="http://schemas.openxmlformats.org/officeDocument/2006/relationships/image" Target="../media/image18.jpg"/><Relationship Id="rId4" Type="http://schemas.openxmlformats.org/officeDocument/2006/relationships/image" Target="../media/image17.jp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image" Target="../media/image20.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hyperlink" Target="https://www.youtube.com/watch?v=-NmKnmDCb_Q" TargetMode="External"/><Relationship Id="rId5" Type="http://schemas.openxmlformats.org/officeDocument/2006/relationships/image" Target="../media/image19.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3.xml"/><Relationship Id="rId1" Type="http://schemas.openxmlformats.org/officeDocument/2006/relationships/video" Target="https://www.youtube.com/embed/cNHc2XCultQ?feature=oembed" TargetMode="External"/><Relationship Id="rId5" Type="http://schemas.openxmlformats.org/officeDocument/2006/relationships/image" Target="../media/image21.jpeg"/><Relationship Id="rId4" Type="http://schemas.openxmlformats.org/officeDocument/2006/relationships/hyperlink" Target="https://youtu.be/cNHc2XCultQ."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14.xml"/><Relationship Id="rId4" Type="http://schemas.openxmlformats.org/officeDocument/2006/relationships/image" Target="../media/image23.svg"/></Relationships>
</file>

<file path=ppt/slides/_rels/slide9.xml.rels><?xml version="1.0" encoding="UTF-8" standalone="yes"?>
<Relationships xmlns="http://schemas.openxmlformats.org/package/2006/relationships"><Relationship Id="rId3" Type="http://schemas.openxmlformats.org/officeDocument/2006/relationships/hyperlink" Target="https://www.unicef.org.uk/working-with-young-people/news/" TargetMode="External"/><Relationship Id="rId2" Type="http://schemas.openxmlformats.org/officeDocument/2006/relationships/notesSlide" Target="../notesSlides/notesSlide8.xml"/><Relationship Id="rId1" Type="http://schemas.openxmlformats.org/officeDocument/2006/relationships/slideLayout" Target="../slideLayouts/slideLayout15.xml"/><Relationship Id="rId4" Type="http://schemas.openxmlformats.org/officeDocument/2006/relationships/image" Target="../media/image24.jpg"/></Relationships>
</file>

<file path=ppt/slides/_rels/slide10.xml.rels><?xml version="1.0" encoding="UTF-8" standalone="yes"?>
<Relationships xmlns="http://schemas.openxmlformats.org/package/2006/relationships"><Relationship Id="rId3" Type="http://schemas.openxmlformats.org/officeDocument/2006/relationships/hyperlink" Target="https://crc15.org/learn/" TargetMode="External"/><Relationship Id="rId7" Type="http://schemas.openxmlformats.org/officeDocument/2006/relationships/image" Target="../media/image23.svg"/><Relationship Id="rId2" Type="http://schemas.openxmlformats.org/officeDocument/2006/relationships/notesSlide" Target="../notesSlides/notesSlide9.xml"/><Relationship Id="rId1" Type="http://schemas.openxmlformats.org/officeDocument/2006/relationships/slideLayout" Target="../slideLayouts/slideLayout16.xml"/><Relationship Id="rId6" Type="http://schemas.openxmlformats.org/officeDocument/2006/relationships/image" Target="../media/image22.png"/><Relationship Id="rId5" Type="http://schemas.openxmlformats.org/officeDocument/2006/relationships/hyperlink" Target="https://www.nspcc.org.uk/what-is-child-abuse/types-of-abuse/gangs-criminal-exploitation/" TargetMode="External"/><Relationship Id="rId4" Type="http://schemas.openxmlformats.org/officeDocument/2006/relationships/hyperlink" Target="https://www.cypcs.org.uk/positions/mosquito-devices/#mosquito-devices" TargetMode="Externa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hyperlink" Target="https://www.unicef.org.uk/rights-respecting-schools/" TargetMode="Externa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6A74F53-4D6D-415D-8E2B-DE22FE6A7BE4}"/>
              </a:ext>
            </a:extLst>
          </p:cNvPr>
          <p:cNvSpPr/>
          <p:nvPr/>
        </p:nvSpPr>
        <p:spPr>
          <a:xfrm rot="16200000">
            <a:off x="9637186" y="4347300"/>
            <a:ext cx="4790567" cy="230832"/>
          </a:xfrm>
          <a:prstGeom prst="rect">
            <a:avLst/>
          </a:prstGeom>
        </p:spPr>
        <p:txBody>
          <a:bodyPr wrap="square">
            <a:spAutoFit/>
          </a:bodyPr>
          <a:lstStyle/>
          <a:p>
            <a:r>
              <a:rPr lang="en-GB" sz="900" dirty="0">
                <a:solidFill>
                  <a:schemeClr val="bg1"/>
                </a:solidFill>
                <a:latin typeface="Arial" panose="020B0604020202020204" pitchFamily="34" charset="0"/>
                <a:cs typeface="Arial" panose="020B0604020202020204" pitchFamily="34" charset="0"/>
              </a:rPr>
              <a:t>UNICEF/</a:t>
            </a:r>
            <a:r>
              <a:rPr lang="en-GB" sz="900" b="0" i="0" dirty="0">
                <a:solidFill>
                  <a:schemeClr val="bg1"/>
                </a:solidFill>
                <a:effectLst/>
                <a:latin typeface="Arial" panose="020B0604020202020204" pitchFamily="34" charset="0"/>
                <a:cs typeface="Arial" panose="020B0604020202020204" pitchFamily="34" charset="0"/>
              </a:rPr>
              <a:t>UNI328446</a:t>
            </a:r>
            <a:endParaRPr lang="en-GB" sz="900" b="1" i="0" dirty="0">
              <a:solidFill>
                <a:schemeClr val="bg1"/>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230011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8303441-596D-48BC-B878-1D331D489258}"/>
              </a:ext>
            </a:extLst>
          </p:cNvPr>
          <p:cNvSpPr txBox="1"/>
          <p:nvPr/>
        </p:nvSpPr>
        <p:spPr>
          <a:xfrm>
            <a:off x="7135905" y="864312"/>
            <a:ext cx="4527177" cy="338554"/>
          </a:xfrm>
          <a:prstGeom prst="rect">
            <a:avLst/>
          </a:prstGeom>
          <a:noFill/>
        </p:spPr>
        <p:txBody>
          <a:bodyPr wrap="square" rtlCol="0">
            <a:spAutoFit/>
          </a:bodyPr>
          <a:lstStyle/>
          <a:p>
            <a:pPr algn="l"/>
            <a:r>
              <a:rPr lang="en-GB" sz="1600" b="1" dirty="0">
                <a:latin typeface="Arial" panose="020B0604020202020204" pitchFamily="34" charset="0"/>
                <a:cs typeface="Arial" panose="020B0604020202020204" pitchFamily="34" charset="0"/>
              </a:rPr>
              <a:t>Slide 3 – Guess the article</a:t>
            </a:r>
          </a:p>
        </p:txBody>
      </p:sp>
      <p:sp>
        <p:nvSpPr>
          <p:cNvPr id="3" name="TextBox 2">
            <a:extLst>
              <a:ext uri="{FF2B5EF4-FFF2-40B4-BE49-F238E27FC236}">
                <a16:creationId xmlns:a16="http://schemas.microsoft.com/office/drawing/2014/main" id="{3348E752-500E-466A-9523-8028B68848A8}"/>
              </a:ext>
            </a:extLst>
          </p:cNvPr>
          <p:cNvSpPr txBox="1"/>
          <p:nvPr/>
        </p:nvSpPr>
        <p:spPr>
          <a:xfrm>
            <a:off x="7575177" y="1622611"/>
            <a:ext cx="4276165" cy="338554"/>
          </a:xfrm>
          <a:prstGeom prst="rect">
            <a:avLst/>
          </a:prstGeom>
          <a:noFill/>
        </p:spPr>
        <p:txBody>
          <a:bodyPr wrap="square" rtlCol="0">
            <a:spAutoFit/>
          </a:bodyPr>
          <a:lstStyle/>
          <a:p>
            <a:pPr algn="l"/>
            <a:r>
              <a:rPr lang="en-GB" sz="1600" b="1" dirty="0">
                <a:latin typeface="Arial" panose="020B0604020202020204" pitchFamily="34" charset="0"/>
                <a:cs typeface="Arial" panose="020B0604020202020204" pitchFamily="34" charset="0"/>
              </a:rPr>
              <a:t>Slide 4 – Introducing Article 15</a:t>
            </a:r>
          </a:p>
        </p:txBody>
      </p:sp>
      <p:sp>
        <p:nvSpPr>
          <p:cNvPr id="4" name="TextBox 3">
            <a:extLst>
              <a:ext uri="{FF2B5EF4-FFF2-40B4-BE49-F238E27FC236}">
                <a16:creationId xmlns:a16="http://schemas.microsoft.com/office/drawing/2014/main" id="{EE9520FF-8DF7-4B84-907C-B4BEF0B9B76F}"/>
              </a:ext>
            </a:extLst>
          </p:cNvPr>
          <p:cNvSpPr txBox="1"/>
          <p:nvPr/>
        </p:nvSpPr>
        <p:spPr>
          <a:xfrm>
            <a:off x="7844118" y="2447364"/>
            <a:ext cx="4276164" cy="338554"/>
          </a:xfrm>
          <a:prstGeom prst="rect">
            <a:avLst/>
          </a:prstGeom>
          <a:noFill/>
        </p:spPr>
        <p:txBody>
          <a:bodyPr wrap="square" rtlCol="0">
            <a:spAutoFit/>
          </a:bodyPr>
          <a:lstStyle/>
          <a:p>
            <a:pPr algn="l"/>
            <a:r>
              <a:rPr lang="en-GB" sz="1600" b="1" dirty="0">
                <a:latin typeface="Arial" panose="020B0604020202020204" pitchFamily="34" charset="0"/>
                <a:cs typeface="Arial" panose="020B0604020202020204" pitchFamily="34" charset="0"/>
              </a:rPr>
              <a:t>Slide 5 – Exploring Article 15</a:t>
            </a:r>
          </a:p>
        </p:txBody>
      </p:sp>
      <p:sp>
        <p:nvSpPr>
          <p:cNvPr id="5" name="TextBox 4">
            <a:extLst>
              <a:ext uri="{FF2B5EF4-FFF2-40B4-BE49-F238E27FC236}">
                <a16:creationId xmlns:a16="http://schemas.microsoft.com/office/drawing/2014/main" id="{C6311DBE-1260-4CC3-8756-A8D0A2D7E3B2}"/>
              </a:ext>
            </a:extLst>
          </p:cNvPr>
          <p:cNvSpPr txBox="1"/>
          <p:nvPr/>
        </p:nvSpPr>
        <p:spPr>
          <a:xfrm>
            <a:off x="7960659" y="3295056"/>
            <a:ext cx="4007224" cy="338554"/>
          </a:xfrm>
          <a:prstGeom prst="rect">
            <a:avLst/>
          </a:prstGeom>
          <a:noFill/>
        </p:spPr>
        <p:txBody>
          <a:bodyPr wrap="square" rtlCol="0">
            <a:spAutoFit/>
          </a:bodyPr>
          <a:lstStyle/>
          <a:p>
            <a:pPr algn="l"/>
            <a:r>
              <a:rPr lang="en-GB" sz="1600" b="1" dirty="0">
                <a:latin typeface="Arial" panose="020B0604020202020204" pitchFamily="34" charset="0"/>
                <a:cs typeface="Arial" panose="020B0604020202020204" pitchFamily="34" charset="0"/>
              </a:rPr>
              <a:t>Slide 6 – Some possible answers</a:t>
            </a:r>
          </a:p>
        </p:txBody>
      </p:sp>
      <p:sp>
        <p:nvSpPr>
          <p:cNvPr id="6" name="TextBox 5">
            <a:extLst>
              <a:ext uri="{FF2B5EF4-FFF2-40B4-BE49-F238E27FC236}">
                <a16:creationId xmlns:a16="http://schemas.microsoft.com/office/drawing/2014/main" id="{77AC655D-0998-4E4E-AC0B-9D4385EBE607}"/>
              </a:ext>
            </a:extLst>
          </p:cNvPr>
          <p:cNvSpPr txBox="1"/>
          <p:nvPr/>
        </p:nvSpPr>
        <p:spPr>
          <a:xfrm>
            <a:off x="7844118" y="4142748"/>
            <a:ext cx="4007224" cy="338554"/>
          </a:xfrm>
          <a:prstGeom prst="rect">
            <a:avLst/>
          </a:prstGeom>
          <a:noFill/>
        </p:spPr>
        <p:txBody>
          <a:bodyPr wrap="square" rtlCol="0">
            <a:spAutoFit/>
          </a:bodyPr>
          <a:lstStyle/>
          <a:p>
            <a:pPr algn="l"/>
            <a:r>
              <a:rPr lang="en-GB" sz="1600" b="1" dirty="0">
                <a:latin typeface="Arial" panose="020B0604020202020204" pitchFamily="34" charset="0"/>
                <a:cs typeface="Arial" panose="020B0604020202020204" pitchFamily="34" charset="0"/>
              </a:rPr>
              <a:t>Slides 7&amp;8 – Primary Activities</a:t>
            </a:r>
          </a:p>
        </p:txBody>
      </p:sp>
      <p:sp>
        <p:nvSpPr>
          <p:cNvPr id="7" name="TextBox 6">
            <a:extLst>
              <a:ext uri="{FF2B5EF4-FFF2-40B4-BE49-F238E27FC236}">
                <a16:creationId xmlns:a16="http://schemas.microsoft.com/office/drawing/2014/main" id="{1FE86C00-5D8C-4E86-BF47-5C2BAA46013B}"/>
              </a:ext>
            </a:extLst>
          </p:cNvPr>
          <p:cNvSpPr txBox="1"/>
          <p:nvPr/>
        </p:nvSpPr>
        <p:spPr>
          <a:xfrm>
            <a:off x="7575176" y="4940608"/>
            <a:ext cx="4276165" cy="338554"/>
          </a:xfrm>
          <a:prstGeom prst="rect">
            <a:avLst/>
          </a:prstGeom>
          <a:noFill/>
        </p:spPr>
        <p:txBody>
          <a:bodyPr wrap="square" rtlCol="0">
            <a:spAutoFit/>
          </a:bodyPr>
          <a:lstStyle/>
          <a:p>
            <a:pPr algn="l"/>
            <a:r>
              <a:rPr lang="en-GB" sz="1600" b="1" dirty="0">
                <a:latin typeface="Arial" panose="020B0604020202020204" pitchFamily="34" charset="0"/>
                <a:cs typeface="Arial" panose="020B0604020202020204" pitchFamily="34" charset="0"/>
              </a:rPr>
              <a:t>Slides 9&amp;10 – Secondary Activities</a:t>
            </a:r>
          </a:p>
        </p:txBody>
      </p:sp>
      <p:sp>
        <p:nvSpPr>
          <p:cNvPr id="8" name="TextBox 7">
            <a:extLst>
              <a:ext uri="{FF2B5EF4-FFF2-40B4-BE49-F238E27FC236}">
                <a16:creationId xmlns:a16="http://schemas.microsoft.com/office/drawing/2014/main" id="{CE9365D3-AF72-42B0-BC23-BD0019988A53}"/>
              </a:ext>
            </a:extLst>
          </p:cNvPr>
          <p:cNvSpPr txBox="1"/>
          <p:nvPr/>
        </p:nvSpPr>
        <p:spPr>
          <a:xfrm>
            <a:off x="7135904" y="5761659"/>
            <a:ext cx="4831979" cy="338554"/>
          </a:xfrm>
          <a:prstGeom prst="rect">
            <a:avLst/>
          </a:prstGeom>
          <a:noFill/>
        </p:spPr>
        <p:txBody>
          <a:bodyPr wrap="square" rtlCol="0">
            <a:spAutoFit/>
          </a:bodyPr>
          <a:lstStyle/>
          <a:p>
            <a:pPr algn="l"/>
            <a:r>
              <a:rPr lang="en-GB" sz="1600" b="1" dirty="0">
                <a:latin typeface="Arial" panose="020B0604020202020204" pitchFamily="34" charset="0"/>
                <a:cs typeface="Arial" panose="020B0604020202020204" pitchFamily="34" charset="0"/>
              </a:rPr>
              <a:t>Slide 11 – Reflection </a:t>
            </a:r>
          </a:p>
        </p:txBody>
      </p:sp>
    </p:spTree>
    <p:extLst>
      <p:ext uri="{BB962C8B-B14F-4D97-AF65-F5344CB8AC3E}">
        <p14:creationId xmlns:p14="http://schemas.microsoft.com/office/powerpoint/2010/main" val="32102650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8862DAE-A92D-4216-A7E9-7CD23CC786DF}"/>
              </a:ext>
            </a:extLst>
          </p:cNvPr>
          <p:cNvSpPr>
            <a:spLocks noGrp="1"/>
          </p:cNvSpPr>
          <p:nvPr>
            <p:ph type="ctrTitle"/>
          </p:nvPr>
        </p:nvSpPr>
        <p:spPr/>
        <p:txBody>
          <a:bodyPr/>
          <a:lstStyle/>
          <a:p>
            <a:r>
              <a:rPr lang="en-GB" dirty="0"/>
              <a:t>Guess the Article</a:t>
            </a:r>
          </a:p>
        </p:txBody>
      </p:sp>
      <p:sp>
        <p:nvSpPr>
          <p:cNvPr id="4" name="Subtitle 3">
            <a:extLst>
              <a:ext uri="{FF2B5EF4-FFF2-40B4-BE49-F238E27FC236}">
                <a16:creationId xmlns:a16="http://schemas.microsoft.com/office/drawing/2014/main" id="{71201E13-C0BC-46A3-8E76-A9DCF33947E1}"/>
              </a:ext>
            </a:extLst>
          </p:cNvPr>
          <p:cNvSpPr>
            <a:spLocks noGrp="1"/>
          </p:cNvSpPr>
          <p:nvPr>
            <p:ph type="subTitle" idx="4294967295"/>
          </p:nvPr>
        </p:nvSpPr>
        <p:spPr>
          <a:xfrm>
            <a:off x="272796" y="1294912"/>
            <a:ext cx="10867229" cy="536431"/>
          </a:xfrm>
        </p:spPr>
        <p:txBody>
          <a:bodyPr vert="horz" lIns="91440" tIns="45720" rIns="91440" bIns="45720" rtlCol="0" anchor="t">
            <a:noAutofit/>
          </a:bodyPr>
          <a:lstStyle/>
          <a:p>
            <a:pPr marL="0" indent="0">
              <a:buNone/>
            </a:pPr>
            <a:r>
              <a:rPr lang="en-GB" sz="1800" dirty="0">
                <a:solidFill>
                  <a:schemeClr val="bg1"/>
                </a:solidFill>
                <a:latin typeface="Arial"/>
                <a:cs typeface="Arial"/>
              </a:rPr>
              <a:t>These pictures provide a clue to this week’s article. </a:t>
            </a:r>
            <a:endParaRPr lang="en-GB" sz="1800" dirty="0">
              <a:solidFill>
                <a:schemeClr val="bg1"/>
              </a:solidFill>
              <a:latin typeface="Arial" panose="020B0604020202020204" pitchFamily="34" charset="0"/>
              <a:cs typeface="Arial" panose="020B0604020202020204" pitchFamily="34" charset="0"/>
            </a:endParaRPr>
          </a:p>
          <a:p>
            <a:pPr marL="0" indent="0">
              <a:buNone/>
            </a:pPr>
            <a:r>
              <a:rPr lang="en-GB" sz="1800" dirty="0">
                <a:solidFill>
                  <a:schemeClr val="bg1"/>
                </a:solidFill>
                <a:latin typeface="Arial"/>
                <a:cs typeface="Arial"/>
              </a:rPr>
              <a:t>How do these pictures help you? Can you guess how they are linked together?</a:t>
            </a:r>
          </a:p>
          <a:p>
            <a:pPr marL="0" indent="0">
              <a:buNone/>
            </a:pPr>
            <a:r>
              <a:rPr lang="en-GB" sz="1800" dirty="0">
                <a:solidFill>
                  <a:schemeClr val="bg1"/>
                </a:solidFill>
                <a:latin typeface="Arial"/>
                <a:cs typeface="Arial"/>
              </a:rPr>
              <a:t>Write down your thoughts or discuss with someone in your class. </a:t>
            </a:r>
            <a:endParaRPr lang="en-GB" sz="1800" dirty="0">
              <a:solidFill>
                <a:schemeClr val="bg1"/>
              </a:solidFill>
              <a:latin typeface="Arial" panose="020B0604020202020204" pitchFamily="34" charset="0"/>
              <a:cs typeface="Arial" panose="020B0604020202020204" pitchFamily="34" charset="0"/>
            </a:endParaRPr>
          </a:p>
          <a:p>
            <a:pPr marL="0" indent="0">
              <a:buNone/>
            </a:pPr>
            <a:endParaRPr lang="en-GB" sz="1800" dirty="0">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07DFE037-9285-441F-9F0E-D276D5EE5CC9}"/>
              </a:ext>
            </a:extLst>
          </p:cNvPr>
          <p:cNvSpPr/>
          <p:nvPr/>
        </p:nvSpPr>
        <p:spPr>
          <a:xfrm>
            <a:off x="4140275" y="5300357"/>
            <a:ext cx="2677568" cy="230832"/>
          </a:xfrm>
          <a:prstGeom prst="rect">
            <a:avLst/>
          </a:prstGeom>
        </p:spPr>
        <p:txBody>
          <a:bodyPr wrap="square">
            <a:spAutoFit/>
          </a:bodyPr>
          <a:lstStyle/>
          <a:p>
            <a:pPr algn="l"/>
            <a:r>
              <a:rPr lang="en-GB" sz="900" dirty="0">
                <a:latin typeface="Arial" panose="020B0604020202020204" pitchFamily="34" charset="0"/>
                <a:cs typeface="Arial" panose="020B0604020202020204" pitchFamily="34" charset="0"/>
              </a:rPr>
              <a:t>@UNICEF/</a:t>
            </a:r>
            <a:r>
              <a:rPr lang="en-GB" sz="900" b="0" dirty="0">
                <a:solidFill>
                  <a:srgbClr val="121212"/>
                </a:solidFill>
                <a:effectLst/>
                <a:latin typeface="Arial" panose="020B0604020202020204" pitchFamily="34" charset="0"/>
                <a:cs typeface="Arial" panose="020B0604020202020204" pitchFamily="34" charset="0"/>
              </a:rPr>
              <a:t> Marcel </a:t>
            </a:r>
            <a:r>
              <a:rPr lang="en-GB" sz="900" b="0" dirty="0" err="1">
                <a:solidFill>
                  <a:srgbClr val="121212"/>
                </a:solidFill>
                <a:effectLst/>
                <a:latin typeface="Arial" panose="020B0604020202020204" pitchFamily="34" charset="0"/>
                <a:cs typeface="Arial" panose="020B0604020202020204" pitchFamily="34" charset="0"/>
              </a:rPr>
              <a:t>Wogram</a:t>
            </a:r>
            <a:endParaRPr lang="en-GB" sz="900" dirty="0">
              <a:effectLst/>
              <a:latin typeface="Arial" panose="020B0604020202020204" pitchFamily="34" charset="0"/>
              <a:cs typeface="Arial" panose="020B0604020202020204" pitchFamily="34" charset="0"/>
            </a:endParaRPr>
          </a:p>
        </p:txBody>
      </p:sp>
      <p:sp>
        <p:nvSpPr>
          <p:cNvPr id="16" name="Rectangle 15">
            <a:extLst>
              <a:ext uri="{FF2B5EF4-FFF2-40B4-BE49-F238E27FC236}">
                <a16:creationId xmlns:a16="http://schemas.microsoft.com/office/drawing/2014/main" id="{B3C8CAE4-15FD-40C8-B30C-8C985C017D42}"/>
              </a:ext>
            </a:extLst>
          </p:cNvPr>
          <p:cNvSpPr/>
          <p:nvPr/>
        </p:nvSpPr>
        <p:spPr>
          <a:xfrm>
            <a:off x="308354" y="5300357"/>
            <a:ext cx="1895014" cy="230832"/>
          </a:xfrm>
          <a:prstGeom prst="rect">
            <a:avLst/>
          </a:prstGeom>
        </p:spPr>
        <p:txBody>
          <a:bodyPr wrap="square">
            <a:spAutoFit/>
          </a:bodyPr>
          <a:lstStyle/>
          <a:p>
            <a:r>
              <a:rPr lang="en-GB" sz="900" dirty="0">
                <a:latin typeface="Arial" panose="020B0604020202020204" pitchFamily="34" charset="0"/>
                <a:cs typeface="Arial" panose="020B0604020202020204" pitchFamily="34" charset="0"/>
              </a:rPr>
              <a:t>@UNICEF/</a:t>
            </a:r>
            <a:r>
              <a:rPr lang="en-GB" sz="900" b="0" dirty="0">
                <a:solidFill>
                  <a:srgbClr val="121212"/>
                </a:solidFill>
                <a:effectLst/>
                <a:latin typeface="Arial" panose="020B0604020202020204" pitchFamily="34" charset="0"/>
                <a:cs typeface="Arial" panose="020B0604020202020204" pitchFamily="34" charset="0"/>
              </a:rPr>
              <a:t>Alex </a:t>
            </a:r>
            <a:r>
              <a:rPr lang="en-GB" sz="900" b="0" dirty="0" err="1">
                <a:solidFill>
                  <a:srgbClr val="121212"/>
                </a:solidFill>
                <a:effectLst/>
                <a:latin typeface="Arial" panose="020B0604020202020204" pitchFamily="34" charset="0"/>
                <a:cs typeface="Arial" panose="020B0604020202020204" pitchFamily="34" charset="0"/>
              </a:rPr>
              <a:t>Nicodim</a:t>
            </a:r>
            <a:endParaRPr lang="en-GB" sz="900" dirty="0">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8504294B-F81D-4424-A3D2-E85D93D79961}"/>
              </a:ext>
            </a:extLst>
          </p:cNvPr>
          <p:cNvSpPr txBox="1"/>
          <p:nvPr/>
        </p:nvSpPr>
        <p:spPr>
          <a:xfrm>
            <a:off x="7972197" y="5300357"/>
            <a:ext cx="3285067" cy="230832"/>
          </a:xfrm>
          <a:prstGeom prst="rect">
            <a:avLst/>
          </a:prstGeom>
          <a:noFill/>
        </p:spPr>
        <p:txBody>
          <a:bodyPr wrap="square" lIns="91440" tIns="45720" rIns="91440" bIns="45720" anchor="t">
            <a:spAutoFit/>
          </a:bodyPr>
          <a:lstStyle/>
          <a:p>
            <a:r>
              <a:rPr lang="en-GB" sz="900" dirty="0">
                <a:solidFill>
                  <a:schemeClr val="bg2">
                    <a:lumMod val="25000"/>
                  </a:schemeClr>
                </a:solidFill>
                <a:latin typeface="Arial" panose="020B0604020202020204" pitchFamily="34" charset="0"/>
                <a:cs typeface="Arial" panose="020B0604020202020204" pitchFamily="34" charset="0"/>
              </a:rPr>
              <a:t>@UNICEF/ </a:t>
            </a:r>
            <a:r>
              <a:rPr lang="en-GB" sz="900" b="0" dirty="0">
                <a:solidFill>
                  <a:srgbClr val="121212"/>
                </a:solidFill>
                <a:effectLst/>
                <a:latin typeface="Arial" panose="020B0604020202020204" pitchFamily="34" charset="0"/>
                <a:cs typeface="Arial" panose="020B0604020202020204" pitchFamily="34" charset="0"/>
              </a:rPr>
              <a:t>Howard Elwyn-Jones</a:t>
            </a:r>
            <a:endParaRPr lang="en-GB" sz="900" dirty="0">
              <a:solidFill>
                <a:schemeClr val="bg2">
                  <a:lumMod val="25000"/>
                </a:schemeClr>
              </a:solidFill>
              <a:latin typeface="Arial" panose="020B0604020202020204" pitchFamily="34" charset="0"/>
              <a:cs typeface="Arial" panose="020B0604020202020204" pitchFamily="34" charset="0"/>
            </a:endParaRPr>
          </a:p>
        </p:txBody>
      </p:sp>
      <p:pic>
        <p:nvPicPr>
          <p:cNvPr id="6" name="Picture 5" descr="A picture containing person, indoor&#10;&#10;Description automatically generated">
            <a:extLst>
              <a:ext uri="{FF2B5EF4-FFF2-40B4-BE49-F238E27FC236}">
                <a16:creationId xmlns:a16="http://schemas.microsoft.com/office/drawing/2014/main" id="{27EB730D-9ADC-7EEF-851E-5AE6005DFD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8354" y="2761692"/>
            <a:ext cx="3664672" cy="2443115"/>
          </a:xfrm>
          <a:prstGeom prst="rect">
            <a:avLst/>
          </a:prstGeom>
        </p:spPr>
      </p:pic>
      <p:pic>
        <p:nvPicPr>
          <p:cNvPr id="9" name="Picture 8" descr="A group of people sitting on a couch&#10;&#10;Description automatically generated with medium confidence">
            <a:extLst>
              <a:ext uri="{FF2B5EF4-FFF2-40B4-BE49-F238E27FC236}">
                <a16:creationId xmlns:a16="http://schemas.microsoft.com/office/drawing/2014/main" id="{CD4558B7-7448-5A07-E649-7AA2595FE0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40275" y="2761691"/>
            <a:ext cx="3664673" cy="2443116"/>
          </a:xfrm>
          <a:prstGeom prst="rect">
            <a:avLst/>
          </a:prstGeom>
        </p:spPr>
      </p:pic>
      <p:pic>
        <p:nvPicPr>
          <p:cNvPr id="12" name="Picture 11" descr="A group of people holding signs&#10;&#10;Description automatically generated">
            <a:extLst>
              <a:ext uri="{FF2B5EF4-FFF2-40B4-BE49-F238E27FC236}">
                <a16:creationId xmlns:a16="http://schemas.microsoft.com/office/drawing/2014/main" id="{53AFAAEF-2957-CE51-C3C9-844BE8A9290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72197" y="2767447"/>
            <a:ext cx="3656041" cy="2437360"/>
          </a:xfrm>
          <a:prstGeom prst="rect">
            <a:avLst/>
          </a:prstGeom>
        </p:spPr>
      </p:pic>
    </p:spTree>
    <p:extLst>
      <p:ext uri="{BB962C8B-B14F-4D97-AF65-F5344CB8AC3E}">
        <p14:creationId xmlns:p14="http://schemas.microsoft.com/office/powerpoint/2010/main" val="41118591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09C59E5-9E4B-47DC-AD42-E22FA6B0EAC8}"/>
              </a:ext>
            </a:extLst>
          </p:cNvPr>
          <p:cNvSpPr txBox="1"/>
          <p:nvPr/>
        </p:nvSpPr>
        <p:spPr>
          <a:xfrm>
            <a:off x="71919" y="328773"/>
            <a:ext cx="9400854" cy="646331"/>
          </a:xfrm>
          <a:prstGeom prst="rect">
            <a:avLst/>
          </a:prstGeom>
          <a:noFill/>
        </p:spPr>
        <p:txBody>
          <a:bodyPr wrap="square" rtlCol="0">
            <a:spAutoFit/>
          </a:bodyPr>
          <a:lstStyle/>
          <a:p>
            <a:r>
              <a:rPr lang="en-GB" sz="3600" dirty="0">
                <a:solidFill>
                  <a:schemeClr val="bg1"/>
                </a:solidFill>
                <a:latin typeface="Univers Next Pro Condensed" panose="020B0906030202020203" pitchFamily="34" charset="0"/>
              </a:rPr>
              <a:t>INTRODUCING ARTICLE 15</a:t>
            </a:r>
            <a:r>
              <a:rPr lang="en-GB" sz="1800" b="0" i="0" dirty="0">
                <a:solidFill>
                  <a:srgbClr val="000000"/>
                </a:solidFill>
                <a:effectLst/>
                <a:latin typeface="Arial" panose="020B0604020202020204" pitchFamily="34" charset="0"/>
              </a:rPr>
              <a:t> </a:t>
            </a:r>
            <a:endParaRPr lang="en-GB" sz="3600" dirty="0">
              <a:solidFill>
                <a:schemeClr val="bg1"/>
              </a:solidFill>
              <a:latin typeface="Univers Next Pro Condensed" panose="020B0906030202020203" pitchFamily="34" charset="0"/>
            </a:endParaRPr>
          </a:p>
        </p:txBody>
      </p:sp>
      <p:sp>
        <p:nvSpPr>
          <p:cNvPr id="4" name="TextBox 3">
            <a:extLst>
              <a:ext uri="{FF2B5EF4-FFF2-40B4-BE49-F238E27FC236}">
                <a16:creationId xmlns:a16="http://schemas.microsoft.com/office/drawing/2014/main" id="{912E3953-F276-4DEC-93F8-DD02F352CBC3}"/>
              </a:ext>
            </a:extLst>
          </p:cNvPr>
          <p:cNvSpPr txBox="1"/>
          <p:nvPr/>
        </p:nvSpPr>
        <p:spPr>
          <a:xfrm>
            <a:off x="528810" y="1506920"/>
            <a:ext cx="6350455" cy="369332"/>
          </a:xfrm>
          <a:prstGeom prst="rect">
            <a:avLst/>
          </a:prstGeom>
          <a:noFill/>
        </p:spPr>
        <p:txBody>
          <a:bodyPr wrap="square" lIns="91440" tIns="45720" rIns="91440" bIns="45720" rtlCol="0" anchor="t">
            <a:spAutoFit/>
          </a:bodyPr>
          <a:lstStyle/>
          <a:p>
            <a:r>
              <a:rPr lang="en-GB" dirty="0">
                <a:latin typeface="Arial" panose="020B0604020202020204" pitchFamily="34" charset="0"/>
                <a:cs typeface="Arial" panose="020B0604020202020204" pitchFamily="34" charset="0"/>
              </a:rPr>
              <a:t>Jilly Hillier</a:t>
            </a:r>
            <a:r>
              <a:rPr lang="en-GB" b="0" i="0" dirty="0">
                <a:effectLst/>
                <a:latin typeface="Arial" panose="020B0604020202020204" pitchFamily="34" charset="0"/>
                <a:cs typeface="Arial" panose="020B0604020202020204" pitchFamily="34" charset="0"/>
              </a:rPr>
              <a:t>, RRSA Professional Adviser, introduces Article 15</a:t>
            </a:r>
            <a:endParaRPr lang="en-GB" dirty="0">
              <a:latin typeface="Arial" panose="020B0604020202020204" pitchFamily="34" charset="0"/>
              <a:cs typeface="Arial" panose="020B0604020202020204" pitchFamily="34" charset="0"/>
            </a:endParaRPr>
          </a:p>
        </p:txBody>
      </p:sp>
      <p:pic>
        <p:nvPicPr>
          <p:cNvPr id="8" name="Picture 7" descr="A red and white logo&#10;&#10;Description automatically generated with low confidence">
            <a:extLst>
              <a:ext uri="{FF2B5EF4-FFF2-40B4-BE49-F238E27FC236}">
                <a16:creationId xmlns:a16="http://schemas.microsoft.com/office/drawing/2014/main" id="{A49F9065-60B4-4746-9CF1-6F055F79BE2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21957" y="5730535"/>
            <a:ext cx="1575470" cy="351579"/>
          </a:xfrm>
          <a:prstGeom prst="rect">
            <a:avLst/>
          </a:prstGeom>
        </p:spPr>
      </p:pic>
      <p:sp>
        <p:nvSpPr>
          <p:cNvPr id="9" name="TextBox 8">
            <a:extLst>
              <a:ext uri="{FF2B5EF4-FFF2-40B4-BE49-F238E27FC236}">
                <a16:creationId xmlns:a16="http://schemas.microsoft.com/office/drawing/2014/main" id="{8BEE89B7-C84A-4093-BFB0-C1D9D6D178B8}"/>
              </a:ext>
            </a:extLst>
          </p:cNvPr>
          <p:cNvSpPr txBox="1"/>
          <p:nvPr/>
        </p:nvSpPr>
        <p:spPr>
          <a:xfrm>
            <a:off x="2113403" y="6082114"/>
            <a:ext cx="5761821" cy="307777"/>
          </a:xfrm>
          <a:prstGeom prst="rect">
            <a:avLst/>
          </a:prstGeom>
          <a:noFill/>
        </p:spPr>
        <p:txBody>
          <a:bodyPr wrap="square" rtlCol="0">
            <a:spAutoFit/>
          </a:bodyPr>
          <a:lstStyle/>
          <a:p>
            <a:pPr algn="l"/>
            <a:r>
              <a:rPr lang="en-GB" sz="1400" dirty="0">
                <a:latin typeface="Arial" panose="020B0604020202020204" pitchFamily="34" charset="0"/>
                <a:cs typeface="Arial" panose="020B0604020202020204" pitchFamily="34" charset="0"/>
              </a:rPr>
              <a:t>Click </a:t>
            </a:r>
            <a:r>
              <a:rPr lang="en-GB" sz="1400" dirty="0">
                <a:latin typeface="Arial" panose="020B0604020202020204" pitchFamily="34" charset="0"/>
                <a:cs typeface="Arial" panose="020B0604020202020204" pitchFamily="34" charset="0"/>
                <a:hlinkClick r:id="rId6"/>
              </a:rPr>
              <a:t>here</a:t>
            </a:r>
            <a:r>
              <a:rPr lang="en-GB" sz="1400" dirty="0">
                <a:latin typeface="Arial" panose="020B0604020202020204" pitchFamily="34" charset="0"/>
                <a:cs typeface="Arial" panose="020B0604020202020204" pitchFamily="34" charset="0"/>
              </a:rPr>
              <a:t> to watch on YouTube</a:t>
            </a:r>
          </a:p>
        </p:txBody>
      </p:sp>
      <p:sp>
        <p:nvSpPr>
          <p:cNvPr id="13" name="TextBox 12">
            <a:extLst>
              <a:ext uri="{FF2B5EF4-FFF2-40B4-BE49-F238E27FC236}">
                <a16:creationId xmlns:a16="http://schemas.microsoft.com/office/drawing/2014/main" id="{8AC9EF96-D35D-4BA1-997A-F63BC93C2D43}"/>
              </a:ext>
            </a:extLst>
          </p:cNvPr>
          <p:cNvSpPr txBox="1"/>
          <p:nvPr/>
        </p:nvSpPr>
        <p:spPr>
          <a:xfrm>
            <a:off x="7077650" y="1506920"/>
            <a:ext cx="4790245" cy="2677656"/>
          </a:xfrm>
          <a:prstGeom prst="rect">
            <a:avLst/>
          </a:prstGeom>
          <a:noFill/>
        </p:spPr>
        <p:txBody>
          <a:bodyPr wrap="square" lIns="91440" tIns="45720" rIns="91440" bIns="45720" rtlCol="0" anchor="t">
            <a:spAutoFit/>
          </a:bodyPr>
          <a:lstStyle/>
          <a:p>
            <a:pPr algn="r" rtl="0" fontAlgn="base"/>
            <a:r>
              <a:rPr lang="en-GB" sz="2400" b="0" i="0" dirty="0">
                <a:solidFill>
                  <a:srgbClr val="FFFF00"/>
                </a:solidFill>
                <a:effectLst/>
                <a:latin typeface="Arial" panose="020B0604020202020204" pitchFamily="34" charset="0"/>
                <a:cs typeface="Arial" panose="020B0604020202020204" pitchFamily="34" charset="0"/>
              </a:rPr>
              <a:t>Article 15 (freedom of association)</a:t>
            </a:r>
            <a:r>
              <a:rPr lang="en-GB" sz="2400" b="0" i="0" dirty="0">
                <a:solidFill>
                  <a:schemeClr val="bg1"/>
                </a:solidFill>
                <a:effectLst/>
                <a:latin typeface="Arial" panose="020B0604020202020204" pitchFamily="34" charset="0"/>
                <a:cs typeface="Arial" panose="020B0604020202020204" pitchFamily="34" charset="0"/>
              </a:rPr>
              <a:t>:</a:t>
            </a:r>
          </a:p>
          <a:p>
            <a:pPr algn="r" rtl="0" fontAlgn="base"/>
            <a:r>
              <a:rPr lang="en-GB" sz="2400" b="0" i="0" dirty="0">
                <a:solidFill>
                  <a:schemeClr val="bg1"/>
                </a:solidFill>
                <a:effectLst/>
                <a:latin typeface="Arial" panose="020B0604020202020204" pitchFamily="34" charset="0"/>
                <a:cs typeface="Arial" panose="020B0604020202020204" pitchFamily="34" charset="0"/>
              </a:rPr>
              <a:t>Every child has the right to meet with other children and to join groups and organisations, as long as this does not stop other people from enjoying their rights.</a:t>
            </a:r>
          </a:p>
        </p:txBody>
      </p:sp>
      <p:pic>
        <p:nvPicPr>
          <p:cNvPr id="2" name="A15">
            <a:hlinkClick r:id="" action="ppaction://media"/>
            <a:extLst>
              <a:ext uri="{FF2B5EF4-FFF2-40B4-BE49-F238E27FC236}">
                <a16:creationId xmlns:a16="http://schemas.microsoft.com/office/drawing/2014/main" id="{B07143AC-5DE7-3EE3-BB8B-F0BBC398F2F1}"/>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1020725" y="2408068"/>
            <a:ext cx="4790245" cy="2694513"/>
          </a:xfrm>
          <a:prstGeom prst="rect">
            <a:avLst/>
          </a:prstGeom>
        </p:spPr>
      </p:pic>
    </p:spTree>
    <p:extLst>
      <p:ext uri="{BB962C8B-B14F-4D97-AF65-F5344CB8AC3E}">
        <p14:creationId xmlns:p14="http://schemas.microsoft.com/office/powerpoint/2010/main" val="250076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238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16F3B62-EA3D-4292-AC91-B296750236C6}"/>
              </a:ext>
            </a:extLst>
          </p:cNvPr>
          <p:cNvSpPr txBox="1"/>
          <p:nvPr/>
        </p:nvSpPr>
        <p:spPr>
          <a:xfrm>
            <a:off x="82192" y="349321"/>
            <a:ext cx="9400854" cy="646331"/>
          </a:xfrm>
          <a:prstGeom prst="rect">
            <a:avLst/>
          </a:prstGeom>
          <a:noFill/>
        </p:spPr>
        <p:txBody>
          <a:bodyPr wrap="square" rtlCol="0">
            <a:spAutoFit/>
          </a:bodyPr>
          <a:lstStyle/>
          <a:p>
            <a:r>
              <a:rPr lang="en-GB" sz="3600" dirty="0">
                <a:solidFill>
                  <a:schemeClr val="bg1"/>
                </a:solidFill>
                <a:latin typeface="Univers Next Pro Condensed" panose="020B0906030202020203" pitchFamily="34" charset="0"/>
              </a:rPr>
              <a:t>EXPLORING ARTICLE 15</a:t>
            </a:r>
          </a:p>
        </p:txBody>
      </p:sp>
      <p:sp>
        <p:nvSpPr>
          <p:cNvPr id="5" name="TextBox 4">
            <a:extLst>
              <a:ext uri="{FF2B5EF4-FFF2-40B4-BE49-F238E27FC236}">
                <a16:creationId xmlns:a16="http://schemas.microsoft.com/office/drawing/2014/main" id="{13227B2E-B5C9-407F-BBFD-D529411BB157}"/>
              </a:ext>
            </a:extLst>
          </p:cNvPr>
          <p:cNvSpPr txBox="1"/>
          <p:nvPr/>
        </p:nvSpPr>
        <p:spPr>
          <a:xfrm>
            <a:off x="7060019" y="2736502"/>
            <a:ext cx="5131981" cy="1015663"/>
          </a:xfrm>
          <a:prstGeom prst="rect">
            <a:avLst/>
          </a:prstGeom>
          <a:noFill/>
        </p:spPr>
        <p:txBody>
          <a:bodyPr wrap="square" lIns="91440" tIns="45720" rIns="91440" bIns="45720" rtlCol="0" anchor="t">
            <a:spAutoFit/>
          </a:bodyPr>
          <a:lstStyle/>
          <a:p>
            <a:pPr algn="r" rtl="0" fontAlgn="base"/>
            <a:r>
              <a:rPr lang="en-GB" sz="2000" b="0" i="0" dirty="0">
                <a:solidFill>
                  <a:schemeClr val="bg1"/>
                </a:solidFill>
                <a:effectLst/>
                <a:latin typeface="Arial" panose="020B0604020202020204" pitchFamily="34" charset="0"/>
                <a:cs typeface="Arial" panose="020B0604020202020204" pitchFamily="34" charset="0"/>
              </a:rPr>
              <a:t>Why is important that young people should have the opportunity to </a:t>
            </a:r>
            <a:r>
              <a:rPr lang="en-GB" sz="2000" b="0" i="0" dirty="0">
                <a:solidFill>
                  <a:srgbClr val="FFFF00"/>
                </a:solidFill>
                <a:effectLst/>
                <a:latin typeface="Arial" panose="020B0604020202020204" pitchFamily="34" charset="0"/>
                <a:cs typeface="Arial" panose="020B0604020202020204" pitchFamily="34" charset="0"/>
              </a:rPr>
              <a:t>meet, spend time together and share ideas</a:t>
            </a:r>
            <a:r>
              <a:rPr lang="en-GB" sz="2000" b="0" i="0" dirty="0">
                <a:solidFill>
                  <a:schemeClr val="bg1"/>
                </a:solidFill>
                <a:effectLst/>
                <a:latin typeface="Arial" panose="020B0604020202020204" pitchFamily="34" charset="0"/>
                <a:cs typeface="Arial" panose="020B0604020202020204" pitchFamily="34" charset="0"/>
              </a:rPr>
              <a:t>? </a:t>
            </a:r>
            <a:endParaRPr lang="en-GB" sz="11500" b="1" dirty="0">
              <a:solidFill>
                <a:schemeClr val="bg1"/>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864440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19CE0EB-9064-441E-8E00-1290285670BD}"/>
              </a:ext>
            </a:extLst>
          </p:cNvPr>
          <p:cNvSpPr>
            <a:spLocks noGrp="1"/>
          </p:cNvSpPr>
          <p:nvPr>
            <p:ph type="body" sz="quarter" idx="11"/>
          </p:nvPr>
        </p:nvSpPr>
        <p:spPr>
          <a:xfrm>
            <a:off x="360000" y="1848336"/>
            <a:ext cx="5527593" cy="4748220"/>
          </a:xfrm>
        </p:spPr>
        <p:txBody>
          <a:bodyPr vert="horz" lIns="91440" tIns="180000" rIns="91440" bIns="45720" rtlCol="0" anchor="t">
            <a:normAutofit/>
          </a:bodyPr>
          <a:lstStyle/>
          <a:p>
            <a:pPr algn="l" rtl="0" fontAlgn="base">
              <a:buFont typeface="Arial" panose="020B0604020202020204" pitchFamily="34" charset="0"/>
              <a:buChar char="•"/>
            </a:pPr>
            <a:r>
              <a:rPr lang="en-GB" sz="1800" b="0" i="0" dirty="0">
                <a:solidFill>
                  <a:srgbClr val="000000"/>
                </a:solidFill>
                <a:effectLst/>
                <a:latin typeface="Arial" panose="020B0604020202020204" pitchFamily="34" charset="0"/>
                <a:cs typeface="Arial" panose="020B0604020202020204" pitchFamily="34" charset="0"/>
              </a:rPr>
              <a:t>Young people have a right to participate and to be listened to and be heard. </a:t>
            </a:r>
          </a:p>
          <a:p>
            <a:pPr algn="l" rtl="0" fontAlgn="base">
              <a:buFont typeface="Arial" panose="020B0604020202020204" pitchFamily="34" charset="0"/>
              <a:buChar char="•"/>
            </a:pPr>
            <a:r>
              <a:rPr lang="en-GB" sz="1800" b="0" i="0" dirty="0">
                <a:solidFill>
                  <a:srgbClr val="000000"/>
                </a:solidFill>
                <a:effectLst/>
                <a:latin typeface="Arial" panose="020B0604020202020204" pitchFamily="34" charset="0"/>
                <a:cs typeface="Arial" panose="020B0604020202020204" pitchFamily="34" charset="0"/>
              </a:rPr>
              <a:t>We can learn a lot from other children and young people that helps to form our views and opinions about different things. </a:t>
            </a:r>
          </a:p>
          <a:p>
            <a:pPr algn="l" rtl="0" fontAlgn="base">
              <a:buFont typeface="Arial" panose="020B0604020202020204" pitchFamily="34" charset="0"/>
              <a:buChar char="•"/>
            </a:pPr>
            <a:r>
              <a:rPr lang="en-GB" sz="1800" b="0" i="0" dirty="0">
                <a:solidFill>
                  <a:srgbClr val="000000"/>
                </a:solidFill>
                <a:effectLst/>
                <a:latin typeface="Arial" panose="020B0604020202020204" pitchFamily="34" charset="0"/>
                <a:cs typeface="Arial" panose="020B0604020202020204" pitchFamily="34" charset="0"/>
              </a:rPr>
              <a:t>Meeting others helps us learn and develop new skills: how to resolve issues, find ways to compromise, share, encourage, show support and empathy. </a:t>
            </a:r>
          </a:p>
        </p:txBody>
      </p:sp>
      <p:sp>
        <p:nvSpPr>
          <p:cNvPr id="3" name="Title 2">
            <a:extLst>
              <a:ext uri="{FF2B5EF4-FFF2-40B4-BE49-F238E27FC236}">
                <a16:creationId xmlns:a16="http://schemas.microsoft.com/office/drawing/2014/main" id="{6A854495-F1E1-460C-B725-72CB6252C37B}"/>
              </a:ext>
            </a:extLst>
          </p:cNvPr>
          <p:cNvSpPr>
            <a:spLocks noGrp="1"/>
          </p:cNvSpPr>
          <p:nvPr>
            <p:ph type="ctrTitle"/>
          </p:nvPr>
        </p:nvSpPr>
        <p:spPr/>
        <p:txBody>
          <a:bodyPr>
            <a:normAutofit/>
          </a:bodyPr>
          <a:lstStyle/>
          <a:p>
            <a:r>
              <a:rPr lang="en-GB" dirty="0"/>
              <a:t>Did you think of these? </a:t>
            </a:r>
          </a:p>
        </p:txBody>
      </p:sp>
      <p:sp>
        <p:nvSpPr>
          <p:cNvPr id="4" name="Text Placeholder 1">
            <a:extLst>
              <a:ext uri="{FF2B5EF4-FFF2-40B4-BE49-F238E27FC236}">
                <a16:creationId xmlns:a16="http://schemas.microsoft.com/office/drawing/2014/main" id="{95A1F908-72CB-493B-AC08-FDCF0FF0F192}"/>
              </a:ext>
            </a:extLst>
          </p:cNvPr>
          <p:cNvSpPr txBox="1">
            <a:spLocks/>
          </p:cNvSpPr>
          <p:nvPr/>
        </p:nvSpPr>
        <p:spPr>
          <a:xfrm>
            <a:off x="6304408" y="1848336"/>
            <a:ext cx="5527592" cy="4656023"/>
          </a:xfrm>
          <a:prstGeom prst="rect">
            <a:avLst/>
          </a:prstGeom>
        </p:spPr>
        <p:txBody>
          <a:bodyPr vert="horz" lIns="91440" tIns="180000" rIns="91440" bIns="45720" rtlCol="0" anchor="t">
            <a:normAutofit/>
          </a:bodyPr>
          <a:lstStyle>
            <a:lvl1pPr marL="457200" indent="-457200" algn="l" defTabSz="914400" rtl="0" eaLnBrk="1" latinLnBrk="0" hangingPunct="1">
              <a:lnSpc>
                <a:spcPct val="90000"/>
              </a:lnSpc>
              <a:spcBef>
                <a:spcPts val="1000"/>
              </a:spcBef>
              <a:spcAft>
                <a:spcPts val="1000"/>
              </a:spcAft>
              <a:buClr>
                <a:srgbClr val="00AEEF"/>
              </a:buClr>
              <a:buFont typeface="Wingdings" pitchFamily="2" charset="2"/>
              <a:buChar char="§"/>
              <a:defRPr sz="2800" kern="1200">
                <a:solidFill>
                  <a:schemeClr val="tx1"/>
                </a:solidFill>
                <a:latin typeface="+mn-lt"/>
                <a:ea typeface="+mn-ea"/>
                <a:cs typeface="+mn-cs"/>
              </a:defRPr>
            </a:lvl1pPr>
            <a:lvl2pPr marL="800100" indent="-342900" algn="l" defTabSz="914400" rtl="0" eaLnBrk="1" latinLnBrk="0" hangingPunct="1">
              <a:lnSpc>
                <a:spcPct val="90000"/>
              </a:lnSpc>
              <a:spcBef>
                <a:spcPts val="500"/>
              </a:spcBef>
              <a:buClr>
                <a:schemeClr val="tx1"/>
              </a:buClr>
              <a:buFont typeface="Wingdings" pitchFamily="2" charset="2"/>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00AEEF"/>
              </a:buClr>
              <a:buFont typeface="Wingdings"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1"/>
              </a:buClr>
              <a:buFont typeface="Wingdings" pitchFamily="2" charset="2"/>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Clr>
                <a:srgbClr val="00AEEF"/>
              </a:buClr>
              <a:buFont typeface="Wingdings"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rtl="0" fontAlgn="base">
              <a:buFont typeface="Arial" panose="020B0604020202020204" pitchFamily="34" charset="0"/>
              <a:buChar char="•"/>
            </a:pPr>
            <a:r>
              <a:rPr lang="en-GB" sz="1800" b="0" i="0" dirty="0">
                <a:solidFill>
                  <a:srgbClr val="000000"/>
                </a:solidFill>
                <a:effectLst/>
                <a:latin typeface="Arial" panose="020B0604020202020204" pitchFamily="34" charset="0"/>
                <a:cs typeface="Arial" panose="020B0604020202020204" pitchFamily="34" charset="0"/>
              </a:rPr>
              <a:t>By being with other people, we learn more about ourselves. </a:t>
            </a:r>
          </a:p>
          <a:p>
            <a:pPr algn="l" rtl="0" fontAlgn="base">
              <a:buFont typeface="Arial" panose="020B0604020202020204" pitchFamily="34" charset="0"/>
              <a:buChar char="•"/>
            </a:pPr>
            <a:r>
              <a:rPr lang="en-GB" sz="1800" b="0" i="0" dirty="0">
                <a:solidFill>
                  <a:srgbClr val="000000"/>
                </a:solidFill>
                <a:effectLst/>
                <a:latin typeface="Arial" panose="020B0604020202020204" pitchFamily="34" charset="0"/>
                <a:cs typeface="Arial" panose="020B0604020202020204" pitchFamily="34" charset="0"/>
              </a:rPr>
              <a:t>Joining groups or organisations can help us learn more about different issues. </a:t>
            </a:r>
          </a:p>
          <a:p>
            <a:pPr algn="l" rtl="0" fontAlgn="base">
              <a:buFont typeface="Arial" panose="020B0604020202020204" pitchFamily="34" charset="0"/>
              <a:buChar char="•"/>
            </a:pPr>
            <a:r>
              <a:rPr lang="en-GB" sz="1800" b="0" i="0" dirty="0">
                <a:solidFill>
                  <a:srgbClr val="000000"/>
                </a:solidFill>
                <a:effectLst/>
                <a:latin typeface="Arial" panose="020B0604020202020204" pitchFamily="34" charset="0"/>
                <a:cs typeface="Arial" panose="020B0604020202020204" pitchFamily="34" charset="0"/>
              </a:rPr>
              <a:t>People can be stronger together. Joining together as a group, we can bring about change. </a:t>
            </a:r>
          </a:p>
          <a:p>
            <a:pPr algn="l" rtl="0" fontAlgn="base">
              <a:buFont typeface="Arial" panose="020B0604020202020204" pitchFamily="34" charset="0"/>
              <a:buChar char="•"/>
            </a:pPr>
            <a:r>
              <a:rPr lang="en-GB" sz="1800" dirty="0">
                <a:solidFill>
                  <a:srgbClr val="000000"/>
                </a:solidFill>
                <a:latin typeface="Arial" panose="020B0604020202020204" pitchFamily="34" charset="0"/>
                <a:cs typeface="Arial" panose="020B0604020202020204" pitchFamily="34" charset="0"/>
              </a:rPr>
              <a:t>It can be good for our mental health and wellbeing.</a:t>
            </a:r>
            <a:endParaRPr lang="en-GB" sz="1800" b="0" i="0" dirty="0">
              <a:solidFill>
                <a:srgbClr val="000000"/>
              </a:solidFill>
              <a:effectLst/>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ED831199-8A67-401D-8AA2-2EE2632740A6}"/>
              </a:ext>
            </a:extLst>
          </p:cNvPr>
          <p:cNvSpPr txBox="1"/>
          <p:nvPr/>
        </p:nvSpPr>
        <p:spPr>
          <a:xfrm>
            <a:off x="360000" y="6210300"/>
            <a:ext cx="6187556" cy="461665"/>
          </a:xfrm>
          <a:prstGeom prst="rect">
            <a:avLst/>
          </a:prstGeom>
          <a:noFill/>
        </p:spPr>
        <p:txBody>
          <a:bodyPr wrap="square" rtlCol="0">
            <a:spAutoFit/>
          </a:bodyPr>
          <a:lstStyle/>
          <a:p>
            <a:pPr marL="0" indent="0">
              <a:buNone/>
            </a:pPr>
            <a:r>
              <a:rPr lang="en-GB" sz="2400" b="1" dirty="0">
                <a:solidFill>
                  <a:srgbClr val="00ACE9"/>
                </a:solidFill>
                <a:latin typeface="Arial"/>
                <a:cs typeface="Arial"/>
              </a:rPr>
              <a:t>What else did you think of?</a:t>
            </a:r>
          </a:p>
        </p:txBody>
      </p:sp>
    </p:spTree>
    <p:extLst>
      <p:ext uri="{BB962C8B-B14F-4D97-AF65-F5344CB8AC3E}">
        <p14:creationId xmlns:p14="http://schemas.microsoft.com/office/powerpoint/2010/main" val="16068225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BB7B9C6-9863-41EF-9798-72096D5A70D1}"/>
              </a:ext>
            </a:extLst>
          </p:cNvPr>
          <p:cNvSpPr txBox="1"/>
          <p:nvPr/>
        </p:nvSpPr>
        <p:spPr>
          <a:xfrm>
            <a:off x="7538485" y="1894162"/>
            <a:ext cx="4505157" cy="2062103"/>
          </a:xfrm>
          <a:prstGeom prst="rect">
            <a:avLst/>
          </a:prstGeom>
          <a:noFill/>
        </p:spPr>
        <p:txBody>
          <a:bodyPr wrap="square" lIns="91440" tIns="45720" rIns="91440" bIns="45720" rtlCol="0" anchor="t">
            <a:spAutoFit/>
          </a:bodyPr>
          <a:lstStyle/>
          <a:p>
            <a:pPr algn="ctr"/>
            <a:r>
              <a:rPr lang="en-GB" sz="1600" b="0" i="0" dirty="0">
                <a:solidFill>
                  <a:srgbClr val="000000"/>
                </a:solidFill>
                <a:effectLst/>
                <a:latin typeface="Arial" panose="020B0604020202020204" pitchFamily="34" charset="0"/>
              </a:rPr>
              <a:t>The story called The Invisible Boy is about a boy who doesn’t feel he fits in with others at school. It is read aloud </a:t>
            </a:r>
            <a:r>
              <a:rPr lang="en-GB" sz="1600" b="0" i="0" u="sng" strike="noStrike" dirty="0">
                <a:solidFill>
                  <a:srgbClr val="0563C1"/>
                </a:solidFill>
                <a:effectLst/>
                <a:latin typeface="Arial" panose="020B0604020202020204" pitchFamily="34" charset="0"/>
                <a:hlinkClick r:id="rId4"/>
              </a:rPr>
              <a:t>here.</a:t>
            </a:r>
            <a:r>
              <a:rPr lang="en-GB" sz="1600" b="0" i="0" dirty="0">
                <a:solidFill>
                  <a:srgbClr val="000000"/>
                </a:solidFill>
                <a:effectLst/>
                <a:latin typeface="Arial" panose="020B0604020202020204" pitchFamily="34" charset="0"/>
              </a:rPr>
              <a:t> Think about </a:t>
            </a:r>
            <a:r>
              <a:rPr lang="en-GB" sz="1600" b="1" i="0" dirty="0">
                <a:solidFill>
                  <a:srgbClr val="000000"/>
                </a:solidFill>
                <a:effectLst/>
                <a:latin typeface="Arial" panose="020B0604020202020204" pitchFamily="34" charset="0"/>
              </a:rPr>
              <a:t>what rights of Brian are being affected</a:t>
            </a:r>
            <a:r>
              <a:rPr lang="en-GB" sz="1600" b="0" i="0" dirty="0">
                <a:solidFill>
                  <a:srgbClr val="000000"/>
                </a:solidFill>
                <a:effectLst/>
                <a:latin typeface="Arial" panose="020B0604020202020204" pitchFamily="34" charset="0"/>
              </a:rPr>
              <a:t> and how he might be feeling. Talk to some friends about what you would do in his situation. Or how you would treat someone who is a bit different in your school.</a:t>
            </a:r>
            <a:endParaRPr lang="en-GB" sz="1600" dirty="0">
              <a:effectLst/>
              <a:latin typeface="Arial" panose="020B0604020202020204" pitchFamily="34" charset="0"/>
              <a:ea typeface="Calibri" panose="020F0502020204030204" pitchFamily="34" charset="0"/>
              <a:cs typeface="Arial" panose="020B0604020202020204" pitchFamily="34" charset="0"/>
            </a:endParaRPr>
          </a:p>
        </p:txBody>
      </p:sp>
      <p:sp>
        <p:nvSpPr>
          <p:cNvPr id="6" name="TextBox 5">
            <a:extLst>
              <a:ext uri="{FF2B5EF4-FFF2-40B4-BE49-F238E27FC236}">
                <a16:creationId xmlns:a16="http://schemas.microsoft.com/office/drawing/2014/main" id="{6638B9E3-8E79-4757-8058-6AB5BADE1D15}"/>
              </a:ext>
            </a:extLst>
          </p:cNvPr>
          <p:cNvSpPr txBox="1"/>
          <p:nvPr/>
        </p:nvSpPr>
        <p:spPr>
          <a:xfrm>
            <a:off x="148358" y="1909550"/>
            <a:ext cx="4413654" cy="2031325"/>
          </a:xfrm>
          <a:prstGeom prst="rect">
            <a:avLst/>
          </a:prstGeom>
          <a:noFill/>
        </p:spPr>
        <p:txBody>
          <a:bodyPr wrap="square" rtlCol="0">
            <a:spAutoFit/>
          </a:bodyPr>
          <a:lstStyle/>
          <a:p>
            <a:pPr algn="ctr"/>
            <a:r>
              <a:rPr lang="en-GB" sz="1800" b="0" i="0" dirty="0">
                <a:solidFill>
                  <a:schemeClr val="bg1"/>
                </a:solidFill>
                <a:effectLst/>
                <a:latin typeface="Arial" panose="020B0604020202020204" pitchFamily="34" charset="0"/>
              </a:rPr>
              <a:t>Share some memories of going to your first nursery or playgroup. Can you remember what it was like? How did you feel? What did you enjoy most? Talk to a partner to come up with ways you would </a:t>
            </a:r>
            <a:r>
              <a:rPr lang="en-GB" sz="1800" b="0" i="0" dirty="0">
                <a:solidFill>
                  <a:srgbClr val="FFFF00"/>
                </a:solidFill>
                <a:effectLst/>
                <a:latin typeface="Arial" panose="020B0604020202020204" pitchFamily="34" charset="0"/>
              </a:rPr>
              <a:t>help new children </a:t>
            </a:r>
            <a:r>
              <a:rPr lang="en-GB" sz="1800" b="0" i="0" dirty="0">
                <a:solidFill>
                  <a:schemeClr val="bg1"/>
                </a:solidFill>
                <a:effectLst/>
                <a:latin typeface="Arial" panose="020B0604020202020204" pitchFamily="34" charset="0"/>
              </a:rPr>
              <a:t>coming to nursery for the first time.</a:t>
            </a:r>
            <a:endParaRPr lang="en-GB" sz="2400" dirty="0">
              <a:solidFill>
                <a:schemeClr val="bg1"/>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8EE7571C-46EF-478E-A8BA-084977281247}"/>
              </a:ext>
            </a:extLst>
          </p:cNvPr>
          <p:cNvSpPr txBox="1"/>
          <p:nvPr/>
        </p:nvSpPr>
        <p:spPr>
          <a:xfrm>
            <a:off x="7584237" y="4624037"/>
            <a:ext cx="4413652" cy="1754326"/>
          </a:xfrm>
          <a:prstGeom prst="rect">
            <a:avLst/>
          </a:prstGeom>
          <a:noFill/>
        </p:spPr>
        <p:txBody>
          <a:bodyPr wrap="square" rtlCol="0">
            <a:spAutoFit/>
          </a:bodyPr>
          <a:lstStyle/>
          <a:p>
            <a:pPr algn="ctr"/>
            <a:r>
              <a:rPr lang="en-GB" b="0" i="0" dirty="0">
                <a:solidFill>
                  <a:srgbClr val="000000"/>
                </a:solidFill>
                <a:effectLst/>
                <a:latin typeface="Arial" panose="020B0604020202020204" pitchFamily="34" charset="0"/>
              </a:rPr>
              <a:t>Imagine you are meeting others in a </a:t>
            </a:r>
            <a:r>
              <a:rPr lang="en-GB" b="1" i="0" dirty="0">
                <a:solidFill>
                  <a:srgbClr val="000000"/>
                </a:solidFill>
                <a:effectLst/>
                <a:latin typeface="Arial" panose="020B0604020202020204" pitchFamily="34" charset="0"/>
              </a:rPr>
              <a:t>new club</a:t>
            </a:r>
            <a:r>
              <a:rPr lang="en-GB" b="0" i="0" dirty="0">
                <a:solidFill>
                  <a:srgbClr val="000000"/>
                </a:solidFill>
                <a:effectLst/>
                <a:latin typeface="Arial" panose="020B0604020202020204" pitchFamily="34" charset="0"/>
              </a:rPr>
              <a:t>. What would you tell them about yourself? What would you like to know about them? </a:t>
            </a:r>
            <a:r>
              <a:rPr lang="en-GB" b="0" i="0" dirty="0">
                <a:solidFill>
                  <a:srgbClr val="000000"/>
                </a:solidFill>
                <a:effectLst/>
                <a:highlight>
                  <a:srgbClr val="00ACE9"/>
                </a:highlight>
                <a:latin typeface="Arial" panose="020B0604020202020204" pitchFamily="34" charset="0"/>
              </a:rPr>
              <a:t>Design a ‘personal profile’</a:t>
            </a:r>
            <a:r>
              <a:rPr lang="en-GB" b="0" i="0" dirty="0">
                <a:solidFill>
                  <a:srgbClr val="000000"/>
                </a:solidFill>
                <a:effectLst/>
                <a:latin typeface="Arial" panose="020B0604020202020204" pitchFamily="34" charset="0"/>
              </a:rPr>
              <a:t>. What sort of things do you like to find out when you meet somebody new? </a:t>
            </a:r>
            <a:endParaRPr lang="en-GB" sz="3200" b="1" dirty="0">
              <a:highlight>
                <a:srgbClr val="00ACE9"/>
              </a:highlight>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4A4754CF-3BFD-4017-9006-CD5B235AF81F}"/>
              </a:ext>
            </a:extLst>
          </p:cNvPr>
          <p:cNvSpPr txBox="1"/>
          <p:nvPr/>
        </p:nvSpPr>
        <p:spPr>
          <a:xfrm>
            <a:off x="318477" y="4762536"/>
            <a:ext cx="6815969" cy="1477328"/>
          </a:xfrm>
          <a:prstGeom prst="rect">
            <a:avLst/>
          </a:prstGeom>
          <a:noFill/>
        </p:spPr>
        <p:txBody>
          <a:bodyPr wrap="square" rtlCol="0">
            <a:spAutoFit/>
          </a:bodyPr>
          <a:lstStyle/>
          <a:p>
            <a:pPr algn="ctr"/>
            <a:r>
              <a:rPr lang="en-GB" sz="1800" b="0" i="0" dirty="0">
                <a:solidFill>
                  <a:srgbClr val="000000"/>
                </a:solidFill>
                <a:effectLst/>
                <a:latin typeface="Arial" panose="020B0604020202020204" pitchFamily="34" charset="0"/>
              </a:rPr>
              <a:t>Work together to </a:t>
            </a:r>
            <a:r>
              <a:rPr lang="en-GB" sz="1800" b="1" i="0" dirty="0">
                <a:solidFill>
                  <a:srgbClr val="00ACE9"/>
                </a:solidFill>
                <a:effectLst/>
                <a:latin typeface="Arial" panose="020B0604020202020204" pitchFamily="34" charset="0"/>
              </a:rPr>
              <a:t>make a short video </a:t>
            </a:r>
            <a:r>
              <a:rPr lang="en-GB" sz="1800" b="0" i="0" dirty="0">
                <a:solidFill>
                  <a:srgbClr val="000000"/>
                </a:solidFill>
                <a:effectLst/>
                <a:latin typeface="Arial" panose="020B0604020202020204" pitchFamily="34" charset="0"/>
              </a:rPr>
              <a:t>that could go on your school’s website to show any new pupils and families the range and purpose of the pupil groups in your school. </a:t>
            </a:r>
            <a:r>
              <a:rPr lang="en-GB" sz="1800" b="1" i="0" dirty="0">
                <a:solidFill>
                  <a:srgbClr val="000000"/>
                </a:solidFill>
                <a:effectLst/>
                <a:latin typeface="Arial" panose="020B0604020202020204" pitchFamily="34" charset="0"/>
              </a:rPr>
              <a:t>Link it to Articles 15 and 12</a:t>
            </a:r>
            <a:r>
              <a:rPr lang="en-GB" sz="1800" b="0" i="0" dirty="0">
                <a:solidFill>
                  <a:srgbClr val="000000"/>
                </a:solidFill>
                <a:effectLst/>
                <a:latin typeface="Arial" panose="020B0604020202020204" pitchFamily="34" charset="0"/>
              </a:rPr>
              <a:t>. Make it clear what the groups do, how to join and what positive changes they have made and could make. </a:t>
            </a:r>
            <a:endParaRPr lang="en-GB" b="1" dirty="0">
              <a:solidFill>
                <a:srgbClr val="00B0F0"/>
              </a:solidFill>
              <a:latin typeface="Arial" panose="020B0604020202020204" pitchFamily="34" charset="0"/>
              <a:cs typeface="Arial" panose="020B0604020202020204" pitchFamily="34" charset="0"/>
            </a:endParaRPr>
          </a:p>
        </p:txBody>
      </p:sp>
      <p:pic>
        <p:nvPicPr>
          <p:cNvPr id="3" name="Online Media 2" title="The Invisible Boy by Trudy Ludwig">
            <a:hlinkClick r:id="" action="ppaction://media"/>
            <a:extLst>
              <a:ext uri="{FF2B5EF4-FFF2-40B4-BE49-F238E27FC236}">
                <a16:creationId xmlns:a16="http://schemas.microsoft.com/office/drawing/2014/main" id="{53F84D2E-E598-56FE-F67B-06407F2E5123}"/>
              </a:ext>
            </a:extLst>
          </p:cNvPr>
          <p:cNvPicPr>
            <a:picLocks noRot="1" noChangeAspect="1"/>
          </p:cNvPicPr>
          <p:nvPr>
            <a:videoFile r:link="rId1"/>
          </p:nvPr>
        </p:nvPicPr>
        <p:blipFill>
          <a:blip r:embed="rId5"/>
          <a:stretch>
            <a:fillRect/>
          </a:stretch>
        </p:blipFill>
        <p:spPr>
          <a:xfrm>
            <a:off x="4911061" y="2207664"/>
            <a:ext cx="2540000" cy="1435100"/>
          </a:xfrm>
          <a:prstGeom prst="rect">
            <a:avLst/>
          </a:prstGeom>
        </p:spPr>
      </p:pic>
    </p:spTree>
    <p:extLst>
      <p:ext uri="{BB962C8B-B14F-4D97-AF65-F5344CB8AC3E}">
        <p14:creationId xmlns:p14="http://schemas.microsoft.com/office/powerpoint/2010/main" val="430025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0F3DC9E-4291-4D02-BAA0-FF510C4DF329}"/>
              </a:ext>
            </a:extLst>
          </p:cNvPr>
          <p:cNvSpPr txBox="1"/>
          <p:nvPr/>
        </p:nvSpPr>
        <p:spPr>
          <a:xfrm>
            <a:off x="156193" y="1947229"/>
            <a:ext cx="4464316" cy="2031325"/>
          </a:xfrm>
          <a:prstGeom prst="rect">
            <a:avLst/>
          </a:prstGeom>
          <a:noFill/>
        </p:spPr>
        <p:txBody>
          <a:bodyPr wrap="square" rtlCol="0">
            <a:spAutoFit/>
          </a:bodyPr>
          <a:lstStyle/>
          <a:p>
            <a:pPr algn="ctr"/>
            <a:r>
              <a:rPr lang="en-GB" b="0" i="0" dirty="0">
                <a:solidFill>
                  <a:srgbClr val="000000"/>
                </a:solidFill>
                <a:effectLst/>
                <a:latin typeface="Arial" panose="020B0604020202020204" pitchFamily="34" charset="0"/>
              </a:rPr>
              <a:t>If you belong to a few different clubs and/or groups, </a:t>
            </a:r>
            <a:r>
              <a:rPr lang="en-GB" i="0" dirty="0">
                <a:solidFill>
                  <a:srgbClr val="000000"/>
                </a:solidFill>
                <a:effectLst/>
                <a:latin typeface="Arial" panose="020B0604020202020204" pitchFamily="34" charset="0"/>
              </a:rPr>
              <a:t>what's the difference between them</a:t>
            </a:r>
            <a:r>
              <a:rPr lang="en-GB" b="0" i="0" dirty="0">
                <a:solidFill>
                  <a:srgbClr val="000000"/>
                </a:solidFill>
                <a:effectLst/>
                <a:latin typeface="Arial" panose="020B0604020202020204" pitchFamily="34" charset="0"/>
              </a:rPr>
              <a:t>? Are some just for </a:t>
            </a:r>
            <a:r>
              <a:rPr lang="en-GB" b="1" i="0" dirty="0">
                <a:solidFill>
                  <a:srgbClr val="000000"/>
                </a:solidFill>
                <a:effectLst/>
                <a:latin typeface="Arial" panose="020B0604020202020204" pitchFamily="34" charset="0"/>
              </a:rPr>
              <a:t>fun</a:t>
            </a:r>
            <a:r>
              <a:rPr lang="en-GB" b="0" i="0" dirty="0">
                <a:solidFill>
                  <a:srgbClr val="000000"/>
                </a:solidFill>
                <a:effectLst/>
                <a:latin typeface="Arial" panose="020B0604020202020204" pitchFamily="34" charset="0"/>
              </a:rPr>
              <a:t>? Do others help you to </a:t>
            </a:r>
            <a:r>
              <a:rPr lang="en-GB" b="1" i="0" dirty="0">
                <a:solidFill>
                  <a:srgbClr val="000000"/>
                </a:solidFill>
                <a:effectLst/>
                <a:latin typeface="Arial" panose="020B0604020202020204" pitchFamily="34" charset="0"/>
              </a:rPr>
              <a:t>learn a new skill</a:t>
            </a:r>
            <a:r>
              <a:rPr lang="en-GB" b="0" i="0" dirty="0">
                <a:solidFill>
                  <a:srgbClr val="000000"/>
                </a:solidFill>
                <a:effectLst/>
                <a:latin typeface="Arial" panose="020B0604020202020204" pitchFamily="34" charset="0"/>
              </a:rPr>
              <a:t>? Do others help you to </a:t>
            </a:r>
            <a:r>
              <a:rPr lang="en-GB" b="1" i="0" dirty="0">
                <a:solidFill>
                  <a:srgbClr val="000000"/>
                </a:solidFill>
                <a:effectLst/>
                <a:latin typeface="Arial" panose="020B0604020202020204" pitchFamily="34" charset="0"/>
              </a:rPr>
              <a:t>make a difference </a:t>
            </a:r>
            <a:r>
              <a:rPr lang="en-GB" b="0" i="0" dirty="0">
                <a:solidFill>
                  <a:srgbClr val="000000"/>
                </a:solidFill>
                <a:effectLst/>
                <a:latin typeface="Arial" panose="020B0604020202020204" pitchFamily="34" charset="0"/>
              </a:rPr>
              <a:t>or change something in your school or local community?</a:t>
            </a:r>
            <a:endParaRPr lang="en-GB" sz="1600" b="1"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5879EF30-A081-44CA-8569-E2D12E34BCE9}"/>
              </a:ext>
            </a:extLst>
          </p:cNvPr>
          <p:cNvSpPr txBox="1"/>
          <p:nvPr/>
        </p:nvSpPr>
        <p:spPr>
          <a:xfrm>
            <a:off x="7577501" y="4431787"/>
            <a:ext cx="4318912" cy="2308324"/>
          </a:xfrm>
          <a:prstGeom prst="rect">
            <a:avLst/>
          </a:prstGeom>
          <a:noFill/>
        </p:spPr>
        <p:txBody>
          <a:bodyPr wrap="square" rtlCol="0">
            <a:spAutoFit/>
          </a:bodyPr>
          <a:lstStyle/>
          <a:p>
            <a:pPr algn="ctr"/>
            <a:r>
              <a:rPr lang="en-GB" b="0" i="0" dirty="0">
                <a:solidFill>
                  <a:srgbClr val="000000"/>
                </a:solidFill>
                <a:effectLst/>
                <a:latin typeface="Arial" panose="020B0604020202020204" pitchFamily="34" charset="0"/>
              </a:rPr>
              <a:t>It is a common misunderstanding that Article 15 means ‘children have the right to friends’. </a:t>
            </a:r>
            <a:r>
              <a:rPr lang="en-GB" b="0" i="0" dirty="0">
                <a:solidFill>
                  <a:srgbClr val="000000"/>
                </a:solidFill>
                <a:effectLst/>
                <a:highlight>
                  <a:srgbClr val="00ACE9"/>
                </a:highlight>
                <a:latin typeface="Arial" panose="020B0604020202020204" pitchFamily="34" charset="0"/>
              </a:rPr>
              <a:t>Can you try to explain it differently</a:t>
            </a:r>
            <a:r>
              <a:rPr lang="en-GB" b="0" i="0" dirty="0">
                <a:solidFill>
                  <a:srgbClr val="000000"/>
                </a:solidFill>
                <a:effectLst/>
                <a:latin typeface="Arial" panose="020B0604020202020204" pitchFamily="34" charset="0"/>
              </a:rPr>
              <a:t> - perhaps a more catchy way to help others remember what it means more accurately? It might help to research the </a:t>
            </a:r>
            <a:r>
              <a:rPr lang="en-GB" b="1" i="0" dirty="0">
                <a:solidFill>
                  <a:srgbClr val="000000"/>
                </a:solidFill>
                <a:effectLst/>
                <a:latin typeface="Arial" panose="020B0604020202020204" pitchFamily="34" charset="0"/>
              </a:rPr>
              <a:t>meaning of ‘freedom of association</a:t>
            </a:r>
            <a:r>
              <a:rPr lang="en-GB" b="0" i="0" dirty="0">
                <a:solidFill>
                  <a:srgbClr val="000000"/>
                </a:solidFill>
                <a:effectLst/>
                <a:latin typeface="Arial" panose="020B0604020202020204" pitchFamily="34" charset="0"/>
              </a:rPr>
              <a:t>’.</a:t>
            </a:r>
            <a:endParaRPr lang="en-GB"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35D850FA-48C7-4BC8-ABA0-C51BB944CC6A}"/>
              </a:ext>
            </a:extLst>
          </p:cNvPr>
          <p:cNvSpPr txBox="1"/>
          <p:nvPr/>
        </p:nvSpPr>
        <p:spPr>
          <a:xfrm>
            <a:off x="7023344" y="1861007"/>
            <a:ext cx="4873069" cy="2062103"/>
          </a:xfrm>
          <a:prstGeom prst="rect">
            <a:avLst/>
          </a:prstGeom>
          <a:noFill/>
        </p:spPr>
        <p:txBody>
          <a:bodyPr wrap="square" rtlCol="0">
            <a:spAutoFit/>
          </a:bodyPr>
          <a:lstStyle/>
          <a:p>
            <a:pPr algn="ctr"/>
            <a:r>
              <a:rPr lang="en-GB" sz="1600" b="0" i="0" dirty="0">
                <a:solidFill>
                  <a:srgbClr val="000000"/>
                </a:solidFill>
                <a:effectLst/>
                <a:latin typeface="Arial" panose="020B0604020202020204" pitchFamily="34" charset="0"/>
              </a:rPr>
              <a:t>Think about </a:t>
            </a:r>
            <a:r>
              <a:rPr lang="en-GB" sz="1600" b="1" i="0" dirty="0">
                <a:solidFill>
                  <a:srgbClr val="000000"/>
                </a:solidFill>
                <a:effectLst/>
                <a:latin typeface="Arial" panose="020B0604020202020204" pitchFamily="34" charset="0"/>
              </a:rPr>
              <a:t>what adults can do </a:t>
            </a:r>
            <a:r>
              <a:rPr lang="en-GB" sz="1600" b="0" i="0" dirty="0">
                <a:solidFill>
                  <a:srgbClr val="000000"/>
                </a:solidFill>
                <a:effectLst/>
                <a:latin typeface="Arial" panose="020B0604020202020204" pitchFamily="34" charset="0"/>
              </a:rPr>
              <a:t>to help you enjoy your right to association. Not just teachers or parents, but think about all duty bearers in the wider community. </a:t>
            </a:r>
            <a:r>
              <a:rPr lang="en-GB" sz="1600" b="1" i="0" dirty="0">
                <a:solidFill>
                  <a:srgbClr val="00ACE9"/>
                </a:solidFill>
                <a:effectLst/>
                <a:latin typeface="Arial" panose="020B0604020202020204" pitchFamily="34" charset="0"/>
              </a:rPr>
              <a:t>What can you do to claim your right, relating to Article 15? </a:t>
            </a:r>
            <a:r>
              <a:rPr lang="en-GB" sz="1600" b="0" i="0" dirty="0">
                <a:solidFill>
                  <a:srgbClr val="000000"/>
                </a:solidFill>
                <a:effectLst/>
                <a:latin typeface="Arial" panose="020B0604020202020204" pitchFamily="34" charset="0"/>
              </a:rPr>
              <a:t>Perhaps create two separate columns to capture your ideas for what adults as duty bearers can do and you as the rights holders can do.  </a:t>
            </a:r>
            <a:endParaRPr lang="en-GB" sz="1000"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F51E56E0-0122-4793-99A0-3FE5D073B105}"/>
              </a:ext>
            </a:extLst>
          </p:cNvPr>
          <p:cNvSpPr txBox="1"/>
          <p:nvPr/>
        </p:nvSpPr>
        <p:spPr>
          <a:xfrm>
            <a:off x="156193" y="4847285"/>
            <a:ext cx="6867796" cy="1477328"/>
          </a:xfrm>
          <a:prstGeom prst="rect">
            <a:avLst/>
          </a:prstGeom>
          <a:noFill/>
        </p:spPr>
        <p:txBody>
          <a:bodyPr wrap="square">
            <a:spAutoFit/>
          </a:bodyPr>
          <a:lstStyle/>
          <a:p>
            <a:pPr algn="ctr"/>
            <a:r>
              <a:rPr lang="en-GB" sz="1800" b="0" i="0" dirty="0">
                <a:solidFill>
                  <a:schemeClr val="bg1"/>
                </a:solidFill>
                <a:effectLst/>
                <a:latin typeface="Arial" panose="020B0604020202020204" pitchFamily="34" charset="0"/>
              </a:rPr>
              <a:t>Think about a group or club you are part of. </a:t>
            </a:r>
          </a:p>
          <a:p>
            <a:pPr algn="ctr"/>
            <a:r>
              <a:rPr lang="en-GB" sz="1800" b="0" i="0" dirty="0">
                <a:solidFill>
                  <a:schemeClr val="bg1"/>
                </a:solidFill>
                <a:effectLst/>
                <a:latin typeface="Arial" panose="020B0604020202020204" pitchFamily="34" charset="0"/>
              </a:rPr>
              <a:t>Create a poster, leaflet, video or content for an adult to send as a social media post to encourage other people to join it. Make sure to list all of the reasons why it is a good idea to join this group and why you love it so much. </a:t>
            </a:r>
            <a:r>
              <a:rPr lang="en-GB" sz="1800" b="0" i="0" dirty="0">
                <a:solidFill>
                  <a:srgbClr val="FFFF00"/>
                </a:solidFill>
                <a:effectLst/>
                <a:latin typeface="Arial" panose="020B0604020202020204" pitchFamily="34" charset="0"/>
              </a:rPr>
              <a:t>Can you link your club to any rights? </a:t>
            </a:r>
            <a:endParaRPr lang="en-GB" sz="1600" b="1" dirty="0">
              <a:solidFill>
                <a:srgbClr val="FFFF00"/>
              </a:solidFill>
              <a:latin typeface="Arial" panose="020B0604020202020204" pitchFamily="34" charset="0"/>
              <a:cs typeface="Arial" panose="020B0604020202020204" pitchFamily="34" charset="0"/>
            </a:endParaRPr>
          </a:p>
        </p:txBody>
      </p:sp>
      <p:pic>
        <p:nvPicPr>
          <p:cNvPr id="8" name="Graphic 7">
            <a:extLst>
              <a:ext uri="{FF2B5EF4-FFF2-40B4-BE49-F238E27FC236}">
                <a16:creationId xmlns:a16="http://schemas.microsoft.com/office/drawing/2014/main" id="{01A736C0-B7F4-C21B-ECEC-622323E7570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911889" y="1678676"/>
            <a:ext cx="1820075" cy="2426767"/>
          </a:xfrm>
          <a:prstGeom prst="rect">
            <a:avLst/>
          </a:prstGeom>
        </p:spPr>
      </p:pic>
    </p:spTree>
    <p:extLst>
      <p:ext uri="{BB962C8B-B14F-4D97-AF65-F5344CB8AC3E}">
        <p14:creationId xmlns:p14="http://schemas.microsoft.com/office/powerpoint/2010/main" val="18659121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48B92E7-3C95-4628-917E-762990BA365E}"/>
              </a:ext>
            </a:extLst>
          </p:cNvPr>
          <p:cNvSpPr txBox="1"/>
          <p:nvPr/>
        </p:nvSpPr>
        <p:spPr>
          <a:xfrm>
            <a:off x="198324" y="1875397"/>
            <a:ext cx="4372996" cy="2062103"/>
          </a:xfrm>
          <a:prstGeom prst="rect">
            <a:avLst/>
          </a:prstGeom>
          <a:noFill/>
        </p:spPr>
        <p:txBody>
          <a:bodyPr wrap="square" rtlCol="0">
            <a:spAutoFit/>
          </a:bodyPr>
          <a:lstStyle/>
          <a:p>
            <a:pPr algn="ctr"/>
            <a:r>
              <a:rPr lang="en-GB" sz="1600" b="0" i="0" dirty="0">
                <a:solidFill>
                  <a:srgbClr val="FFFF00"/>
                </a:solidFill>
                <a:effectLst/>
                <a:latin typeface="Arial" panose="020B0604020202020204" pitchFamily="34" charset="0"/>
              </a:rPr>
              <a:t>What are the most popular groups </a:t>
            </a:r>
            <a:r>
              <a:rPr lang="en-GB" sz="1600" b="0" i="0" dirty="0">
                <a:solidFill>
                  <a:schemeClr val="bg1"/>
                </a:solidFill>
                <a:effectLst/>
                <a:latin typeface="Arial" panose="020B0604020202020204" pitchFamily="34" charset="0"/>
              </a:rPr>
              <a:t>that children and young people are involved in outside of school? Devise a questionnaire to help you understand how young people spend their time outside of school. Perhaps you could invite students to talk about the benefits of their involvement in their particular group in tutor time or in assembly.</a:t>
            </a:r>
            <a:endParaRPr lang="en-GB" sz="1400" dirty="0">
              <a:solidFill>
                <a:schemeClr val="bg1"/>
              </a:solidFill>
              <a:effectLst/>
              <a:latin typeface="Calibri" panose="020F0502020204030204" pitchFamily="34" charset="0"/>
              <a:ea typeface="Calibri" panose="020F0502020204030204" pitchFamily="34" charset="0"/>
            </a:endParaRPr>
          </a:p>
        </p:txBody>
      </p:sp>
      <p:sp>
        <p:nvSpPr>
          <p:cNvPr id="4" name="TextBox 3">
            <a:extLst>
              <a:ext uri="{FF2B5EF4-FFF2-40B4-BE49-F238E27FC236}">
                <a16:creationId xmlns:a16="http://schemas.microsoft.com/office/drawing/2014/main" id="{1232ECBE-FC1D-43E0-AF25-319A44147B7E}"/>
              </a:ext>
            </a:extLst>
          </p:cNvPr>
          <p:cNvSpPr txBox="1"/>
          <p:nvPr/>
        </p:nvSpPr>
        <p:spPr>
          <a:xfrm>
            <a:off x="7831500" y="1752286"/>
            <a:ext cx="4162176" cy="2308324"/>
          </a:xfrm>
          <a:prstGeom prst="rect">
            <a:avLst/>
          </a:prstGeom>
          <a:noFill/>
        </p:spPr>
        <p:txBody>
          <a:bodyPr wrap="square" rtlCol="0">
            <a:spAutoFit/>
          </a:bodyPr>
          <a:lstStyle/>
          <a:p>
            <a:pPr algn="ctr"/>
            <a:r>
              <a:rPr lang="en-GB" sz="1600" b="1" i="0" dirty="0">
                <a:solidFill>
                  <a:srgbClr val="000000"/>
                </a:solidFill>
                <a:effectLst/>
                <a:latin typeface="Arial" panose="020B0604020202020204" pitchFamily="34" charset="0"/>
              </a:rPr>
              <a:t>UNICEF’s Youth Advisory Board </a:t>
            </a:r>
            <a:r>
              <a:rPr lang="en-GB" sz="1600" b="0" i="0" dirty="0">
                <a:solidFill>
                  <a:srgbClr val="000000"/>
                </a:solidFill>
                <a:effectLst/>
                <a:latin typeface="Arial" panose="020B0604020202020204" pitchFamily="34" charset="0"/>
              </a:rPr>
              <a:t>(YAB) is a group of young people who come together to help UNICEF UK understand </a:t>
            </a:r>
            <a:r>
              <a:rPr lang="en-GB" sz="1600" b="0" i="0" dirty="0">
                <a:solidFill>
                  <a:srgbClr val="1E1E1E"/>
                </a:solidFill>
                <a:effectLst/>
                <a:latin typeface="Arial" panose="020B0604020202020204" pitchFamily="34" charset="0"/>
              </a:rPr>
              <a:t>what children and young people are interested in and what they care about in the world. You can </a:t>
            </a:r>
            <a:r>
              <a:rPr lang="en-GB" sz="1600" b="0" i="0" u="sng" strike="noStrike" dirty="0">
                <a:solidFill>
                  <a:srgbClr val="0563C1"/>
                </a:solidFill>
                <a:effectLst/>
                <a:latin typeface="Arial" panose="020B0604020202020204" pitchFamily="34" charset="0"/>
                <a:hlinkClick r:id="rId3"/>
              </a:rPr>
              <a:t>find out more here.</a:t>
            </a:r>
            <a:r>
              <a:rPr lang="en-GB" sz="1600" b="0" i="0" dirty="0">
                <a:solidFill>
                  <a:srgbClr val="000000"/>
                </a:solidFill>
                <a:effectLst/>
                <a:latin typeface="Arial" panose="020B0604020202020204" pitchFamily="34" charset="0"/>
              </a:rPr>
              <a:t> Imagine you were applying to be part of the YAB. What would you say about yourself and the issues you are interested in? </a:t>
            </a:r>
            <a:endParaRPr lang="en-GB"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78A4AE0E-2E7C-69B4-6C01-CB4B412CD3F8}"/>
              </a:ext>
            </a:extLst>
          </p:cNvPr>
          <p:cNvSpPr txBox="1"/>
          <p:nvPr/>
        </p:nvSpPr>
        <p:spPr>
          <a:xfrm>
            <a:off x="7602279" y="4404910"/>
            <a:ext cx="4391397" cy="2308324"/>
          </a:xfrm>
          <a:prstGeom prst="rect">
            <a:avLst/>
          </a:prstGeom>
          <a:noFill/>
        </p:spPr>
        <p:txBody>
          <a:bodyPr wrap="square">
            <a:spAutoFit/>
          </a:bodyPr>
          <a:lstStyle/>
          <a:p>
            <a:pPr algn="ctr"/>
            <a:r>
              <a:rPr lang="en-GB" b="0" i="0" dirty="0">
                <a:solidFill>
                  <a:srgbClr val="000000"/>
                </a:solidFill>
                <a:effectLst/>
                <a:latin typeface="Arial" panose="020B0604020202020204" pitchFamily="34" charset="0"/>
              </a:rPr>
              <a:t>It is a common misunderstanding that Article 15 means ‘children have the right to friends’. </a:t>
            </a:r>
            <a:r>
              <a:rPr lang="en-GB" b="0" i="0" dirty="0">
                <a:solidFill>
                  <a:srgbClr val="000000"/>
                </a:solidFill>
                <a:effectLst/>
                <a:highlight>
                  <a:srgbClr val="00ACE9"/>
                </a:highlight>
                <a:latin typeface="Arial" panose="020B0604020202020204" pitchFamily="34" charset="0"/>
              </a:rPr>
              <a:t>Can you try to explain it differently</a:t>
            </a:r>
            <a:r>
              <a:rPr lang="en-GB" b="0" i="0" dirty="0">
                <a:solidFill>
                  <a:srgbClr val="000000"/>
                </a:solidFill>
                <a:effectLst/>
                <a:latin typeface="Arial" panose="020B0604020202020204" pitchFamily="34" charset="0"/>
              </a:rPr>
              <a:t> - perhaps a more catchy way to help others remember what it means more accurately? It might help to research the </a:t>
            </a:r>
            <a:r>
              <a:rPr lang="en-GB" b="1" i="0" dirty="0">
                <a:solidFill>
                  <a:srgbClr val="000000"/>
                </a:solidFill>
                <a:effectLst/>
                <a:latin typeface="Arial" panose="020B0604020202020204" pitchFamily="34" charset="0"/>
              </a:rPr>
              <a:t>meaning of ‘freedom of association</a:t>
            </a:r>
            <a:r>
              <a:rPr lang="en-GB" b="0" i="0" dirty="0">
                <a:solidFill>
                  <a:srgbClr val="000000"/>
                </a:solidFill>
                <a:effectLst/>
                <a:latin typeface="Arial" panose="020B0604020202020204" pitchFamily="34" charset="0"/>
              </a:rPr>
              <a:t>’.</a:t>
            </a:r>
            <a:endParaRPr lang="en-GB" dirty="0">
              <a:latin typeface="Arial" panose="020B0604020202020204" pitchFamily="34" charset="0"/>
              <a:cs typeface="Arial" panose="020B0604020202020204" pitchFamily="34" charset="0"/>
            </a:endParaRPr>
          </a:p>
        </p:txBody>
      </p:sp>
      <p:pic>
        <p:nvPicPr>
          <p:cNvPr id="11" name="Picture 10" descr="A group of people posing for a photo&#10;&#10;Description automatically generated">
            <a:extLst>
              <a:ext uri="{FF2B5EF4-FFF2-40B4-BE49-F238E27FC236}">
                <a16:creationId xmlns:a16="http://schemas.microsoft.com/office/drawing/2014/main" id="{10D26855-DD51-DEA2-ED8D-08462ADD11C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44139" y="1958969"/>
            <a:ext cx="2842437" cy="1894958"/>
          </a:xfrm>
          <a:prstGeom prst="rect">
            <a:avLst/>
          </a:prstGeom>
        </p:spPr>
      </p:pic>
      <p:sp>
        <p:nvSpPr>
          <p:cNvPr id="12" name="TextBox 11">
            <a:extLst>
              <a:ext uri="{FF2B5EF4-FFF2-40B4-BE49-F238E27FC236}">
                <a16:creationId xmlns:a16="http://schemas.microsoft.com/office/drawing/2014/main" id="{F1E82BF8-E0F5-4BAB-79FA-50496AEF28DF}"/>
              </a:ext>
            </a:extLst>
          </p:cNvPr>
          <p:cNvSpPr txBox="1"/>
          <p:nvPr/>
        </p:nvSpPr>
        <p:spPr>
          <a:xfrm>
            <a:off x="318976" y="4820408"/>
            <a:ext cx="6741043" cy="1477328"/>
          </a:xfrm>
          <a:prstGeom prst="rect">
            <a:avLst/>
          </a:prstGeom>
          <a:noFill/>
        </p:spPr>
        <p:txBody>
          <a:bodyPr wrap="square">
            <a:spAutoFit/>
          </a:bodyPr>
          <a:lstStyle/>
          <a:p>
            <a:pPr algn="ctr"/>
            <a:r>
              <a:rPr lang="en-GB" sz="1800" b="0" i="0" dirty="0">
                <a:solidFill>
                  <a:srgbClr val="000000"/>
                </a:solidFill>
                <a:effectLst/>
                <a:latin typeface="Arial" panose="020B0604020202020204" pitchFamily="34" charset="0"/>
              </a:rPr>
              <a:t>Work together to </a:t>
            </a:r>
            <a:r>
              <a:rPr lang="en-GB" sz="1800" b="1" i="0" dirty="0">
                <a:solidFill>
                  <a:srgbClr val="00ACE9"/>
                </a:solidFill>
                <a:effectLst/>
                <a:latin typeface="Arial" panose="020B0604020202020204" pitchFamily="34" charset="0"/>
              </a:rPr>
              <a:t>make a short video </a:t>
            </a:r>
            <a:r>
              <a:rPr lang="en-GB" sz="1800" b="0" i="0" dirty="0">
                <a:solidFill>
                  <a:srgbClr val="000000"/>
                </a:solidFill>
                <a:effectLst/>
                <a:latin typeface="Arial" panose="020B0604020202020204" pitchFamily="34" charset="0"/>
              </a:rPr>
              <a:t>that could go on your school’s website to show any new pupils or families the range and purpose of the pupil groups in your school. Link it to Articles 15 and 12. Make it clear what the groups do, how to join and what positive changes they have made and could make.  </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232448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18A03A1-88A0-44B1-97D2-61800F3A42CD}"/>
              </a:ext>
            </a:extLst>
          </p:cNvPr>
          <p:cNvSpPr txBox="1"/>
          <p:nvPr/>
        </p:nvSpPr>
        <p:spPr>
          <a:xfrm>
            <a:off x="7003170" y="1891785"/>
            <a:ext cx="4925071" cy="2031325"/>
          </a:xfrm>
          <a:prstGeom prst="rect">
            <a:avLst/>
          </a:prstGeom>
          <a:noFill/>
        </p:spPr>
        <p:txBody>
          <a:bodyPr wrap="square" rtlCol="0">
            <a:spAutoFit/>
          </a:bodyPr>
          <a:lstStyle/>
          <a:p>
            <a:pPr algn="ctr"/>
            <a:r>
              <a:rPr lang="en-GB" sz="1800" b="0" i="0" dirty="0">
                <a:solidFill>
                  <a:srgbClr val="000000"/>
                </a:solidFill>
                <a:effectLst/>
                <a:latin typeface="Arial" panose="020B0604020202020204" pitchFamily="34" charset="0"/>
              </a:rPr>
              <a:t>The full text of Article 15 talks about the freedom “of </a:t>
            </a:r>
            <a:r>
              <a:rPr lang="en-GB" sz="1800" b="1" i="0" dirty="0">
                <a:solidFill>
                  <a:srgbClr val="000000"/>
                </a:solidFill>
                <a:effectLst/>
                <a:latin typeface="Arial" panose="020B0604020202020204" pitchFamily="34" charset="0"/>
              </a:rPr>
              <a:t>peaceful assembly</a:t>
            </a:r>
            <a:r>
              <a:rPr lang="en-GB" sz="1800" b="0" i="0" dirty="0">
                <a:solidFill>
                  <a:srgbClr val="000000"/>
                </a:solidFill>
                <a:effectLst/>
                <a:latin typeface="Arial" panose="020B0604020202020204" pitchFamily="34" charset="0"/>
              </a:rPr>
              <a:t>”. What do you understand this to mean? Have you seen examples in the news when groups meet together perhaps in a way that threatens other people or makes them feel annoyed? What are your thoughts about this? </a:t>
            </a:r>
            <a:endParaRPr lang="en-GB" sz="1400" b="1" dirty="0">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EE80F493-6501-485D-A348-28E38E3CA272}"/>
              </a:ext>
            </a:extLst>
          </p:cNvPr>
          <p:cNvSpPr txBox="1"/>
          <p:nvPr/>
        </p:nvSpPr>
        <p:spPr>
          <a:xfrm>
            <a:off x="263759" y="1861007"/>
            <a:ext cx="4298965" cy="2062103"/>
          </a:xfrm>
          <a:prstGeom prst="rect">
            <a:avLst/>
          </a:prstGeom>
          <a:noFill/>
        </p:spPr>
        <p:txBody>
          <a:bodyPr wrap="square" rtlCol="0">
            <a:spAutoFit/>
          </a:bodyPr>
          <a:lstStyle/>
          <a:p>
            <a:pPr algn="ctr"/>
            <a:r>
              <a:rPr lang="en-GB" sz="1600" b="0" i="0" dirty="0">
                <a:solidFill>
                  <a:srgbClr val="000000"/>
                </a:solidFill>
                <a:effectLst/>
                <a:latin typeface="Arial" panose="020B0604020202020204" pitchFamily="34" charset="0"/>
              </a:rPr>
              <a:t>The </a:t>
            </a:r>
            <a:r>
              <a:rPr lang="en-GB" sz="1600" b="1" i="0" dirty="0">
                <a:solidFill>
                  <a:srgbClr val="000000"/>
                </a:solidFill>
                <a:effectLst/>
                <a:latin typeface="Arial" panose="020B0604020202020204" pitchFamily="34" charset="0"/>
              </a:rPr>
              <a:t>Article 15 Project </a:t>
            </a:r>
            <a:r>
              <a:rPr lang="en-GB" sz="1600" b="0" i="0" dirty="0">
                <a:solidFill>
                  <a:srgbClr val="000000"/>
                </a:solidFill>
                <a:effectLst/>
                <a:latin typeface="Arial" panose="020B0604020202020204" pitchFamily="34" charset="0"/>
              </a:rPr>
              <a:t>supports child-led groups and movements. Their video </a:t>
            </a:r>
            <a:r>
              <a:rPr lang="en-GB" sz="1600" b="0" i="0" u="sng" strike="noStrike" dirty="0">
                <a:solidFill>
                  <a:srgbClr val="0563C1"/>
                </a:solidFill>
                <a:effectLst/>
                <a:latin typeface="Arial" panose="020B0604020202020204" pitchFamily="34" charset="0"/>
                <a:hlinkClick r:id="rId3"/>
              </a:rPr>
              <a:t>Child Movement in Nepal</a:t>
            </a:r>
            <a:r>
              <a:rPr lang="en-GB" sz="1600" b="0" i="0" dirty="0">
                <a:solidFill>
                  <a:srgbClr val="000000"/>
                </a:solidFill>
                <a:effectLst/>
                <a:latin typeface="Arial" panose="020B0604020202020204" pitchFamily="34" charset="0"/>
              </a:rPr>
              <a:t> shares how young people coming together had a huge impact. Take notes of the benefits as you watch the video. If you could create an Article 15 style project that links with your school and local community, what would your focus be?</a:t>
            </a:r>
            <a:endParaRPr lang="en-GB" sz="1100"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691EC641-DA4F-4530-9151-5ABA16A69E50}"/>
              </a:ext>
            </a:extLst>
          </p:cNvPr>
          <p:cNvSpPr txBox="1"/>
          <p:nvPr/>
        </p:nvSpPr>
        <p:spPr>
          <a:xfrm>
            <a:off x="7591647" y="4422923"/>
            <a:ext cx="4421655" cy="2308324"/>
          </a:xfrm>
          <a:prstGeom prst="rect">
            <a:avLst/>
          </a:prstGeom>
          <a:noFill/>
        </p:spPr>
        <p:txBody>
          <a:bodyPr wrap="square" rtlCol="0">
            <a:spAutoFit/>
          </a:bodyPr>
          <a:lstStyle/>
          <a:p>
            <a:pPr algn="ctr"/>
            <a:r>
              <a:rPr lang="en-GB" sz="1600" b="0" i="0" dirty="0">
                <a:solidFill>
                  <a:srgbClr val="212529"/>
                </a:solidFill>
                <a:effectLst/>
                <a:latin typeface="Arial" panose="020B0604020202020204" pitchFamily="34" charset="0"/>
              </a:rPr>
              <a:t>Find out about </a:t>
            </a:r>
            <a:r>
              <a:rPr lang="en-GB" sz="1600" b="1" i="0" dirty="0">
                <a:solidFill>
                  <a:srgbClr val="212529"/>
                </a:solidFill>
                <a:effectLst/>
                <a:latin typeface="Arial" panose="020B0604020202020204" pitchFamily="34" charset="0"/>
              </a:rPr>
              <a:t>‘mosquito’ devices</a:t>
            </a:r>
            <a:r>
              <a:rPr lang="en-GB" sz="1600" b="0" i="0" dirty="0">
                <a:solidFill>
                  <a:srgbClr val="212529"/>
                </a:solidFill>
                <a:effectLst/>
                <a:latin typeface="Arial" panose="020B0604020202020204" pitchFamily="34" charset="0"/>
              </a:rPr>
              <a:t>, sometimes used to stop young people gathering together in public places. In 2016, the UN Committee on the Rights of the Child called on the UK to ban their use. </a:t>
            </a:r>
            <a:r>
              <a:rPr lang="en-GB" sz="1600" b="0" i="0" dirty="0">
                <a:solidFill>
                  <a:srgbClr val="212529"/>
                </a:solidFill>
                <a:effectLst/>
                <a:highlight>
                  <a:srgbClr val="00ACE9"/>
                </a:highlight>
                <a:latin typeface="Arial" panose="020B0604020202020204" pitchFamily="34" charset="0"/>
              </a:rPr>
              <a:t>What do you</a:t>
            </a:r>
            <a:r>
              <a:rPr lang="en-GB" sz="1600" b="0" i="0" dirty="0">
                <a:solidFill>
                  <a:srgbClr val="212529"/>
                </a:solidFill>
                <a:effectLst/>
                <a:latin typeface="Arial" panose="020B0604020202020204" pitchFamily="34" charset="0"/>
              </a:rPr>
              <a:t> </a:t>
            </a:r>
            <a:r>
              <a:rPr lang="en-GB" sz="1600" b="0" i="0" dirty="0">
                <a:solidFill>
                  <a:srgbClr val="212529"/>
                </a:solidFill>
                <a:effectLst/>
                <a:highlight>
                  <a:srgbClr val="00ACE9"/>
                </a:highlight>
                <a:latin typeface="Arial" panose="020B0604020202020204" pitchFamily="34" charset="0"/>
              </a:rPr>
              <a:t>think about this?</a:t>
            </a:r>
            <a:r>
              <a:rPr lang="en-GB" sz="1600" b="0" i="0" dirty="0">
                <a:solidFill>
                  <a:srgbClr val="212529"/>
                </a:solidFill>
                <a:effectLst/>
                <a:latin typeface="Arial" panose="020B0604020202020204" pitchFamily="34" charset="0"/>
              </a:rPr>
              <a:t> Discuss which other rights are affected?</a:t>
            </a:r>
            <a:r>
              <a:rPr lang="en-GB" sz="1600" b="0" i="0" dirty="0">
                <a:solidFill>
                  <a:srgbClr val="000000"/>
                </a:solidFill>
                <a:effectLst/>
                <a:latin typeface="Arial" panose="020B0604020202020204" pitchFamily="34" charset="0"/>
              </a:rPr>
              <a:t> Find some info </a:t>
            </a:r>
            <a:r>
              <a:rPr lang="en-GB" sz="1600" b="0" i="0" u="sng" strike="noStrike" dirty="0">
                <a:solidFill>
                  <a:srgbClr val="0563C1"/>
                </a:solidFill>
                <a:effectLst/>
                <a:latin typeface="Arial" panose="020B0604020202020204" pitchFamily="34" charset="0"/>
                <a:hlinkClick r:id="rId4"/>
              </a:rPr>
              <a:t>here</a:t>
            </a:r>
            <a:r>
              <a:rPr lang="en-GB" sz="1600" b="0" i="0" dirty="0">
                <a:solidFill>
                  <a:srgbClr val="000000"/>
                </a:solidFill>
                <a:effectLst/>
                <a:latin typeface="Arial" panose="020B0604020202020204" pitchFamily="34" charset="0"/>
              </a:rPr>
              <a:t> about the work of the Children’s Commissioner in Scotland on mosquito devices. </a:t>
            </a:r>
            <a:endParaRPr lang="en-GB" sz="1100" dirty="0">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91EEA25C-1C99-4044-8B84-8FFE009DFEFA}"/>
              </a:ext>
            </a:extLst>
          </p:cNvPr>
          <p:cNvSpPr txBox="1"/>
          <p:nvPr/>
        </p:nvSpPr>
        <p:spPr>
          <a:xfrm>
            <a:off x="346910" y="4422923"/>
            <a:ext cx="6656260" cy="2308324"/>
          </a:xfrm>
          <a:prstGeom prst="rect">
            <a:avLst/>
          </a:prstGeom>
          <a:noFill/>
        </p:spPr>
        <p:txBody>
          <a:bodyPr wrap="square" rtlCol="0">
            <a:spAutoFit/>
          </a:bodyPr>
          <a:lstStyle/>
          <a:p>
            <a:pPr algn="ctr"/>
            <a:r>
              <a:rPr lang="en-GB" sz="1600" b="0" i="0" dirty="0">
                <a:solidFill>
                  <a:schemeClr val="bg1"/>
                </a:solidFill>
                <a:effectLst/>
                <a:latin typeface="Arial" panose="020B0604020202020204" pitchFamily="34" charset="0"/>
              </a:rPr>
              <a:t>An important part of Article 15 is children’s right to join groups ‘</a:t>
            </a:r>
            <a:r>
              <a:rPr lang="en-GB" sz="1600" b="0" dirty="0">
                <a:solidFill>
                  <a:srgbClr val="FFFF00"/>
                </a:solidFill>
                <a:effectLst/>
                <a:latin typeface="Arial" panose="020B0604020202020204" pitchFamily="34" charset="0"/>
              </a:rPr>
              <a:t>as long as this does not stop other people from enjoying their rights</a:t>
            </a:r>
            <a:r>
              <a:rPr lang="en-GB" sz="1600" b="0" dirty="0">
                <a:solidFill>
                  <a:schemeClr val="bg1"/>
                </a:solidFill>
                <a:effectLst/>
                <a:latin typeface="Arial" panose="020B0604020202020204" pitchFamily="34" charset="0"/>
              </a:rPr>
              <a:t>.</a:t>
            </a:r>
            <a:r>
              <a:rPr lang="en-GB" sz="1600" b="0" i="1" dirty="0">
                <a:solidFill>
                  <a:schemeClr val="bg1"/>
                </a:solidFill>
                <a:effectLst/>
                <a:latin typeface="Arial" panose="020B0604020202020204" pitchFamily="34" charset="0"/>
              </a:rPr>
              <a:t>’  </a:t>
            </a:r>
          </a:p>
          <a:p>
            <a:pPr algn="ctr"/>
            <a:endParaRPr lang="en-GB" sz="1600" i="1" dirty="0">
              <a:solidFill>
                <a:schemeClr val="bg1"/>
              </a:solidFill>
              <a:latin typeface="Arial" panose="020B0604020202020204" pitchFamily="34" charset="0"/>
            </a:endParaRPr>
          </a:p>
          <a:p>
            <a:pPr algn="ctr"/>
            <a:r>
              <a:rPr lang="en-GB" sz="1600" b="0" i="0" dirty="0">
                <a:solidFill>
                  <a:schemeClr val="bg1"/>
                </a:solidFill>
                <a:effectLst/>
                <a:latin typeface="Arial" panose="020B0604020202020204" pitchFamily="34" charset="0"/>
              </a:rPr>
              <a:t>Discuss with a friend </a:t>
            </a:r>
            <a:r>
              <a:rPr lang="en-GB" sz="1600" b="0" i="1" dirty="0">
                <a:solidFill>
                  <a:schemeClr val="bg1"/>
                </a:solidFill>
                <a:effectLst/>
                <a:latin typeface="Arial" panose="020B0604020202020204" pitchFamily="34" charset="0"/>
              </a:rPr>
              <a:t>w</a:t>
            </a:r>
            <a:r>
              <a:rPr lang="en-GB" sz="1600" b="0" i="0" dirty="0">
                <a:solidFill>
                  <a:schemeClr val="bg1"/>
                </a:solidFill>
                <a:effectLst/>
                <a:latin typeface="Arial" panose="020B0604020202020204" pitchFamily="34" charset="0"/>
              </a:rPr>
              <a:t>hat you think this means in practice in school or beyond the school gates. Sometimes, when certain kinds of ‘gangs’ meet they can threaten other people’s rights. The NSPCC has information and </a:t>
            </a:r>
            <a:r>
              <a:rPr lang="en-GB" sz="1600" b="1" i="0" dirty="0">
                <a:solidFill>
                  <a:srgbClr val="FFFF00"/>
                </a:solidFill>
                <a:effectLst/>
                <a:latin typeface="Arial" panose="020B0604020202020204" pitchFamily="34" charset="0"/>
              </a:rPr>
              <a:t>advice</a:t>
            </a:r>
            <a:r>
              <a:rPr lang="en-GB" sz="1600" b="0" i="0" dirty="0">
                <a:solidFill>
                  <a:schemeClr val="bg1"/>
                </a:solidFill>
                <a:effectLst/>
                <a:latin typeface="Arial" panose="020B0604020202020204" pitchFamily="34" charset="0"/>
              </a:rPr>
              <a:t> about involvement in</a:t>
            </a:r>
            <a:r>
              <a:rPr lang="en-GB" sz="1600" b="0" i="0" dirty="0">
                <a:solidFill>
                  <a:srgbClr val="FFFF00"/>
                </a:solidFill>
                <a:effectLst/>
                <a:latin typeface="Arial" panose="020B0604020202020204" pitchFamily="34" charset="0"/>
              </a:rPr>
              <a:t> </a:t>
            </a:r>
            <a:r>
              <a:rPr lang="en-GB" sz="1600" b="1" i="0" dirty="0">
                <a:solidFill>
                  <a:srgbClr val="FFFF00"/>
                </a:solidFill>
                <a:effectLst/>
                <a:latin typeface="Arial" panose="020B0604020202020204" pitchFamily="34" charset="0"/>
              </a:rPr>
              <a:t>gangs</a:t>
            </a:r>
            <a:r>
              <a:rPr lang="en-GB" sz="1600" b="0" i="0" dirty="0">
                <a:solidFill>
                  <a:srgbClr val="FFFF00"/>
                </a:solidFill>
                <a:effectLst/>
                <a:latin typeface="Arial" panose="020B0604020202020204" pitchFamily="34" charset="0"/>
              </a:rPr>
              <a:t> </a:t>
            </a:r>
            <a:r>
              <a:rPr lang="en-GB" sz="1600" b="0" i="0" dirty="0">
                <a:solidFill>
                  <a:schemeClr val="bg1"/>
                </a:solidFill>
                <a:effectLst/>
                <a:latin typeface="Arial" panose="020B0604020202020204" pitchFamily="34" charset="0"/>
              </a:rPr>
              <a:t>and what support is available for </a:t>
            </a:r>
            <a:r>
              <a:rPr lang="en-GB" sz="1600" b="1" i="0" dirty="0">
                <a:solidFill>
                  <a:srgbClr val="FFFF00"/>
                </a:solidFill>
                <a:effectLst/>
                <a:latin typeface="Arial" panose="020B0604020202020204" pitchFamily="34" charset="0"/>
              </a:rPr>
              <a:t>children</a:t>
            </a:r>
            <a:r>
              <a:rPr lang="en-GB" sz="1600" b="0" i="0" dirty="0">
                <a:solidFill>
                  <a:srgbClr val="FFFF00"/>
                </a:solidFill>
                <a:effectLst/>
                <a:latin typeface="Arial" panose="020B0604020202020204" pitchFamily="34" charset="0"/>
              </a:rPr>
              <a:t> </a:t>
            </a:r>
            <a:r>
              <a:rPr lang="en-GB" sz="1600" b="0" i="0" dirty="0">
                <a:solidFill>
                  <a:schemeClr val="bg1"/>
                </a:solidFill>
                <a:effectLst/>
                <a:latin typeface="Arial" panose="020B0604020202020204" pitchFamily="34" charset="0"/>
              </a:rPr>
              <a:t>and young people. You can find out </a:t>
            </a:r>
            <a:r>
              <a:rPr lang="en-GB" sz="1600" b="0" i="0" u="sng" strike="noStrike" dirty="0">
                <a:solidFill>
                  <a:schemeClr val="bg1"/>
                </a:solidFill>
                <a:effectLst/>
                <a:latin typeface="Arial" panose="020B0604020202020204" pitchFamily="34" charset="0"/>
                <a:hlinkClick r:id="rId5">
                  <a:extLst>
                    <a:ext uri="{A12FA001-AC4F-418D-AE19-62706E023703}">
                      <ahyp:hlinkClr xmlns:ahyp="http://schemas.microsoft.com/office/drawing/2018/hyperlinkcolor" val="tx"/>
                    </a:ext>
                  </a:extLst>
                </a:hlinkClick>
              </a:rPr>
              <a:t>more here.</a:t>
            </a:r>
            <a:r>
              <a:rPr lang="en-GB" sz="1600" b="0" i="0" dirty="0">
                <a:solidFill>
                  <a:schemeClr val="bg1"/>
                </a:solidFill>
                <a:effectLst/>
                <a:latin typeface="Arial" panose="020B0604020202020204" pitchFamily="34" charset="0"/>
              </a:rPr>
              <a:t> How could you share this information in school? </a:t>
            </a:r>
            <a:endParaRPr lang="en-GB" sz="2000" b="1" dirty="0">
              <a:solidFill>
                <a:schemeClr val="bg1"/>
              </a:solidFill>
              <a:latin typeface="Arial" panose="020B0604020202020204" pitchFamily="34" charset="0"/>
              <a:cs typeface="Arial" panose="020B0604020202020204" pitchFamily="34" charset="0"/>
            </a:endParaRPr>
          </a:p>
        </p:txBody>
      </p:sp>
      <p:pic>
        <p:nvPicPr>
          <p:cNvPr id="8" name="Graphic 7">
            <a:extLst>
              <a:ext uri="{FF2B5EF4-FFF2-40B4-BE49-F238E27FC236}">
                <a16:creationId xmlns:a16="http://schemas.microsoft.com/office/drawing/2014/main" id="{60A782E9-DBB8-8793-CC07-0D6BFFCFF37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911889" y="1678676"/>
            <a:ext cx="1820075" cy="2426767"/>
          </a:xfrm>
          <a:prstGeom prst="rect">
            <a:avLst/>
          </a:prstGeom>
        </p:spPr>
      </p:pic>
    </p:spTree>
    <p:extLst>
      <p:ext uri="{BB962C8B-B14F-4D97-AF65-F5344CB8AC3E}">
        <p14:creationId xmlns:p14="http://schemas.microsoft.com/office/powerpoint/2010/main" val="42041833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C7B30EE-8314-408D-AFA1-AF315CB53D79}"/>
              </a:ext>
            </a:extLst>
          </p:cNvPr>
          <p:cNvSpPr txBox="1"/>
          <p:nvPr/>
        </p:nvSpPr>
        <p:spPr>
          <a:xfrm>
            <a:off x="6783571" y="1213285"/>
            <a:ext cx="5289899" cy="4154984"/>
          </a:xfrm>
          <a:prstGeom prst="rect">
            <a:avLst/>
          </a:prstGeom>
          <a:noFill/>
        </p:spPr>
        <p:txBody>
          <a:bodyPr wrap="square" lIns="91440" tIns="45720" rIns="91440" bIns="45720" rtlCol="0" anchor="t">
            <a:spAutoFit/>
          </a:bodyPr>
          <a:lstStyle/>
          <a:p>
            <a:pPr algn="r" rtl="0" fontAlgn="base"/>
            <a:r>
              <a:rPr lang="en-GB" b="0" i="0" dirty="0">
                <a:solidFill>
                  <a:schemeClr val="bg1"/>
                </a:solidFill>
                <a:effectLst/>
                <a:latin typeface="Arial" panose="020B0604020202020204" pitchFamily="34" charset="0"/>
                <a:cs typeface="Arial" panose="020B0604020202020204" pitchFamily="34" charset="0"/>
              </a:rPr>
              <a:t>Take some time alone…</a:t>
            </a:r>
          </a:p>
          <a:p>
            <a:pPr algn="r" rtl="0" fontAlgn="base"/>
            <a:r>
              <a:rPr lang="en-GB" b="0" i="0" dirty="0">
                <a:solidFill>
                  <a:schemeClr val="bg1"/>
                </a:solidFill>
                <a:effectLst/>
                <a:latin typeface="Arial" panose="020B0604020202020204" pitchFamily="34" charset="0"/>
                <a:cs typeface="Arial" panose="020B0604020202020204" pitchFamily="34" charset="0"/>
              </a:rPr>
              <a:t>to think about time with others!</a:t>
            </a:r>
          </a:p>
          <a:p>
            <a:pPr algn="r" rtl="0" fontAlgn="base"/>
            <a:endParaRPr lang="en-GB" b="0" i="0" dirty="0">
              <a:solidFill>
                <a:schemeClr val="bg1"/>
              </a:solidFill>
              <a:effectLst/>
              <a:latin typeface="Arial" panose="020B0604020202020204" pitchFamily="34" charset="0"/>
              <a:cs typeface="Arial" panose="020B0604020202020204" pitchFamily="34" charset="0"/>
            </a:endParaRPr>
          </a:p>
          <a:p>
            <a:pPr algn="r" rtl="0" fontAlgn="base"/>
            <a:endParaRPr lang="en-GB" b="0" i="0" dirty="0">
              <a:solidFill>
                <a:schemeClr val="bg1"/>
              </a:solidFill>
              <a:effectLst/>
              <a:latin typeface="Arial" panose="020B0604020202020204" pitchFamily="34" charset="0"/>
              <a:cs typeface="Arial" panose="020B0604020202020204" pitchFamily="34" charset="0"/>
            </a:endParaRPr>
          </a:p>
          <a:p>
            <a:pPr marL="285750" indent="-285750" algn="r" rtl="0" fontAlgn="base">
              <a:buFont typeface="Arial" panose="020B0604020202020204" pitchFamily="34" charset="0"/>
              <a:buChar char="•"/>
            </a:pPr>
            <a:r>
              <a:rPr lang="en-GB" sz="1600" b="0" i="0" dirty="0">
                <a:solidFill>
                  <a:srgbClr val="FFFF00"/>
                </a:solidFill>
                <a:effectLst/>
                <a:latin typeface="Arial" panose="020B0604020202020204" pitchFamily="34" charset="0"/>
                <a:cs typeface="Arial" panose="020B0604020202020204" pitchFamily="34" charset="0"/>
              </a:rPr>
              <a:t>Why is it good </a:t>
            </a:r>
            <a:r>
              <a:rPr lang="en-GB" sz="1600" b="0" i="0" dirty="0">
                <a:solidFill>
                  <a:schemeClr val="bg1"/>
                </a:solidFill>
                <a:effectLst/>
                <a:latin typeface="Arial" panose="020B0604020202020204" pitchFamily="34" charset="0"/>
                <a:cs typeface="Arial" panose="020B0604020202020204" pitchFamily="34" charset="0"/>
              </a:rPr>
              <a:t>to meet up?</a:t>
            </a:r>
          </a:p>
          <a:p>
            <a:pPr algn="r" rtl="0" fontAlgn="base"/>
            <a:endParaRPr lang="en-GB" sz="1600" b="0" i="0" dirty="0">
              <a:solidFill>
                <a:schemeClr val="bg1"/>
              </a:solidFill>
              <a:effectLst/>
              <a:latin typeface="Arial" panose="020B0604020202020204" pitchFamily="34" charset="0"/>
              <a:cs typeface="Arial" panose="020B0604020202020204" pitchFamily="34" charset="0"/>
            </a:endParaRPr>
          </a:p>
          <a:p>
            <a:pPr marL="285750" indent="-285750" algn="r" rtl="0" fontAlgn="base">
              <a:buFont typeface="Arial" panose="020B0604020202020204" pitchFamily="34" charset="0"/>
              <a:buChar char="•"/>
            </a:pPr>
            <a:r>
              <a:rPr lang="en-GB" sz="1600" b="0" i="0" dirty="0">
                <a:solidFill>
                  <a:schemeClr val="bg1"/>
                </a:solidFill>
                <a:effectLst/>
                <a:latin typeface="Arial" panose="020B0604020202020204" pitchFamily="34" charset="0"/>
                <a:cs typeface="Arial" panose="020B0604020202020204" pitchFamily="34" charset="0"/>
              </a:rPr>
              <a:t>What’s important about </a:t>
            </a:r>
            <a:r>
              <a:rPr lang="en-GB" sz="1600" b="0" i="0" dirty="0">
                <a:solidFill>
                  <a:srgbClr val="FFFF00"/>
                </a:solidFill>
                <a:effectLst/>
                <a:latin typeface="Arial" panose="020B0604020202020204" pitchFamily="34" charset="0"/>
                <a:cs typeface="Arial" panose="020B0604020202020204" pitchFamily="34" charset="0"/>
              </a:rPr>
              <a:t>belonging</a:t>
            </a:r>
            <a:r>
              <a:rPr lang="en-GB" sz="1600" b="0" i="0" dirty="0">
                <a:solidFill>
                  <a:schemeClr val="bg1"/>
                </a:solidFill>
                <a:effectLst/>
                <a:latin typeface="Arial" panose="020B0604020202020204" pitchFamily="34" charset="0"/>
                <a:cs typeface="Arial" panose="020B0604020202020204" pitchFamily="34" charset="0"/>
              </a:rPr>
              <a:t>?</a:t>
            </a:r>
          </a:p>
          <a:p>
            <a:pPr algn="r" rtl="0" fontAlgn="base"/>
            <a:endParaRPr lang="en-GB" sz="1600" b="0" i="0" dirty="0">
              <a:solidFill>
                <a:schemeClr val="bg1"/>
              </a:solidFill>
              <a:effectLst/>
              <a:latin typeface="Arial" panose="020B0604020202020204" pitchFamily="34" charset="0"/>
              <a:cs typeface="Arial" panose="020B0604020202020204" pitchFamily="34" charset="0"/>
            </a:endParaRPr>
          </a:p>
          <a:p>
            <a:pPr marL="285750" indent="-285750" algn="r" rtl="0" fontAlgn="base">
              <a:buFont typeface="Arial" panose="020B0604020202020204" pitchFamily="34" charset="0"/>
              <a:buChar char="•"/>
            </a:pPr>
            <a:r>
              <a:rPr lang="en-GB" sz="1600" b="0" i="0" dirty="0">
                <a:solidFill>
                  <a:schemeClr val="bg1"/>
                </a:solidFill>
                <a:effectLst/>
                <a:latin typeface="Arial" panose="020B0604020202020204" pitchFamily="34" charset="0"/>
                <a:cs typeface="Arial" panose="020B0604020202020204" pitchFamily="34" charset="0"/>
              </a:rPr>
              <a:t>How can you help to make others feel that</a:t>
            </a:r>
            <a:r>
              <a:rPr lang="en-GB" sz="1600" b="0" i="0" dirty="0">
                <a:solidFill>
                  <a:srgbClr val="FFFF00"/>
                </a:solidFill>
                <a:effectLst/>
                <a:latin typeface="Arial" panose="020B0604020202020204" pitchFamily="34" charset="0"/>
                <a:cs typeface="Arial" panose="020B0604020202020204" pitchFamily="34" charset="0"/>
              </a:rPr>
              <a:t> they are welcome and really belong </a:t>
            </a:r>
            <a:r>
              <a:rPr lang="en-GB" sz="1600" b="0" i="0" dirty="0">
                <a:solidFill>
                  <a:schemeClr val="bg1"/>
                </a:solidFill>
                <a:effectLst/>
                <a:latin typeface="Arial" panose="020B0604020202020204" pitchFamily="34" charset="0"/>
                <a:cs typeface="Arial" panose="020B0604020202020204" pitchFamily="34" charset="0"/>
              </a:rPr>
              <a:t>to groups you are part of?</a:t>
            </a:r>
          </a:p>
          <a:p>
            <a:pPr algn="r" rtl="0" fontAlgn="base"/>
            <a:endParaRPr lang="en-GB" sz="1600" b="0" i="0" dirty="0">
              <a:solidFill>
                <a:schemeClr val="bg1"/>
              </a:solidFill>
              <a:effectLst/>
              <a:latin typeface="Arial" panose="020B0604020202020204" pitchFamily="34" charset="0"/>
              <a:cs typeface="Arial" panose="020B0604020202020204" pitchFamily="34" charset="0"/>
            </a:endParaRPr>
          </a:p>
          <a:p>
            <a:pPr marL="285750" indent="-285750" algn="r" rtl="0" fontAlgn="base">
              <a:buFont typeface="Arial" panose="020B0604020202020204" pitchFamily="34" charset="0"/>
              <a:buChar char="•"/>
            </a:pPr>
            <a:r>
              <a:rPr lang="en-GB" sz="1600" b="0" i="0" dirty="0">
                <a:solidFill>
                  <a:schemeClr val="bg1"/>
                </a:solidFill>
                <a:effectLst/>
                <a:latin typeface="Arial" panose="020B0604020202020204" pitchFamily="34" charset="0"/>
                <a:cs typeface="Arial" panose="020B0604020202020204" pitchFamily="34" charset="0"/>
              </a:rPr>
              <a:t>How can you </a:t>
            </a:r>
            <a:r>
              <a:rPr lang="en-GB" sz="1600" b="0" i="0" dirty="0">
                <a:solidFill>
                  <a:srgbClr val="FFFF00"/>
                </a:solidFill>
                <a:effectLst/>
                <a:latin typeface="Arial" panose="020B0604020202020204" pitchFamily="34" charset="0"/>
                <a:cs typeface="Arial" panose="020B0604020202020204" pitchFamily="34" charset="0"/>
              </a:rPr>
              <a:t>show appreciation </a:t>
            </a:r>
            <a:r>
              <a:rPr lang="en-GB" sz="1600" b="0" i="0" dirty="0">
                <a:solidFill>
                  <a:schemeClr val="bg1"/>
                </a:solidFill>
                <a:effectLst/>
                <a:latin typeface="Arial" panose="020B0604020202020204" pitchFamily="34" charset="0"/>
                <a:cs typeface="Arial" panose="020B0604020202020204" pitchFamily="34" charset="0"/>
              </a:rPr>
              <a:t>for what others bring to groups you are in?</a:t>
            </a:r>
          </a:p>
          <a:p>
            <a:pPr algn="r" rtl="0" fontAlgn="base"/>
            <a:endParaRPr lang="en-GB" sz="1600" b="0" i="0" dirty="0">
              <a:solidFill>
                <a:schemeClr val="bg1"/>
              </a:solidFill>
              <a:effectLst/>
              <a:latin typeface="Arial" panose="020B0604020202020204" pitchFamily="34" charset="0"/>
              <a:cs typeface="Arial" panose="020B0604020202020204" pitchFamily="34" charset="0"/>
            </a:endParaRPr>
          </a:p>
          <a:p>
            <a:pPr marL="285750" indent="-285750" algn="r" rtl="0" fontAlgn="base">
              <a:buFont typeface="Arial" panose="020B0604020202020204" pitchFamily="34" charset="0"/>
              <a:buChar char="•"/>
            </a:pPr>
            <a:r>
              <a:rPr lang="en-GB" sz="1600" b="0" i="0" dirty="0">
                <a:solidFill>
                  <a:schemeClr val="bg1"/>
                </a:solidFill>
                <a:effectLst/>
                <a:latin typeface="Arial" panose="020B0604020202020204" pitchFamily="34" charset="0"/>
                <a:cs typeface="Arial" panose="020B0604020202020204" pitchFamily="34" charset="0"/>
              </a:rPr>
              <a:t>Who are the </a:t>
            </a:r>
            <a:r>
              <a:rPr lang="en-GB" sz="1600" b="0" i="0" dirty="0">
                <a:solidFill>
                  <a:srgbClr val="FFFF00"/>
                </a:solidFill>
                <a:effectLst/>
                <a:latin typeface="Arial" panose="020B0604020202020204" pitchFamily="34" charset="0"/>
                <a:cs typeface="Arial" panose="020B0604020202020204" pitchFamily="34" charset="0"/>
              </a:rPr>
              <a:t>duty bearers </a:t>
            </a:r>
            <a:r>
              <a:rPr lang="en-GB" sz="1600" b="0" i="0" dirty="0">
                <a:solidFill>
                  <a:schemeClr val="bg1"/>
                </a:solidFill>
                <a:effectLst/>
                <a:latin typeface="Arial" panose="020B0604020202020204" pitchFamily="34" charset="0"/>
                <a:cs typeface="Arial" panose="020B0604020202020204" pitchFamily="34" charset="0"/>
              </a:rPr>
              <a:t>who help to make your groups happen? How could you thank them?</a:t>
            </a:r>
          </a:p>
        </p:txBody>
      </p:sp>
      <p:sp>
        <p:nvSpPr>
          <p:cNvPr id="4" name="TextBox 4">
            <a:extLst>
              <a:ext uri="{FF2B5EF4-FFF2-40B4-BE49-F238E27FC236}">
                <a16:creationId xmlns:a16="http://schemas.microsoft.com/office/drawing/2014/main" id="{93C82157-AD07-4FD9-B297-04B284DC039A}"/>
              </a:ext>
            </a:extLst>
          </p:cNvPr>
          <p:cNvSpPr txBox="1"/>
          <p:nvPr/>
        </p:nvSpPr>
        <p:spPr>
          <a:xfrm rot="16200000">
            <a:off x="-1794355" y="4585045"/>
            <a:ext cx="4102769"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1200" dirty="0">
                <a:solidFill>
                  <a:schemeClr val="bg1"/>
                </a:solidFill>
                <a:latin typeface="Arial" panose="020B0604020202020204" pitchFamily="34" charset="0"/>
                <a:cs typeface="Arial" panose="020B0604020202020204" pitchFamily="34" charset="0"/>
              </a:rPr>
              <a:t>UNICEF UK/Dawe</a:t>
            </a:r>
          </a:p>
        </p:txBody>
      </p:sp>
      <p:sp>
        <p:nvSpPr>
          <p:cNvPr id="2" name="TextBox 1">
            <a:extLst>
              <a:ext uri="{FF2B5EF4-FFF2-40B4-BE49-F238E27FC236}">
                <a16:creationId xmlns:a16="http://schemas.microsoft.com/office/drawing/2014/main" id="{99CD66AC-46D6-4F8A-810F-F3415CD421FE}"/>
              </a:ext>
            </a:extLst>
          </p:cNvPr>
          <p:cNvSpPr txBox="1"/>
          <p:nvPr/>
        </p:nvSpPr>
        <p:spPr>
          <a:xfrm>
            <a:off x="165253" y="310787"/>
            <a:ext cx="6521986" cy="707886"/>
          </a:xfrm>
          <a:prstGeom prst="rect">
            <a:avLst/>
          </a:prstGeom>
          <a:noFill/>
        </p:spPr>
        <p:txBody>
          <a:bodyPr wrap="square" rtlCol="0">
            <a:spAutoFit/>
          </a:bodyPr>
          <a:lstStyle/>
          <a:p>
            <a:pPr algn="l"/>
            <a:r>
              <a:rPr lang="en-GB" sz="4000" dirty="0">
                <a:solidFill>
                  <a:schemeClr val="bg1"/>
                </a:solidFill>
                <a:latin typeface="Univers Next Pro Condensed" panose="020B0906030202020203" pitchFamily="34" charset="0"/>
              </a:rPr>
              <a:t>REFLECTION</a:t>
            </a:r>
          </a:p>
        </p:txBody>
      </p:sp>
    </p:spTree>
    <p:extLst>
      <p:ext uri="{BB962C8B-B14F-4D97-AF65-F5344CB8AC3E}">
        <p14:creationId xmlns:p14="http://schemas.microsoft.com/office/powerpoint/2010/main" val="13015782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54019A7-CDA6-401B-9D1D-A4A7DCC14E18}"/>
              </a:ext>
            </a:extLst>
          </p:cNvPr>
          <p:cNvSpPr txBox="1"/>
          <p:nvPr/>
        </p:nvSpPr>
        <p:spPr>
          <a:xfrm>
            <a:off x="215153" y="367553"/>
            <a:ext cx="6203576" cy="645459"/>
          </a:xfrm>
          <a:prstGeom prst="rect">
            <a:avLst/>
          </a:prstGeom>
          <a:noFill/>
        </p:spPr>
        <p:txBody>
          <a:bodyPr wrap="square" rtlCol="0">
            <a:spAutoFit/>
          </a:bodyPr>
          <a:lstStyle/>
          <a:p>
            <a:pPr algn="l"/>
            <a:r>
              <a:rPr lang="en-GB" sz="3600" dirty="0">
                <a:solidFill>
                  <a:schemeClr val="bg1"/>
                </a:solidFill>
                <a:latin typeface="Univers Next Pro Condensed" panose="020B0906030202020203" pitchFamily="34" charset="0"/>
              </a:rPr>
              <a:t>MORE INFO…</a:t>
            </a:r>
          </a:p>
        </p:txBody>
      </p:sp>
      <p:sp>
        <p:nvSpPr>
          <p:cNvPr id="3" name="TextBox 2">
            <a:extLst>
              <a:ext uri="{FF2B5EF4-FFF2-40B4-BE49-F238E27FC236}">
                <a16:creationId xmlns:a16="http://schemas.microsoft.com/office/drawing/2014/main" id="{7AB4E711-0EF7-4F28-A2D7-DB27D505B288}"/>
              </a:ext>
            </a:extLst>
          </p:cNvPr>
          <p:cNvSpPr txBox="1"/>
          <p:nvPr/>
        </p:nvSpPr>
        <p:spPr>
          <a:xfrm>
            <a:off x="7413811" y="2105561"/>
            <a:ext cx="4607859" cy="1323439"/>
          </a:xfrm>
          <a:prstGeom prst="rect">
            <a:avLst/>
          </a:prstGeom>
          <a:noFill/>
        </p:spPr>
        <p:txBody>
          <a:bodyPr wrap="square" rtlCol="0">
            <a:spAutoFit/>
          </a:bodyPr>
          <a:lstStyle/>
          <a:p>
            <a:pPr algn="r"/>
            <a:r>
              <a:rPr lang="en-GB" sz="2000" dirty="0">
                <a:solidFill>
                  <a:schemeClr val="bg1"/>
                </a:solidFill>
                <a:latin typeface="Arial" panose="020B0604020202020204" pitchFamily="34" charset="0"/>
                <a:cs typeface="Arial" panose="020B0604020202020204" pitchFamily="34" charset="0"/>
              </a:rPr>
              <a:t>For more information or to download previous Article of the Week packs please visit the RRSA website by clicking the link below</a:t>
            </a:r>
          </a:p>
        </p:txBody>
      </p:sp>
      <p:sp>
        <p:nvSpPr>
          <p:cNvPr id="4" name="TextBox 3">
            <a:extLst>
              <a:ext uri="{FF2B5EF4-FFF2-40B4-BE49-F238E27FC236}">
                <a16:creationId xmlns:a16="http://schemas.microsoft.com/office/drawing/2014/main" id="{725BFA64-22F0-4E3F-B825-9A837392DD3E}"/>
              </a:ext>
            </a:extLst>
          </p:cNvPr>
          <p:cNvSpPr txBox="1"/>
          <p:nvPr/>
        </p:nvSpPr>
        <p:spPr>
          <a:xfrm>
            <a:off x="5818094" y="1460102"/>
            <a:ext cx="6203576" cy="645459"/>
          </a:xfrm>
          <a:prstGeom prst="rect">
            <a:avLst/>
          </a:prstGeom>
          <a:noFill/>
        </p:spPr>
        <p:txBody>
          <a:bodyPr wrap="square" rtlCol="0">
            <a:spAutoFit/>
          </a:bodyPr>
          <a:lstStyle/>
          <a:p>
            <a:pPr algn="r"/>
            <a:r>
              <a:rPr lang="en-GB" sz="3600" dirty="0">
                <a:solidFill>
                  <a:schemeClr val="bg1"/>
                </a:solidFill>
                <a:latin typeface="Univers Next Pro Condensed" panose="020B0906030202020203" pitchFamily="34" charset="0"/>
              </a:rPr>
              <a:t>RRSA WEBSITE</a:t>
            </a:r>
          </a:p>
        </p:txBody>
      </p:sp>
      <p:sp>
        <p:nvSpPr>
          <p:cNvPr id="5" name="Rectangle 4">
            <a:hlinkClick r:id="rId2"/>
            <a:extLst>
              <a:ext uri="{FF2B5EF4-FFF2-40B4-BE49-F238E27FC236}">
                <a16:creationId xmlns:a16="http://schemas.microsoft.com/office/drawing/2014/main" id="{E369713D-0727-4389-B219-77724AD179AD}"/>
              </a:ext>
            </a:extLst>
          </p:cNvPr>
          <p:cNvSpPr/>
          <p:nvPr/>
        </p:nvSpPr>
        <p:spPr>
          <a:xfrm>
            <a:off x="10076329" y="3801035"/>
            <a:ext cx="1846729" cy="403412"/>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rPr>
              <a:t>CLICK HERE</a:t>
            </a:r>
          </a:p>
        </p:txBody>
      </p:sp>
      <p:pic>
        <p:nvPicPr>
          <p:cNvPr id="7" name="Picture 6" descr="Graphical user interface, website&#10;&#10;Description automatically generated">
            <a:extLst>
              <a:ext uri="{FF2B5EF4-FFF2-40B4-BE49-F238E27FC236}">
                <a16:creationId xmlns:a16="http://schemas.microsoft.com/office/drawing/2014/main" id="{EC618DB0-2A07-437D-AD49-FC9CDB25B9EE}"/>
              </a:ext>
            </a:extLst>
          </p:cNvPr>
          <p:cNvPicPr>
            <a:picLocks noChangeAspect="1"/>
          </p:cNvPicPr>
          <p:nvPr/>
        </p:nvPicPr>
        <p:blipFill rotWithShape="1">
          <a:blip r:embed="rId3">
            <a:extLst>
              <a:ext uri="{28A0092B-C50C-407E-A947-70E740481C1C}">
                <a14:useLocalDpi xmlns:a14="http://schemas.microsoft.com/office/drawing/2010/main" val="0"/>
              </a:ext>
            </a:extLst>
          </a:blip>
          <a:srcRect l="20163" t="22610" r="17133" b="24126"/>
          <a:stretch/>
        </p:blipFill>
        <p:spPr>
          <a:xfrm>
            <a:off x="770964" y="1826509"/>
            <a:ext cx="4823012" cy="4096871"/>
          </a:xfrm>
          <a:prstGeom prst="rect">
            <a:avLst/>
          </a:prstGeom>
        </p:spPr>
      </p:pic>
    </p:spTree>
    <p:extLst>
      <p:ext uri="{BB962C8B-B14F-4D97-AF65-F5344CB8AC3E}">
        <p14:creationId xmlns:p14="http://schemas.microsoft.com/office/powerpoint/2010/main" val="19300043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7AEA0-5D6E-4002-BBDE-BFE9573DDB07}"/>
              </a:ext>
            </a:extLst>
          </p:cNvPr>
          <p:cNvSpPr>
            <a:spLocks noGrp="1"/>
          </p:cNvSpPr>
          <p:nvPr>
            <p:ph type="ctrTitle"/>
          </p:nvPr>
        </p:nvSpPr>
        <p:spPr/>
        <p:txBody>
          <a:bodyPr/>
          <a:lstStyle/>
          <a:p>
            <a:r>
              <a:rPr lang="en-GB" dirty="0">
                <a:latin typeface="Univers Next Pro Condensed"/>
              </a:rPr>
              <a:t>Thank you</a:t>
            </a:r>
            <a:endParaRPr lang="en-US" dirty="0"/>
          </a:p>
        </p:txBody>
      </p:sp>
      <p:sp>
        <p:nvSpPr>
          <p:cNvPr id="3" name="TextBox 4">
            <a:extLst>
              <a:ext uri="{FF2B5EF4-FFF2-40B4-BE49-F238E27FC236}">
                <a16:creationId xmlns:a16="http://schemas.microsoft.com/office/drawing/2014/main" id="{93C82157-AD07-4FD9-B297-04B284DC039A}"/>
              </a:ext>
            </a:extLst>
          </p:cNvPr>
          <p:cNvSpPr txBox="1"/>
          <p:nvPr/>
        </p:nvSpPr>
        <p:spPr>
          <a:xfrm rot="16200000">
            <a:off x="9911160" y="4668116"/>
            <a:ext cx="4102769"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1200" dirty="0">
                <a:solidFill>
                  <a:schemeClr val="bg1"/>
                </a:solidFill>
                <a:latin typeface="Arial" panose="020B0604020202020204" pitchFamily="34" charset="0"/>
                <a:cs typeface="Arial" panose="020B0604020202020204" pitchFamily="34" charset="0"/>
              </a:rPr>
              <a:t>UNICEF UK/Dawe</a:t>
            </a:r>
          </a:p>
        </p:txBody>
      </p:sp>
    </p:spTree>
    <p:extLst>
      <p:ext uri="{BB962C8B-B14F-4D97-AF65-F5344CB8AC3E}">
        <p14:creationId xmlns:p14="http://schemas.microsoft.com/office/powerpoint/2010/main" val="13100555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z="3600" dirty="0" smtClean="0">
            <a:solidFill>
              <a:schemeClr val="bg1"/>
            </a:solidFill>
            <a:latin typeface="Univers Next Pro Condensed" panose="020B0906030202020203"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2424</TotalTime>
  <Words>1470</Words>
  <Application>Microsoft Office PowerPoint</Application>
  <PresentationFormat>Widescreen</PresentationFormat>
  <Paragraphs>84</Paragraphs>
  <Slides>13</Slides>
  <Notes>11</Notes>
  <HiddenSlides>0</HiddenSlides>
  <MMClips>2</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vt:i4>
      </vt:variant>
    </vt:vector>
  </HeadingPairs>
  <TitlesOfParts>
    <vt:vector size="21" baseType="lpstr">
      <vt:lpstr>Arial</vt:lpstr>
      <vt:lpstr>Calibri</vt:lpstr>
      <vt:lpstr>Calibri Light</vt:lpstr>
      <vt:lpstr>Open Sans</vt:lpstr>
      <vt:lpstr>Univers Next Pro</vt:lpstr>
      <vt:lpstr>Univers Next Pro Condensed</vt:lpstr>
      <vt:lpstr>Wingdings</vt:lpstr>
      <vt:lpstr>Office Theme</vt:lpstr>
      <vt:lpstr>PowerPoint Presentation</vt:lpstr>
      <vt:lpstr>PowerPoint Presentation</vt:lpstr>
      <vt:lpstr>Guess the Article</vt:lpstr>
      <vt:lpstr>PowerPoint Presentation</vt:lpstr>
      <vt:lpstr>PowerPoint Presentation</vt:lpstr>
      <vt:lpstr>Did you think of these? </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Stuart Whiffin</dc:creator>
  <cp:lastModifiedBy>Anna Kirkwood</cp:lastModifiedBy>
  <cp:revision>190</cp:revision>
  <dcterms:created xsi:type="dcterms:W3CDTF">2021-02-11T16:57:41Z</dcterms:created>
  <dcterms:modified xsi:type="dcterms:W3CDTF">2022-09-08T12:23:44Z</dcterms:modified>
</cp:coreProperties>
</file>