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84" r:id="rId2"/>
    <p:sldId id="285" r:id="rId3"/>
    <p:sldId id="272" r:id="rId4"/>
    <p:sldId id="268" r:id="rId5"/>
    <p:sldId id="276" r:id="rId6"/>
    <p:sldId id="289" r:id="rId7"/>
    <p:sldId id="286" r:id="rId8"/>
    <p:sldId id="292" r:id="rId9"/>
    <p:sldId id="287" r:id="rId10"/>
    <p:sldId id="288" r:id="rId11"/>
    <p:sldId id="290" r:id="rId12"/>
    <p:sldId id="270" r:id="rId13"/>
    <p:sldId id="29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3B5E"/>
    <a:srgbClr val="FF6937"/>
    <a:srgbClr val="00AEEF"/>
    <a:srgbClr val="DDF3F1"/>
    <a:srgbClr val="00833D"/>
    <a:srgbClr val="7030A0"/>
    <a:srgbClr val="6A1E74"/>
    <a:srgbClr val="FF9933"/>
    <a:srgbClr val="D8D1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066C44-A1B4-4D3B-AA77-E57C9E761AC2}" v="82" dt="2023-02-21T09:53:52.202"/>
    <p1510:client id="{D4878ACA-2352-420D-8F2B-29D0CAFB2311}" v="429" dt="2023-02-20T19:40:52.744"/>
    <p1510:client id="{EEE9D541-1A07-43B9-9658-1435F92F30C0}" v="32" dt="2023-02-20T15:45:49.7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93" autoAdjust="0"/>
    <p:restoredTop sz="83401" autoAdjust="0"/>
  </p:normalViewPr>
  <p:slideViewPr>
    <p:cSldViewPr snapToGrid="0">
      <p:cViewPr varScale="1">
        <p:scale>
          <a:sx n="60" d="100"/>
          <a:sy n="60" d="100"/>
        </p:scale>
        <p:origin x="1410" y="108"/>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50" d="100"/>
          <a:sy n="50" d="100"/>
        </p:scale>
        <p:origin x="2708" y="5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0A84E4-A479-C44D-B923-21635A6660B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4CC891-2903-1742-A4D0-816C56D9BB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F1075A7-0CD8-3C45-A5C6-38333FC04F38}" type="datetimeFigureOut">
              <a:rPr lang="en-US" smtClean="0"/>
              <a:t>3/8/2023</a:t>
            </a:fld>
            <a:endParaRPr lang="en-US"/>
          </a:p>
        </p:txBody>
      </p:sp>
      <p:sp>
        <p:nvSpPr>
          <p:cNvPr id="4" name="Footer Placeholder 3">
            <a:extLst>
              <a:ext uri="{FF2B5EF4-FFF2-40B4-BE49-F238E27FC236}">
                <a16:creationId xmlns:a16="http://schemas.microsoft.com/office/drawing/2014/main" id="{5B34AA94-94B7-F446-A906-4D69558D7F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5FA549C-6104-4848-99C9-7A288F77077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6F43A9-B9E3-E74D-8B69-1D978EA9F876}" type="slidenum">
              <a:rPr lang="en-US" smtClean="0"/>
              <a:t>‹#›</a:t>
            </a:fld>
            <a:endParaRPr lang="en-US"/>
          </a:p>
        </p:txBody>
      </p:sp>
    </p:spTree>
    <p:extLst>
      <p:ext uri="{BB962C8B-B14F-4D97-AF65-F5344CB8AC3E}">
        <p14:creationId xmlns:p14="http://schemas.microsoft.com/office/powerpoint/2010/main" val="646086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453176-EF19-D841-BC46-8E06030978CC}" type="datetimeFigureOut">
              <a:rPr lang="en-US" smtClean="0"/>
              <a:t>3/8/2023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01C135-8ECD-234C-BECE-154CA43012B9}" type="slidenum">
              <a:rPr lang="en-US" smtClean="0"/>
              <a:t>‹#›</a:t>
            </a:fld>
            <a:endParaRPr lang="en-US"/>
          </a:p>
        </p:txBody>
      </p:sp>
    </p:spTree>
    <p:extLst>
      <p:ext uri="{BB962C8B-B14F-4D97-AF65-F5344CB8AC3E}">
        <p14:creationId xmlns:p14="http://schemas.microsoft.com/office/powerpoint/2010/main" val="2374252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bg1"/>
                </a:solidFill>
                <a:latin typeface="Arial" panose="020B0604020202020204" pitchFamily="34" charset="0"/>
                <a:cs typeface="Arial" panose="020B0604020202020204" pitchFamily="34" charset="0"/>
              </a:rPr>
              <a:t>Image: </a:t>
            </a:r>
            <a:r>
              <a:rPr lang="en-GB" b="0" i="0" dirty="0">
                <a:solidFill>
                  <a:srgbClr val="121212"/>
                </a:solidFill>
                <a:effectLst/>
                <a:latin typeface="Open Sans" panose="020B0606030504020204" pitchFamily="34" charset="0"/>
              </a:rPr>
              <a:t>Rahaf, 20, from Salt in Jordon, is a Youth Climate Leader with the UNICEF-supported Sawn (‘to protect/preserve’ in Arabic) programme.</a:t>
            </a:r>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1</a:t>
            </a:fld>
            <a:endParaRPr lang="en-US"/>
          </a:p>
        </p:txBody>
      </p:sp>
    </p:spTree>
    <p:extLst>
      <p:ext uri="{BB962C8B-B14F-4D97-AF65-F5344CB8AC3E}">
        <p14:creationId xmlns:p14="http://schemas.microsoft.com/office/powerpoint/2010/main" val="3974949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6</a:t>
            </a:fld>
            <a:endParaRPr lang="en-US"/>
          </a:p>
        </p:txBody>
      </p:sp>
    </p:spTree>
    <p:extLst>
      <p:ext uri="{BB962C8B-B14F-4D97-AF65-F5344CB8AC3E}">
        <p14:creationId xmlns:p14="http://schemas.microsoft.com/office/powerpoint/2010/main" val="1584873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7</a:t>
            </a:fld>
            <a:endParaRPr lang="en-US"/>
          </a:p>
        </p:txBody>
      </p:sp>
    </p:spTree>
    <p:extLst>
      <p:ext uri="{BB962C8B-B14F-4D97-AF65-F5344CB8AC3E}">
        <p14:creationId xmlns:p14="http://schemas.microsoft.com/office/powerpoint/2010/main" val="3714345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11</a:t>
            </a:fld>
            <a:endParaRPr lang="en-US"/>
          </a:p>
        </p:txBody>
      </p:sp>
    </p:spTree>
    <p:extLst>
      <p:ext uri="{BB962C8B-B14F-4D97-AF65-F5344CB8AC3E}">
        <p14:creationId xmlns:p14="http://schemas.microsoft.com/office/powerpoint/2010/main" val="2397984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301C135-8ECD-234C-BECE-154CA43012B9}" type="slidenum">
              <a:rPr lang="en-US" smtClean="0"/>
              <a:t>12</a:t>
            </a:fld>
            <a:endParaRPr lang="en-US"/>
          </a:p>
        </p:txBody>
      </p:sp>
    </p:spTree>
    <p:extLst>
      <p:ext uri="{BB962C8B-B14F-4D97-AF65-F5344CB8AC3E}">
        <p14:creationId xmlns:p14="http://schemas.microsoft.com/office/powerpoint/2010/main" val="36071242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bg1">
            <a:alpha val="97000"/>
          </a:schemeClr>
        </a:solidFill>
        <a:effectLst/>
      </p:bgPr>
    </p:bg>
    <p:spTree>
      <p:nvGrpSpPr>
        <p:cNvPr id="1" name=""/>
        <p:cNvGrpSpPr/>
        <p:nvPr/>
      </p:nvGrpSpPr>
      <p:grpSpPr>
        <a:xfrm>
          <a:off x="0" y="0"/>
          <a:ext cx="0" cy="0"/>
          <a:chOff x="0" y="0"/>
          <a:chExt cx="0" cy="0"/>
        </a:xfrm>
      </p:grpSpPr>
      <p:pic>
        <p:nvPicPr>
          <p:cNvPr id="5" name="Picture 4" descr="A picture containing tree, person, clothing, outdoor&#10;&#10;Description automatically generated">
            <a:extLst>
              <a:ext uri="{FF2B5EF4-FFF2-40B4-BE49-F238E27FC236}">
                <a16:creationId xmlns:a16="http://schemas.microsoft.com/office/drawing/2014/main" id="{7C3FD8EC-00AB-C94C-F42F-EAF3AA0F283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474" b="12932"/>
          <a:stretch/>
        </p:blipFill>
        <p:spPr>
          <a:xfrm>
            <a:off x="-56958" y="-1"/>
            <a:ext cx="12305916" cy="6858001"/>
          </a:xfrm>
          <a:prstGeom prst="rect">
            <a:avLst/>
          </a:prstGeom>
        </p:spPr>
      </p:pic>
      <p:sp>
        <p:nvSpPr>
          <p:cNvPr id="7" name="Title 1">
            <a:extLst>
              <a:ext uri="{FF2B5EF4-FFF2-40B4-BE49-F238E27FC236}">
                <a16:creationId xmlns:a16="http://schemas.microsoft.com/office/drawing/2014/main" id="{4484FD13-0E70-99DC-26BA-756F6DC18DE2}"/>
              </a:ext>
            </a:extLst>
          </p:cNvPr>
          <p:cNvSpPr>
            <a:spLocks noGrp="1"/>
          </p:cNvSpPr>
          <p:nvPr>
            <p:ph type="ctrTitle" hasCustomPrompt="1"/>
          </p:nvPr>
        </p:nvSpPr>
        <p:spPr>
          <a:xfrm>
            <a:off x="20161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pic>
        <p:nvPicPr>
          <p:cNvPr id="8" name="Picture 7">
            <a:extLst>
              <a:ext uri="{FF2B5EF4-FFF2-40B4-BE49-F238E27FC236}">
                <a16:creationId xmlns:a16="http://schemas.microsoft.com/office/drawing/2014/main" id="{AFFC875D-9D89-C57C-997E-A1FEAC9A3B4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5185814"/>
            <a:ext cx="1728039" cy="1424750"/>
          </a:xfrm>
          <a:prstGeom prst="rect">
            <a:avLst/>
          </a:prstGeom>
        </p:spPr>
      </p:pic>
    </p:spTree>
    <p:extLst>
      <p:ext uri="{BB962C8B-B14F-4D97-AF65-F5344CB8AC3E}">
        <p14:creationId xmlns:p14="http://schemas.microsoft.com/office/powerpoint/2010/main" val="2003611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1"/>
            <a:ext cx="12192000" cy="6858000"/>
          </a:xfrm>
          <a:prstGeom prst="rect">
            <a:avLst/>
          </a:prstGeom>
        </p:spPr>
      </p:pic>
      <p:sp>
        <p:nvSpPr>
          <p:cNvPr id="6" name="TextBox 5">
            <a:extLst>
              <a:ext uri="{FF2B5EF4-FFF2-40B4-BE49-F238E27FC236}">
                <a16:creationId xmlns:a16="http://schemas.microsoft.com/office/drawing/2014/main" id="{9AD4D9D1-2B9C-AC49-DDBA-1DAF9AC18FEA}"/>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bg1"/>
                </a:solidFill>
                <a:effectLst/>
                <a:latin typeface="Univers LT Pro 45 Light" panose="020B0403020202020204" pitchFamily="34" charset="77"/>
              </a:rPr>
              <a:t>© UNICEF/Dawe</a:t>
            </a:r>
            <a:endParaRPr lang="en-US" sz="800" b="0" i="0" dirty="0">
              <a:solidFill>
                <a:schemeClr val="bg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775F2EA9-C95F-AB8D-24F6-99DAF9FE367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4" name="Title 1">
            <a:extLst>
              <a:ext uri="{FF2B5EF4-FFF2-40B4-BE49-F238E27FC236}">
                <a16:creationId xmlns:a16="http://schemas.microsoft.com/office/drawing/2014/main" id="{E34CD91C-42CA-8B00-1DB9-BC7C6B88FFBB}"/>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498076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1"/>
            <a:ext cx="12192000" cy="6858000"/>
          </a:xfrm>
          <a:prstGeom prst="rect">
            <a:avLst/>
          </a:prstGeom>
        </p:spPr>
      </p:pic>
      <p:sp>
        <p:nvSpPr>
          <p:cNvPr id="3" name="TextBox 2">
            <a:extLst>
              <a:ext uri="{FF2B5EF4-FFF2-40B4-BE49-F238E27FC236}">
                <a16:creationId xmlns:a16="http://schemas.microsoft.com/office/drawing/2014/main" id="{60FB937E-E3C0-1B43-A23E-E479019F8118}"/>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4" name="Picture 3">
            <a:extLst>
              <a:ext uri="{FF2B5EF4-FFF2-40B4-BE49-F238E27FC236}">
                <a16:creationId xmlns:a16="http://schemas.microsoft.com/office/drawing/2014/main" id="{D69FE414-4BFE-F01A-CC0C-CA0236D3CEC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5" name="Title 1">
            <a:extLst>
              <a:ext uri="{FF2B5EF4-FFF2-40B4-BE49-F238E27FC236}">
                <a16:creationId xmlns:a16="http://schemas.microsoft.com/office/drawing/2014/main" id="{B42C4ACB-ECDD-5C73-79AB-458D4959F465}"/>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1597861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726" t="29854" r="14254" b="1615"/>
          <a:stretch/>
        </p:blipFill>
        <p:spPr>
          <a:xfrm>
            <a:off x="0" y="0"/>
            <a:ext cx="12192000" cy="6858000"/>
          </a:xfrm>
          <a:prstGeom prst="rect">
            <a:avLst/>
          </a:prstGeom>
        </p:spPr>
      </p:pic>
      <p:sp>
        <p:nvSpPr>
          <p:cNvPr id="4" name="TextBox 3">
            <a:extLst>
              <a:ext uri="{FF2B5EF4-FFF2-40B4-BE49-F238E27FC236}">
                <a16:creationId xmlns:a16="http://schemas.microsoft.com/office/drawing/2014/main" id="{AE3A876E-1413-13D5-98F0-9D83FBA55911}"/>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262CD102-EDA9-8771-956B-E6E10FC5E77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5" name="Title 1">
            <a:extLst>
              <a:ext uri="{FF2B5EF4-FFF2-40B4-BE49-F238E27FC236}">
                <a16:creationId xmlns:a16="http://schemas.microsoft.com/office/drawing/2014/main" id="{1A285FEC-AAB2-ECEE-A637-DB78DEEDD2B5}"/>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1558592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 and object 1">
    <p:bg>
      <p:bgPr>
        <a:solidFill>
          <a:srgbClr val="00AEEF"/>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464890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INSTRUCTIONS</a:t>
            </a:r>
            <a:endParaRPr lang="en-GB" dirty="0"/>
          </a:p>
        </p:txBody>
      </p:sp>
      <p:sp>
        <p:nvSpPr>
          <p:cNvPr id="5" name="Rectangle 4">
            <a:extLst>
              <a:ext uri="{FF2B5EF4-FFF2-40B4-BE49-F238E27FC236}">
                <a16:creationId xmlns:a16="http://schemas.microsoft.com/office/drawing/2014/main" id="{4B7438D2-6C85-3681-FD0E-952127D229CA}"/>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6357940" y="1624939"/>
            <a:ext cx="5305425" cy="4490853"/>
          </a:xfrm>
        </p:spPr>
        <p:txBody>
          <a:bodyPr lIns="0">
            <a:normAutofit/>
          </a:bodyPr>
          <a:lstStyle>
            <a:lvl1pPr>
              <a:buClr>
                <a:srgbClr val="00AEEF"/>
              </a:buClr>
              <a:defRPr sz="1800" b="1"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4" name="TextBox 3">
            <a:extLst>
              <a:ext uri="{FF2B5EF4-FFF2-40B4-BE49-F238E27FC236}">
                <a16:creationId xmlns:a16="http://schemas.microsoft.com/office/drawing/2014/main" id="{6245FDA7-ADA2-FC50-4D41-544CB2C33AAF}"/>
              </a:ext>
            </a:extLst>
          </p:cNvPr>
          <p:cNvSpPr txBox="1"/>
          <p:nvPr userDrawn="1"/>
        </p:nvSpPr>
        <p:spPr>
          <a:xfrm>
            <a:off x="528635" y="1624939"/>
            <a:ext cx="5305425" cy="5201424"/>
          </a:xfrm>
          <a:prstGeom prst="rect">
            <a:avLst/>
          </a:prstGeom>
          <a:noFill/>
        </p:spPr>
        <p:txBody>
          <a:bodyPr wrap="square">
            <a:spAutoFit/>
          </a:bodyPr>
          <a:lstStyle/>
          <a:p>
            <a:pPr lvl="0"/>
            <a:r>
              <a:rPr lang="en-GB" sz="2000" b="0" i="0" dirty="0">
                <a:solidFill>
                  <a:schemeClr val="bg1"/>
                </a:solidFill>
                <a:latin typeface="Arial" panose="020B0604020202020204" pitchFamily="34" charset="0"/>
                <a:cs typeface="Arial" panose="020B0604020202020204" pitchFamily="34" charset="0"/>
              </a:rPr>
              <a:t>This flexible resource is intended to provide you with some easy to use, appropriate rights-related learning to share with your children, their families and your colleagues. </a:t>
            </a:r>
          </a:p>
          <a:p>
            <a:pPr lvl="0"/>
            <a:endParaRPr lang="en-GB" sz="2000" b="0" i="0" dirty="0">
              <a:solidFill>
                <a:schemeClr val="bg1"/>
              </a:solidFill>
              <a:latin typeface="Arial" panose="020B0604020202020204" pitchFamily="34" charset="0"/>
              <a:cs typeface="Arial" panose="020B0604020202020204" pitchFamily="34" charset="0"/>
            </a:endParaRPr>
          </a:p>
          <a:p>
            <a:pPr lvl="0"/>
            <a:r>
              <a:rPr lang="en-GB" sz="2000" b="0" i="0" dirty="0">
                <a:solidFill>
                  <a:schemeClr val="bg1"/>
                </a:solidFill>
                <a:latin typeface="Arial" panose="020B0604020202020204" pitchFamily="34" charset="0"/>
                <a:cs typeface="Arial" panose="020B0604020202020204" pitchFamily="34" charset="0"/>
              </a:rPr>
              <a:t>Please </a:t>
            </a:r>
            <a:r>
              <a:rPr lang="en-GB" sz="2000" b="1" i="0" dirty="0">
                <a:solidFill>
                  <a:srgbClr val="FFFF00"/>
                </a:solidFill>
                <a:latin typeface="Arial" panose="020B0604020202020204" pitchFamily="34" charset="0"/>
                <a:cs typeface="Arial" panose="020B0604020202020204" pitchFamily="34" charset="0"/>
              </a:rPr>
              <a:t>edit out non-relevant slides </a:t>
            </a:r>
            <a:r>
              <a:rPr lang="en-GB" sz="2000" b="0" i="0" dirty="0">
                <a:solidFill>
                  <a:schemeClr val="bg1"/>
                </a:solidFill>
                <a:latin typeface="Arial" panose="020B0604020202020204" pitchFamily="34" charset="0"/>
                <a:cs typeface="Arial" panose="020B0604020202020204" pitchFamily="34" charset="0"/>
              </a:rPr>
              <a:t>or tasks before sharing with students. Please check the content works for your learners and feel free to add any content that would make the material more relevant to your setting. </a:t>
            </a:r>
          </a:p>
          <a:p>
            <a:pPr lvl="0"/>
            <a:endParaRPr lang="en-GB" sz="2000" b="0" i="0" dirty="0">
              <a:solidFill>
                <a:schemeClr val="bg1"/>
              </a:solidFill>
              <a:latin typeface="Arial" panose="020B0604020202020204" pitchFamily="34" charset="0"/>
              <a:cs typeface="Arial" panose="020B0604020202020204" pitchFamily="34" charset="0"/>
            </a:endParaRPr>
          </a:p>
          <a:p>
            <a:pPr lvl="0"/>
            <a:r>
              <a:rPr lang="en-GB" sz="2000" b="0" i="0" dirty="0">
                <a:solidFill>
                  <a:schemeClr val="bg1"/>
                </a:solidFill>
                <a:latin typeface="Arial" panose="020B0604020202020204" pitchFamily="34" charset="0"/>
                <a:cs typeface="Arial" panose="020B0604020202020204" pitchFamily="34" charset="0"/>
              </a:rPr>
              <a:t>This pack also provides links to learning resources from third parties and from the UK Committee for UNICEF (UNICEF UK) that you can access for free.</a:t>
            </a:r>
          </a:p>
          <a:p>
            <a:pPr lvl="0"/>
            <a:endParaRPr lang="en-GB" sz="1600" b="0" i="0" dirty="0">
              <a:solidFill>
                <a:schemeClr val="bg1"/>
              </a:solidFill>
              <a:latin typeface="Univers LT Pro 55" panose="020B0603020202020204" pitchFamily="34" charset="77"/>
            </a:endParaRPr>
          </a:p>
          <a:p>
            <a:pPr lvl="0"/>
            <a:endParaRPr lang="en-US" sz="1600" b="0" i="0" dirty="0">
              <a:solidFill>
                <a:schemeClr val="bg1"/>
              </a:solidFill>
              <a:latin typeface="Univers LT Pro 55" panose="020B0603020202020204" pitchFamily="34" charset="77"/>
            </a:endParaRPr>
          </a:p>
        </p:txBody>
      </p:sp>
      <p:pic>
        <p:nvPicPr>
          <p:cNvPr id="6" name="Picture 5">
            <a:extLst>
              <a:ext uri="{FF2B5EF4-FFF2-40B4-BE49-F238E27FC236}">
                <a16:creationId xmlns:a16="http://schemas.microsoft.com/office/drawing/2014/main" id="{87B3CECD-7C84-120C-E609-3483F65EEBC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97254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and object 1">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7DE4915-8F76-AB49-9590-D6122C483402}"/>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 name="Rectangle 1">
            <a:extLst>
              <a:ext uri="{FF2B5EF4-FFF2-40B4-BE49-F238E27FC236}">
                <a16:creationId xmlns:a16="http://schemas.microsoft.com/office/drawing/2014/main" id="{08ABAA83-EA49-59C5-F1C6-74286C2B285F}"/>
              </a:ext>
            </a:extLst>
          </p:cNvPr>
          <p:cNvSpPr/>
          <p:nvPr userDrawn="1"/>
        </p:nvSpPr>
        <p:spPr>
          <a:xfrm>
            <a:off x="6096000" y="0"/>
            <a:ext cx="6096000" cy="685800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5E4A1A1-0D48-7706-9CE0-C5B58F46F9C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35" name="Text Placeholder 6">
            <a:extLst>
              <a:ext uri="{FF2B5EF4-FFF2-40B4-BE49-F238E27FC236}">
                <a16:creationId xmlns:a16="http://schemas.microsoft.com/office/drawing/2014/main" id="{7C993EE9-E58A-7E4B-B4EB-2294621E94E9}"/>
              </a:ext>
            </a:extLst>
          </p:cNvPr>
          <p:cNvSpPr>
            <a:spLocks noGrp="1"/>
          </p:cNvSpPr>
          <p:nvPr>
            <p:ph type="body" sz="quarter" idx="23" hasCustomPrompt="1"/>
          </p:nvPr>
        </p:nvSpPr>
        <p:spPr>
          <a:xfrm>
            <a:off x="6586401" y="2071688"/>
            <a:ext cx="5305425" cy="309086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5" name="Text Placeholder 24">
            <a:extLst>
              <a:ext uri="{FF2B5EF4-FFF2-40B4-BE49-F238E27FC236}">
                <a16:creationId xmlns:a16="http://schemas.microsoft.com/office/drawing/2014/main" id="{0099BF44-277F-CD47-80F6-ADBE4478B29B}"/>
              </a:ext>
            </a:extLst>
          </p:cNvPr>
          <p:cNvSpPr>
            <a:spLocks noGrp="1"/>
          </p:cNvSpPr>
          <p:nvPr>
            <p:ph type="body" sz="quarter" idx="17" hasCustomPrompt="1"/>
          </p:nvPr>
        </p:nvSpPr>
        <p:spPr>
          <a:xfrm>
            <a:off x="6586401" y="1468553"/>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sp>
        <p:nvSpPr>
          <p:cNvPr id="4" name="Text Placeholder 24">
            <a:extLst>
              <a:ext uri="{FF2B5EF4-FFF2-40B4-BE49-F238E27FC236}">
                <a16:creationId xmlns:a16="http://schemas.microsoft.com/office/drawing/2014/main" id="{DF19E799-652C-FA37-7A63-035B8B3219C7}"/>
              </a:ext>
            </a:extLst>
          </p:cNvPr>
          <p:cNvSpPr>
            <a:spLocks noGrp="1"/>
          </p:cNvSpPr>
          <p:nvPr>
            <p:ph type="body" sz="quarter" idx="24" hasCustomPrompt="1"/>
          </p:nvPr>
        </p:nvSpPr>
        <p:spPr>
          <a:xfrm>
            <a:off x="551757" y="1597203"/>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pic>
        <p:nvPicPr>
          <p:cNvPr id="5" name="Picture 4">
            <a:extLst>
              <a:ext uri="{FF2B5EF4-FFF2-40B4-BE49-F238E27FC236}">
                <a16:creationId xmlns:a16="http://schemas.microsoft.com/office/drawing/2014/main" id="{7A5C89A7-5221-DDDB-423F-26E8274D59F0}"/>
              </a:ext>
            </a:extLst>
          </p:cNvPr>
          <p:cNvPicPr>
            <a:picLocks noChangeAspect="1"/>
          </p:cNvPicPr>
          <p:nvPr userDrawn="1"/>
        </p:nvPicPr>
        <p:blipFill>
          <a:blip r:embed="rId3"/>
          <a:stretch>
            <a:fillRect/>
          </a:stretch>
        </p:blipFill>
        <p:spPr>
          <a:xfrm>
            <a:off x="677478" y="2326112"/>
            <a:ext cx="4512040" cy="4531888"/>
          </a:xfrm>
          <a:prstGeom prst="rect">
            <a:avLst/>
          </a:prstGeom>
        </p:spPr>
      </p:pic>
    </p:spTree>
    <p:extLst>
      <p:ext uri="{BB962C8B-B14F-4D97-AF65-F5344CB8AC3E}">
        <p14:creationId xmlns:p14="http://schemas.microsoft.com/office/powerpoint/2010/main" val="4021570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and object 1">
    <p:bg>
      <p:bgPr>
        <a:solidFill>
          <a:srgbClr val="00AEEF"/>
        </a:solidFill>
        <a:effectLst/>
      </p:bgPr>
    </p:bg>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66B79801-24AD-D045-91A4-8CAA77B45F82}"/>
              </a:ext>
            </a:extLst>
          </p:cNvPr>
          <p:cNvSpPr>
            <a:spLocks noGrp="1"/>
          </p:cNvSpPr>
          <p:nvPr>
            <p:ph idx="13" hasCustomPrompt="1"/>
          </p:nvPr>
        </p:nvSpPr>
        <p:spPr>
          <a:xfrm>
            <a:off x="6096000" y="0"/>
            <a:ext cx="6095999" cy="6857999"/>
          </a:xfrm>
        </p:spPr>
        <p:txBody>
          <a:bodyPr anchor="ctr" anchorCtr="1">
            <a:normAutofit/>
          </a:bodyPr>
          <a:lstStyle>
            <a:lvl1pPr marL="0" indent="0">
              <a:buNone/>
              <a:defRPr sz="2000" b="1" i="0">
                <a:latin typeface="Univers LT Pro 45 Light" panose="020B0403020202020204" pitchFamily="34" charset="77"/>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ICON TO ADD IMAGE/OBJECT</a:t>
            </a:r>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5467049"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5305425"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4" name="Text Placeholder 7">
            <a:extLst>
              <a:ext uri="{FF2B5EF4-FFF2-40B4-BE49-F238E27FC236}">
                <a16:creationId xmlns:a16="http://schemas.microsoft.com/office/drawing/2014/main" id="{09FAF7C1-0CA9-E90C-964C-A069F3890133}"/>
              </a:ext>
            </a:extLst>
          </p:cNvPr>
          <p:cNvSpPr>
            <a:spLocks noGrp="1"/>
          </p:cNvSpPr>
          <p:nvPr>
            <p:ph type="body" sz="quarter" idx="14" hasCustomPrompt="1"/>
          </p:nvPr>
        </p:nvSpPr>
        <p:spPr>
          <a:xfrm>
            <a:off x="528741" y="531140"/>
            <a:ext cx="264197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HEADER</a:t>
            </a:r>
            <a:endParaRPr lang="en-GB" dirty="0"/>
          </a:p>
        </p:txBody>
      </p:sp>
      <p:pic>
        <p:nvPicPr>
          <p:cNvPr id="5" name="Picture 4">
            <a:extLst>
              <a:ext uri="{FF2B5EF4-FFF2-40B4-BE49-F238E27FC236}">
                <a16:creationId xmlns:a16="http://schemas.microsoft.com/office/drawing/2014/main" id="{9FC541B7-871A-357C-23E6-5617B6B91D2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2081898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parent box 1">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3870DF2-4455-3149-A14A-9AA96CF762C8}"/>
              </a:ext>
            </a:extLst>
          </p:cNvPr>
          <p:cNvSpPr txBox="1"/>
          <p:nvPr userDrawn="1"/>
        </p:nvSpPr>
        <p:spPr>
          <a:xfrm rot="16200000">
            <a:off x="-524290" y="6166825"/>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3ADCB709-ED65-0741-B289-5B4E347811A1}"/>
              </a:ext>
            </a:extLst>
          </p:cNvPr>
          <p:cNvSpPr>
            <a:spLocks noGrp="1"/>
          </p:cNvSpPr>
          <p:nvPr>
            <p:ph type="body" sz="quarter" idx="14" hasCustomPrompt="1"/>
          </p:nvPr>
        </p:nvSpPr>
        <p:spPr>
          <a:xfrm>
            <a:off x="6536002" y="600588"/>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1CABC8AD-7222-F34B-9DC8-93443F8D4804}"/>
              </a:ext>
            </a:extLst>
          </p:cNvPr>
          <p:cNvSpPr>
            <a:spLocks noGrp="1"/>
          </p:cNvSpPr>
          <p:nvPr>
            <p:ph type="body" sz="quarter" idx="17" hasCustomPrompt="1"/>
          </p:nvPr>
        </p:nvSpPr>
        <p:spPr>
          <a:xfrm>
            <a:off x="6535899" y="3681012"/>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3F15152C-B9F1-1C47-8AA6-A4AEDF174D0B}"/>
              </a:ext>
            </a:extLst>
          </p:cNvPr>
          <p:cNvSpPr>
            <a:spLocks noGrp="1"/>
          </p:cNvSpPr>
          <p:nvPr>
            <p:ph type="body" sz="quarter" idx="20" hasCustomPrompt="1"/>
          </p:nvPr>
        </p:nvSpPr>
        <p:spPr>
          <a:xfrm>
            <a:off x="6535898" y="1551132"/>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C5ACB111-88C0-7C49-ACB4-E11D22B29D64}"/>
              </a:ext>
            </a:extLst>
          </p:cNvPr>
          <p:cNvSpPr>
            <a:spLocks noGrp="1"/>
          </p:cNvSpPr>
          <p:nvPr>
            <p:ph type="body" sz="quarter" idx="23" hasCustomPrompt="1"/>
          </p:nvPr>
        </p:nvSpPr>
        <p:spPr>
          <a:xfrm>
            <a:off x="6535899" y="2141136"/>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60A7AC5E-963B-0D4E-8617-70DC4C02B753}"/>
              </a:ext>
            </a:extLst>
          </p:cNvPr>
          <p:cNvSpPr>
            <a:spLocks noGrp="1"/>
          </p:cNvSpPr>
          <p:nvPr>
            <p:ph type="body" sz="quarter" idx="21" hasCustomPrompt="1"/>
          </p:nvPr>
        </p:nvSpPr>
        <p:spPr>
          <a:xfrm>
            <a:off x="6535898" y="4179743"/>
            <a:ext cx="3534377"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C7D2DC5-51AB-754B-B99C-2DC72F97B410}"/>
              </a:ext>
            </a:extLst>
          </p:cNvPr>
          <p:cNvSpPr>
            <a:spLocks noGrp="1"/>
          </p:cNvSpPr>
          <p:nvPr>
            <p:ph type="body" sz="quarter" idx="22" hasCustomPrompt="1"/>
          </p:nvPr>
        </p:nvSpPr>
        <p:spPr>
          <a:xfrm>
            <a:off x="6535896" y="5471243"/>
            <a:ext cx="353437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3" name="Picture 2">
            <a:extLst>
              <a:ext uri="{FF2B5EF4-FFF2-40B4-BE49-F238E27FC236}">
                <a16:creationId xmlns:a16="http://schemas.microsoft.com/office/drawing/2014/main" id="{82603934-A46A-7495-82B1-0BF49C5D8D6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pic>
        <p:nvPicPr>
          <p:cNvPr id="2" name="Picture 1">
            <a:extLst>
              <a:ext uri="{FF2B5EF4-FFF2-40B4-BE49-F238E27FC236}">
                <a16:creationId xmlns:a16="http://schemas.microsoft.com/office/drawing/2014/main" id="{F8B790EF-BCC3-8BBE-9CD6-9FCBC17DC5F7}"/>
              </a:ext>
            </a:extLst>
          </p:cNvPr>
          <p:cNvPicPr>
            <a:picLocks noChangeAspect="1"/>
          </p:cNvPicPr>
          <p:nvPr userDrawn="1"/>
        </p:nvPicPr>
        <p:blipFill>
          <a:blip r:embed="rId3">
            <a:extLst>
              <a:ext uri="{28A0092B-C50C-407E-A947-70E740481C1C}">
                <a14:useLocalDpi xmlns:a14="http://schemas.microsoft.com/office/drawing/2010/main" val="0"/>
              </a:ext>
            </a:extLst>
          </a:blip>
          <a:srcRect l="20370" r="20370"/>
          <a:stretch/>
        </p:blipFill>
        <p:spPr>
          <a:xfrm>
            <a:off x="-88612" y="-324"/>
            <a:ext cx="6096000" cy="6857999"/>
          </a:xfrm>
          <a:prstGeom prst="rect">
            <a:avLst/>
          </a:prstGeom>
        </p:spPr>
      </p:pic>
      <p:sp>
        <p:nvSpPr>
          <p:cNvPr id="5" name="TextBox 4">
            <a:extLst>
              <a:ext uri="{FF2B5EF4-FFF2-40B4-BE49-F238E27FC236}">
                <a16:creationId xmlns:a16="http://schemas.microsoft.com/office/drawing/2014/main" id="{191B5F17-277B-4F59-DC10-CB24C2D5BF4E}"/>
              </a:ext>
            </a:extLst>
          </p:cNvPr>
          <p:cNvSpPr txBox="1"/>
          <p:nvPr userDrawn="1"/>
        </p:nvSpPr>
        <p:spPr>
          <a:xfrm rot="16200000">
            <a:off x="-524289" y="6144157"/>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Tree>
    <p:extLst>
      <p:ext uri="{BB962C8B-B14F-4D97-AF65-F5344CB8AC3E}">
        <p14:creationId xmlns:p14="http://schemas.microsoft.com/office/powerpoint/2010/main" val="1473668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ransparent box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1B3C1F-DE48-BE44-84E4-4DA05CF781BE}"/>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6096000" y="0"/>
            <a:ext cx="6096000" cy="6858000"/>
          </a:xfrm>
          <a:prstGeom prst="rect">
            <a:avLst/>
          </a:prstGeom>
        </p:spPr>
      </p:pic>
      <p:sp>
        <p:nvSpPr>
          <p:cNvPr id="12" name="TextBox 11">
            <a:extLst>
              <a:ext uri="{FF2B5EF4-FFF2-40B4-BE49-F238E27FC236}">
                <a16:creationId xmlns:a16="http://schemas.microsoft.com/office/drawing/2014/main" id="{7AF3A560-1280-9B48-A5E5-0D34FA4E1F21}"/>
              </a:ext>
            </a:extLst>
          </p:cNvPr>
          <p:cNvSpPr txBox="1"/>
          <p:nvPr userDrawn="1"/>
        </p:nvSpPr>
        <p:spPr>
          <a:xfrm>
            <a:off x="6096000" y="6642556"/>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911F93A4-C228-F843-9F26-8B47B8F1C0E6}"/>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9AD6D71F-36D3-9241-AF54-11F7648E9923}"/>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F4C04A3D-CB22-0A49-97D0-5BA4C5664ED8}"/>
              </a:ext>
            </a:extLst>
          </p:cNvPr>
          <p:cNvSpPr>
            <a:spLocks noGrp="1"/>
          </p:cNvSpPr>
          <p:nvPr>
            <p:ph type="body" sz="quarter" idx="20" hasCustomPrompt="1"/>
          </p:nvPr>
        </p:nvSpPr>
        <p:spPr>
          <a:xfrm>
            <a:off x="528637" y="1481684"/>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FA9C82D4-3C10-E142-9889-00D4EF3D257D}"/>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108794B6-B7F9-6A46-BACB-E949B4648B59}"/>
              </a:ext>
            </a:extLst>
          </p:cNvPr>
          <p:cNvSpPr>
            <a:spLocks noGrp="1"/>
          </p:cNvSpPr>
          <p:nvPr>
            <p:ph type="body" sz="quarter" idx="21" hasCustomPrompt="1"/>
          </p:nvPr>
        </p:nvSpPr>
        <p:spPr>
          <a:xfrm>
            <a:off x="528638" y="4035425"/>
            <a:ext cx="5305425"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9C3253F-B0B0-DB41-B8CE-F01AA9C25704}"/>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2" name="Picture 1">
            <a:extLst>
              <a:ext uri="{FF2B5EF4-FFF2-40B4-BE49-F238E27FC236}">
                <a16:creationId xmlns:a16="http://schemas.microsoft.com/office/drawing/2014/main" id="{38677344-1482-515F-838F-853FB0B35BB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212712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parent box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13465E4-4110-A240-96F3-76D8EE5C46AC}"/>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1" y="0"/>
            <a:ext cx="6096000" cy="6857999"/>
          </a:xfrm>
          <a:prstGeom prst="rect">
            <a:avLst/>
          </a:prstGeom>
        </p:spPr>
      </p:pic>
      <p:sp>
        <p:nvSpPr>
          <p:cNvPr id="19" name="Text Placeholder 7">
            <a:extLst>
              <a:ext uri="{FF2B5EF4-FFF2-40B4-BE49-F238E27FC236}">
                <a16:creationId xmlns:a16="http://schemas.microsoft.com/office/drawing/2014/main" id="{50971B6A-3C27-4844-8231-F1BBFFEE3C4F}"/>
              </a:ext>
            </a:extLst>
          </p:cNvPr>
          <p:cNvSpPr>
            <a:spLocks noGrp="1"/>
          </p:cNvSpPr>
          <p:nvPr>
            <p:ph type="body" sz="quarter" idx="14" hasCustomPrompt="1"/>
          </p:nvPr>
        </p:nvSpPr>
        <p:spPr>
          <a:xfrm>
            <a:off x="6536002" y="600588"/>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0" name="Text Placeholder 24">
            <a:extLst>
              <a:ext uri="{FF2B5EF4-FFF2-40B4-BE49-F238E27FC236}">
                <a16:creationId xmlns:a16="http://schemas.microsoft.com/office/drawing/2014/main" id="{0568E147-7B99-AB4E-87BD-2A6E5E4C1FEA}"/>
              </a:ext>
            </a:extLst>
          </p:cNvPr>
          <p:cNvSpPr>
            <a:spLocks noGrp="1"/>
          </p:cNvSpPr>
          <p:nvPr>
            <p:ph type="body" sz="quarter" idx="17" hasCustomPrompt="1"/>
          </p:nvPr>
        </p:nvSpPr>
        <p:spPr>
          <a:xfrm>
            <a:off x="6535899" y="3681012"/>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1" name="Text Placeholder 30">
            <a:extLst>
              <a:ext uri="{FF2B5EF4-FFF2-40B4-BE49-F238E27FC236}">
                <a16:creationId xmlns:a16="http://schemas.microsoft.com/office/drawing/2014/main" id="{9B82D579-7705-DA4E-8F72-031AA3ACA39B}"/>
              </a:ext>
            </a:extLst>
          </p:cNvPr>
          <p:cNvSpPr>
            <a:spLocks noGrp="1"/>
          </p:cNvSpPr>
          <p:nvPr>
            <p:ph type="body" sz="quarter" idx="20" hasCustomPrompt="1"/>
          </p:nvPr>
        </p:nvSpPr>
        <p:spPr>
          <a:xfrm>
            <a:off x="6535898" y="1551132"/>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4" name="Text Placeholder 6">
            <a:extLst>
              <a:ext uri="{FF2B5EF4-FFF2-40B4-BE49-F238E27FC236}">
                <a16:creationId xmlns:a16="http://schemas.microsoft.com/office/drawing/2014/main" id="{F9A46698-EC9E-B948-AAB6-297953D1AF4F}"/>
              </a:ext>
            </a:extLst>
          </p:cNvPr>
          <p:cNvSpPr>
            <a:spLocks noGrp="1"/>
          </p:cNvSpPr>
          <p:nvPr>
            <p:ph type="body" sz="quarter" idx="23" hasCustomPrompt="1"/>
          </p:nvPr>
        </p:nvSpPr>
        <p:spPr>
          <a:xfrm>
            <a:off x="6535899" y="2141136"/>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5" name="Text Placeholder 32">
            <a:extLst>
              <a:ext uri="{FF2B5EF4-FFF2-40B4-BE49-F238E27FC236}">
                <a16:creationId xmlns:a16="http://schemas.microsoft.com/office/drawing/2014/main" id="{6F95AD97-5A5B-4E4E-BB5F-514681B19D93}"/>
              </a:ext>
            </a:extLst>
          </p:cNvPr>
          <p:cNvSpPr>
            <a:spLocks noGrp="1"/>
          </p:cNvSpPr>
          <p:nvPr>
            <p:ph type="body" sz="quarter" idx="21" hasCustomPrompt="1"/>
          </p:nvPr>
        </p:nvSpPr>
        <p:spPr>
          <a:xfrm>
            <a:off x="6535898" y="4179743"/>
            <a:ext cx="3498751"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6" name="Text Placeholder 32">
            <a:extLst>
              <a:ext uri="{FF2B5EF4-FFF2-40B4-BE49-F238E27FC236}">
                <a16:creationId xmlns:a16="http://schemas.microsoft.com/office/drawing/2014/main" id="{C4A51ABF-E0D2-BE43-A416-1F6A52F0A81E}"/>
              </a:ext>
            </a:extLst>
          </p:cNvPr>
          <p:cNvSpPr>
            <a:spLocks noGrp="1"/>
          </p:cNvSpPr>
          <p:nvPr>
            <p:ph type="body" sz="quarter" idx="22" hasCustomPrompt="1"/>
          </p:nvPr>
        </p:nvSpPr>
        <p:spPr>
          <a:xfrm>
            <a:off x="6535896" y="5471243"/>
            <a:ext cx="3498751"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2" name="TextBox 1">
            <a:extLst>
              <a:ext uri="{FF2B5EF4-FFF2-40B4-BE49-F238E27FC236}">
                <a16:creationId xmlns:a16="http://schemas.microsoft.com/office/drawing/2014/main" id="{EF4C4F8C-71BC-F3D4-6E06-81DC9705AD7D}"/>
              </a:ext>
            </a:extLst>
          </p:cNvPr>
          <p:cNvSpPr txBox="1"/>
          <p:nvPr userDrawn="1"/>
        </p:nvSpPr>
        <p:spPr>
          <a:xfrm rot="16200000">
            <a:off x="-524290" y="6166825"/>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541CD321-0CC8-7111-00D7-2571011F1A6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962007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ransparent box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1B3C1F-DE48-BE44-84E4-4DA05CF781BE}"/>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6096000" y="0"/>
            <a:ext cx="6096000" cy="6858000"/>
          </a:xfrm>
          <a:prstGeom prst="rect">
            <a:avLst/>
          </a:prstGeom>
        </p:spPr>
      </p:pic>
      <p:sp>
        <p:nvSpPr>
          <p:cNvPr id="12" name="TextBox 11">
            <a:extLst>
              <a:ext uri="{FF2B5EF4-FFF2-40B4-BE49-F238E27FC236}">
                <a16:creationId xmlns:a16="http://schemas.microsoft.com/office/drawing/2014/main" id="{7AF3A560-1280-9B48-A5E5-0D34FA4E1F21}"/>
              </a:ext>
            </a:extLst>
          </p:cNvPr>
          <p:cNvSpPr txBox="1"/>
          <p:nvPr userDrawn="1"/>
        </p:nvSpPr>
        <p:spPr>
          <a:xfrm rot="5400000">
            <a:off x="11452265" y="524290"/>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911F93A4-C228-F843-9F26-8B47B8F1C0E6}"/>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9AD6D71F-36D3-9241-AF54-11F7648E9923}"/>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F4C04A3D-CB22-0A49-97D0-5BA4C5664ED8}"/>
              </a:ext>
            </a:extLst>
          </p:cNvPr>
          <p:cNvSpPr>
            <a:spLocks noGrp="1"/>
          </p:cNvSpPr>
          <p:nvPr>
            <p:ph type="body" sz="quarter" idx="20" hasCustomPrompt="1"/>
          </p:nvPr>
        </p:nvSpPr>
        <p:spPr>
          <a:xfrm>
            <a:off x="528637" y="1481684"/>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FA9C82D4-3C10-E142-9889-00D4EF3D257D}"/>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108794B6-B7F9-6A46-BACB-E949B4648B59}"/>
              </a:ext>
            </a:extLst>
          </p:cNvPr>
          <p:cNvSpPr>
            <a:spLocks noGrp="1"/>
          </p:cNvSpPr>
          <p:nvPr>
            <p:ph type="body" sz="quarter" idx="21" hasCustomPrompt="1"/>
          </p:nvPr>
        </p:nvSpPr>
        <p:spPr>
          <a:xfrm>
            <a:off x="528638" y="4035425"/>
            <a:ext cx="5305425"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9C3253F-B0B0-DB41-B8CE-F01AA9C25704}"/>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2" name="Picture 1">
            <a:extLst>
              <a:ext uri="{FF2B5EF4-FFF2-40B4-BE49-F238E27FC236}">
                <a16:creationId xmlns:a16="http://schemas.microsoft.com/office/drawing/2014/main" id="{00FB72C7-3C60-6225-7C09-06143777896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3560171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781619"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781620"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781619"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1078161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781619"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pic>
        <p:nvPicPr>
          <p:cNvPr id="2" name="Picture 1">
            <a:extLst>
              <a:ext uri="{FF2B5EF4-FFF2-40B4-BE49-F238E27FC236}">
                <a16:creationId xmlns:a16="http://schemas.microsoft.com/office/drawing/2014/main" id="{ADBC8ABD-FF41-7E2C-391C-DB27D8AD346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621182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ntent and object 1">
    <p:bg>
      <p:bgPr>
        <a:solidFill>
          <a:srgbClr val="00AEEF"/>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chemeClr val="bg1"/>
          </a:solidFill>
        </p:spPr>
        <p:txBody>
          <a:bodyPr wrap="square" lIns="144000" tIns="144000" rIns="108000" bIns="0" anchor="ctr" anchorCtr="0">
            <a:spAutoFit/>
          </a:bodyPr>
          <a:lstStyle>
            <a:lvl1pPr marL="0" indent="0">
              <a:buNone/>
              <a:defRPr sz="4000" b="1" i="0" spc="100" baseline="0">
                <a:solidFill>
                  <a:schemeClr val="tx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901362" cy="339950"/>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901363" cy="448808"/>
          </a:xfrm>
        </p:spPr>
        <p:txBody>
          <a:bodyPr lIns="0" rIns="90000"/>
          <a:lstStyle>
            <a:lvl1pPr marL="0" indent="0">
              <a:buNone/>
              <a:defRPr b="1" i="0">
                <a:solidFill>
                  <a:schemeClr val="bg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901362"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9464450"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901362"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pic>
        <p:nvPicPr>
          <p:cNvPr id="2" name="Picture 1">
            <a:extLst>
              <a:ext uri="{FF2B5EF4-FFF2-40B4-BE49-F238E27FC236}">
                <a16:creationId xmlns:a16="http://schemas.microsoft.com/office/drawing/2014/main" id="{98AD53AF-A3FF-E765-48A1-23677D7BED7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664656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2" y="531140"/>
            <a:ext cx="6536088"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PRIMARY ACTIVITIES</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1830416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7113029"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PRIMARY ACTIVITIES 2</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4561736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7396059"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SECONDARY ACTIVITIES</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543368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Content and object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
        <p:nvSpPr>
          <p:cNvPr id="2" name="Text Placeholder 7">
            <a:extLst>
              <a:ext uri="{FF2B5EF4-FFF2-40B4-BE49-F238E27FC236}">
                <a16:creationId xmlns:a16="http://schemas.microsoft.com/office/drawing/2014/main" id="{9A9F81EF-7F77-3B1F-73E2-57BF6571838B}"/>
              </a:ext>
            </a:extLst>
          </p:cNvPr>
          <p:cNvSpPr>
            <a:spLocks noGrp="1"/>
          </p:cNvSpPr>
          <p:nvPr>
            <p:ph type="body" sz="quarter" idx="14" hasCustomPrompt="1"/>
          </p:nvPr>
        </p:nvSpPr>
        <p:spPr>
          <a:xfrm>
            <a:off x="528741" y="531140"/>
            <a:ext cx="7962116"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SECONDARY ACTIVITIES 2</a:t>
            </a:r>
            <a:endParaRPr lang="en-GB" dirty="0"/>
          </a:p>
        </p:txBody>
      </p:sp>
    </p:spTree>
    <p:extLst>
      <p:ext uri="{BB962C8B-B14F-4D97-AF65-F5344CB8AC3E}">
        <p14:creationId xmlns:p14="http://schemas.microsoft.com/office/powerpoint/2010/main" val="104045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lank for image 1">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12996" y="-1"/>
            <a:ext cx="12179003" cy="6864737"/>
          </a:xfrm>
        </p:spPr>
        <p:txBody>
          <a:bodyPr anchor="ctr" anchorCtr="1"/>
          <a:lstStyle>
            <a:lvl1pPr marL="0" indent="0">
              <a:buNone/>
              <a:defRPr sz="3200" b="1" i="0">
                <a:latin typeface="Univers LT Pro 45 Light" panose="020B0403020202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spTree>
    <p:extLst>
      <p:ext uri="{BB962C8B-B14F-4D97-AF65-F5344CB8AC3E}">
        <p14:creationId xmlns:p14="http://schemas.microsoft.com/office/powerpoint/2010/main" val="42040594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Blank for image 1">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12996" y="-1"/>
            <a:ext cx="12179003" cy="6864737"/>
          </a:xfrm>
        </p:spPr>
        <p:txBody>
          <a:bodyPr anchor="ctr" anchorCtr="1"/>
          <a:lstStyle>
            <a:lvl1pPr marL="0" indent="0">
              <a:buNone/>
              <a:defRPr sz="3200" b="1" i="0">
                <a:latin typeface="Univers LT Pro 45 Light" panose="020B0403020202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pic>
        <p:nvPicPr>
          <p:cNvPr id="2" name="Picture 1">
            <a:extLst>
              <a:ext uri="{FF2B5EF4-FFF2-40B4-BE49-F238E27FC236}">
                <a16:creationId xmlns:a16="http://schemas.microsoft.com/office/drawing/2014/main" id="{FE15D024-C41D-B762-417D-5D4BB0F0DFA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Tree>
    <p:extLst>
      <p:ext uri="{BB962C8B-B14F-4D97-AF65-F5344CB8AC3E}">
        <p14:creationId xmlns:p14="http://schemas.microsoft.com/office/powerpoint/2010/main" val="11116982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DBEF1F-C7C5-A642-AA3C-6FE58155CEAC}"/>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1"/>
            <a:ext cx="12192000" cy="6858001"/>
          </a:xfrm>
          <a:prstGeom prst="rect">
            <a:avLst/>
          </a:prstGeom>
        </p:spPr>
      </p:pic>
      <p:sp>
        <p:nvSpPr>
          <p:cNvPr id="9" name="TextBox 8">
            <a:extLst>
              <a:ext uri="{FF2B5EF4-FFF2-40B4-BE49-F238E27FC236}">
                <a16:creationId xmlns:a16="http://schemas.microsoft.com/office/drawing/2014/main" id="{363BC055-63D2-7B4C-AA38-1B4DCD1B627F}"/>
              </a:ext>
            </a:extLst>
          </p:cNvPr>
          <p:cNvSpPr txBox="1"/>
          <p:nvPr userDrawn="1"/>
        </p:nvSpPr>
        <p:spPr>
          <a:xfrm rot="5400000">
            <a:off x="11452265" y="6118266"/>
            <a:ext cx="1264025" cy="215444"/>
          </a:xfrm>
          <a:prstGeom prst="rect">
            <a:avLst/>
          </a:prstGeom>
          <a:noFill/>
        </p:spPr>
        <p:txBody>
          <a:bodyPr wrap="square">
            <a:spAutoFit/>
          </a:bodyPr>
          <a:lstStyle/>
          <a:p>
            <a:pPr algn="r"/>
            <a:r>
              <a:rPr lang="en-GB" sz="800" b="0" i="0" dirty="0">
                <a:solidFill>
                  <a:schemeClr val="bg1"/>
                </a:solidFill>
                <a:effectLst/>
                <a:latin typeface="Open Sans" panose="020B0606030504020204" pitchFamily="34" charset="0"/>
              </a:rPr>
              <a:t>© UNICEF/Dawe</a:t>
            </a:r>
            <a:endParaRPr lang="en-US" sz="800" dirty="0">
              <a:solidFill>
                <a:schemeClr val="bg1"/>
              </a:solidFill>
            </a:endParaRPr>
          </a:p>
        </p:txBody>
      </p:sp>
      <p:sp>
        <p:nvSpPr>
          <p:cNvPr id="10" name="Title 1">
            <a:extLst>
              <a:ext uri="{FF2B5EF4-FFF2-40B4-BE49-F238E27FC236}">
                <a16:creationId xmlns:a16="http://schemas.microsoft.com/office/drawing/2014/main" id="{A2E32C0A-6D4C-3E4E-8CDC-D872D60D9DA8}"/>
              </a:ext>
            </a:extLst>
          </p:cNvPr>
          <p:cNvSpPr>
            <a:spLocks noGrp="1"/>
          </p:cNvSpPr>
          <p:nvPr>
            <p:ph type="ctrTitle" hasCustomPrompt="1"/>
          </p:nvPr>
        </p:nvSpPr>
        <p:spPr>
          <a:xfrm>
            <a:off x="296867" y="5775443"/>
            <a:ext cx="3696909"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GB" dirty="0"/>
              <a:t>THANK YOU</a:t>
            </a:r>
          </a:p>
        </p:txBody>
      </p:sp>
      <p:pic>
        <p:nvPicPr>
          <p:cNvPr id="3" name="Picture 2">
            <a:extLst>
              <a:ext uri="{FF2B5EF4-FFF2-40B4-BE49-F238E27FC236}">
                <a16:creationId xmlns:a16="http://schemas.microsoft.com/office/drawing/2014/main" id="{D58130B9-1C61-63D0-95E6-64BFB4628ED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Tree>
    <p:extLst>
      <p:ext uri="{BB962C8B-B14F-4D97-AF65-F5344CB8AC3E}">
        <p14:creationId xmlns:p14="http://schemas.microsoft.com/office/powerpoint/2010/main" val="4968000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2B298E2-0F22-BC40-A2EA-513B720D7304}"/>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itle 1">
            <a:extLst>
              <a:ext uri="{FF2B5EF4-FFF2-40B4-BE49-F238E27FC236}">
                <a16:creationId xmlns:a16="http://schemas.microsoft.com/office/drawing/2014/main" id="{302640B2-5C62-5346-B320-A8ACB9465292}"/>
              </a:ext>
            </a:extLst>
          </p:cNvPr>
          <p:cNvSpPr>
            <a:spLocks noGrp="1"/>
          </p:cNvSpPr>
          <p:nvPr>
            <p:ph type="ctrTitle" hasCustomPrompt="1"/>
          </p:nvPr>
        </p:nvSpPr>
        <p:spPr>
          <a:xfrm>
            <a:off x="296868" y="5775443"/>
            <a:ext cx="3750698"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GB" dirty="0"/>
              <a:t>THANK YOU</a:t>
            </a:r>
          </a:p>
        </p:txBody>
      </p:sp>
      <p:pic>
        <p:nvPicPr>
          <p:cNvPr id="3" name="Picture 2">
            <a:extLst>
              <a:ext uri="{FF2B5EF4-FFF2-40B4-BE49-F238E27FC236}">
                <a16:creationId xmlns:a16="http://schemas.microsoft.com/office/drawing/2014/main" id="{01F5D4E2-2139-70F7-952D-5144759F4D4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
        <p:nvSpPr>
          <p:cNvPr id="4" name="TextBox 3">
            <a:extLst>
              <a:ext uri="{FF2B5EF4-FFF2-40B4-BE49-F238E27FC236}">
                <a16:creationId xmlns:a16="http://schemas.microsoft.com/office/drawing/2014/main" id="{5AB51BA1-C2BB-DCDE-F966-63A72A44D1B0}"/>
              </a:ext>
            </a:extLst>
          </p:cNvPr>
          <p:cNvSpPr txBox="1"/>
          <p:nvPr userDrawn="1"/>
        </p:nvSpPr>
        <p:spPr>
          <a:xfrm rot="5400000">
            <a:off x="11452265" y="6118266"/>
            <a:ext cx="1264025" cy="215444"/>
          </a:xfrm>
          <a:prstGeom prst="rect">
            <a:avLst/>
          </a:prstGeom>
          <a:noFill/>
        </p:spPr>
        <p:txBody>
          <a:bodyPr wrap="square">
            <a:spAutoFit/>
          </a:bodyPr>
          <a:lstStyle/>
          <a:p>
            <a:pPr algn="r"/>
            <a:r>
              <a:rPr lang="en-GB" sz="800" b="0" i="0" dirty="0">
                <a:solidFill>
                  <a:schemeClr val="bg1"/>
                </a:solidFill>
                <a:effectLst/>
                <a:latin typeface="Open Sans" panose="020B0606030504020204" pitchFamily="34" charset="0"/>
              </a:rPr>
              <a:t>© UNICEF/Dawe</a:t>
            </a:r>
            <a:endParaRPr lang="en-US" sz="800" dirty="0">
              <a:solidFill>
                <a:schemeClr val="bg1"/>
              </a:solidFill>
            </a:endParaRPr>
          </a:p>
        </p:txBody>
      </p:sp>
    </p:spTree>
    <p:extLst>
      <p:ext uri="{BB962C8B-B14F-4D97-AF65-F5344CB8AC3E}">
        <p14:creationId xmlns:p14="http://schemas.microsoft.com/office/powerpoint/2010/main" val="1627772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608ABE-55A1-4A23-B61E-3C88C2D89DA1}" type="datetimeFigureOut">
              <a:rPr lang="en-GB" smtClean="0"/>
              <a:t>08/03/2023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EC3E42-53AE-43BD-AB25-A5BDE1EE9036}" type="slidenum">
              <a:rPr lang="en-GB" smtClean="0"/>
              <a:t>‹#›</a:t>
            </a:fld>
            <a:endParaRPr lang="en-GB"/>
          </a:p>
        </p:txBody>
      </p:sp>
    </p:spTree>
    <p:extLst>
      <p:ext uri="{BB962C8B-B14F-4D97-AF65-F5344CB8AC3E}">
        <p14:creationId xmlns:p14="http://schemas.microsoft.com/office/powerpoint/2010/main" val="658182140"/>
      </p:ext>
    </p:extLst>
  </p:cSld>
  <p:clrMap bg1="lt1" tx1="dk1" bg2="lt2" tx2="dk2" accent1="accent1" accent2="accent2" accent3="accent3" accent4="accent4" accent5="accent5" accent6="accent6" hlink="hlink" folHlink="folHlink"/>
  <p:sldLayoutIdLst>
    <p:sldLayoutId id="2147483693" r:id="rId1"/>
    <p:sldLayoutId id="2147483688" r:id="rId2"/>
    <p:sldLayoutId id="2147483738" r:id="rId3"/>
    <p:sldLayoutId id="2147483739" r:id="rId4"/>
    <p:sldLayoutId id="2147483734" r:id="rId5"/>
    <p:sldLayoutId id="2147483728" r:id="rId6"/>
    <p:sldLayoutId id="2147483694" r:id="rId7"/>
    <p:sldLayoutId id="2147483706" r:id="rId8"/>
    <p:sldLayoutId id="2147483727" r:id="rId9"/>
    <p:sldLayoutId id="2147483709" r:id="rId10"/>
    <p:sldLayoutId id="2147483740" r:id="rId11"/>
    <p:sldLayoutId id="2147483735" r:id="rId12"/>
    <p:sldLayoutId id="2147483733" r:id="rId13"/>
    <p:sldLayoutId id="2147483736" r:id="rId14"/>
    <p:sldLayoutId id="2147483741" r:id="rId15"/>
    <p:sldLayoutId id="2147483742" r:id="rId16"/>
    <p:sldLayoutId id="2147483743" r:id="rId17"/>
    <p:sldLayoutId id="2147483715" r:id="rId18"/>
    <p:sldLayoutId id="2147483737" r:id="rId19"/>
    <p:sldLayoutId id="2147483696" r:id="rId20"/>
    <p:sldLayoutId id="2147483722" r:id="rId21"/>
  </p:sldLayoutIdLst>
  <p:txStyles>
    <p:titleStyle>
      <a:lvl1pPr algn="l" defTabSz="914400" rtl="0" eaLnBrk="1" latinLnBrk="0" hangingPunct="1">
        <a:lnSpc>
          <a:spcPct val="90000"/>
        </a:lnSpc>
        <a:spcBef>
          <a:spcPct val="0"/>
        </a:spcBef>
        <a:buNone/>
        <a:defRPr sz="4400" b="1" i="0" kern="1200">
          <a:solidFill>
            <a:schemeClr val="tx1"/>
          </a:solidFill>
          <a:latin typeface="Univers LT Pro 85 XBlack" panose="020B080403050202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LT Std 45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LT Std 45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LT Std 45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therightsrespectingschools8108" TargetMode="External"/><Relationship Id="rId2" Type="http://schemas.openxmlformats.org/officeDocument/2006/relationships/slideLayout" Target="../slideLayouts/slideLayout6.xml"/><Relationship Id="rId1" Type="http://schemas.openxmlformats.org/officeDocument/2006/relationships/video" Target="https://www.youtube.com/embed/ZyALlr7kUq4?feature=oembed" TargetMode="External"/><Relationship Id="rId6" Type="http://schemas.openxmlformats.org/officeDocument/2006/relationships/image" Target="../media/image14.jpeg"/><Relationship Id="rId5" Type="http://schemas.openxmlformats.org/officeDocument/2006/relationships/image" Target="../media/image13.sv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slideLayout" Target="../slideLayouts/slideLayout14.xml"/><Relationship Id="rId7" Type="http://schemas.openxmlformats.org/officeDocument/2006/relationships/hyperlink" Target="https://youtu.be/WWkrQMVqB3s" TargetMode="External"/><Relationship Id="rId2" Type="http://schemas.openxmlformats.org/officeDocument/2006/relationships/video" Target="https://www.youtube.com/embed/ct1Odrl1A6U?feature=oembed" TargetMode="External"/><Relationship Id="rId1" Type="http://schemas.openxmlformats.org/officeDocument/2006/relationships/video" Target="https://www.youtube.com/embed/WWkrQMVqB3s?feature=oembed" TargetMode="External"/><Relationship Id="rId6" Type="http://schemas.openxmlformats.org/officeDocument/2006/relationships/hyperlink" Target="https://clpe.org.uk/system/files/International%20Women's%20Day%202021.pdf" TargetMode="External"/><Relationship Id="rId5" Type="http://schemas.openxmlformats.org/officeDocument/2006/relationships/hyperlink" Target="https://www.youtube.com/watch?v=ct1Odrl1A6U" TargetMode="External"/><Relationship Id="rId4" Type="http://schemas.openxmlformats.org/officeDocument/2006/relationships/notesSlide" Target="../notesSlides/notesSlide2.xml"/><Relationship Id="rId9" Type="http://schemas.openxmlformats.org/officeDocument/2006/relationships/image" Target="../media/image16.jpeg"/></Relationships>
</file>

<file path=ppt/slides/_rels/slide7.xml.rels><?xml version="1.0" encoding="UTF-8" standalone="yes"?>
<Relationships xmlns="http://schemas.openxmlformats.org/package/2006/relationships"><Relationship Id="rId8" Type="http://schemas.openxmlformats.org/officeDocument/2006/relationships/hyperlink" Target="https://www.readingzone.com/media/cdendiyp/fantasticallygreatwomen-who-changed-the-world.pdf" TargetMode="External"/><Relationship Id="rId3" Type="http://schemas.openxmlformats.org/officeDocument/2006/relationships/slideLayout" Target="../slideLayouts/slideLayout15.xml"/><Relationship Id="rId7" Type="http://schemas.openxmlformats.org/officeDocument/2006/relationships/hyperlink" Target="https://worldslargestlesson.globalgoals.org/resource/animation-part-2-with-thanks-to-sir-ken-robinson-and-emma-watson/" TargetMode="External"/><Relationship Id="rId2" Type="http://schemas.openxmlformats.org/officeDocument/2006/relationships/video" Target="https://www.youtube.com/embed/dg6dGpmb2e8?feature=oembed" TargetMode="External"/><Relationship Id="rId1" Type="http://schemas.openxmlformats.org/officeDocument/2006/relationships/video" Target="https://www.youtube.com/embed/usFpfoFYpzU?feature=oembed" TargetMode="External"/><Relationship Id="rId6" Type="http://schemas.openxmlformats.org/officeDocument/2006/relationships/hyperlink" Target="https://youtu.be/G3Aweo-74kY" TargetMode="External"/><Relationship Id="rId11" Type="http://schemas.openxmlformats.org/officeDocument/2006/relationships/image" Target="../media/image18.jpeg"/><Relationship Id="rId5" Type="http://schemas.openxmlformats.org/officeDocument/2006/relationships/hyperlink" Target="https://youtu.be/usFpfoFYpzU" TargetMode="External"/><Relationship Id="rId10" Type="http://schemas.openxmlformats.org/officeDocument/2006/relationships/image" Target="../media/image17.jpeg"/><Relationship Id="rId4" Type="http://schemas.openxmlformats.org/officeDocument/2006/relationships/notesSlide" Target="../notesSlides/notesSlide3.xml"/><Relationship Id="rId9" Type="http://schemas.openxmlformats.org/officeDocument/2006/relationships/hyperlink" Target="https://www.youtube.com/watch?v=dg6dGpmb2e8"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hwb.gov.wales/repository/resource/46a1fca6-4a3e-46c6-98c7-39b655752ce9/en" TargetMode="External"/><Relationship Id="rId2" Type="http://schemas.openxmlformats.org/officeDocument/2006/relationships/slideLayout" Target="../slideLayouts/slideLayout15.xml"/><Relationship Id="rId1" Type="http://schemas.openxmlformats.org/officeDocument/2006/relationships/video" Target="https://www.youtube.com/embed/p4OyCNctKXg?feature=oembed" TargetMode="External"/><Relationship Id="rId5" Type="http://schemas.openxmlformats.org/officeDocument/2006/relationships/image" Target="../media/image19.jpeg"/><Relationship Id="rId4" Type="http://schemas.openxmlformats.org/officeDocument/2006/relationships/hyperlink" Target="https://youtu.be/p4OyCNctKXg"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slideLayout" Target="../slideLayouts/slideLayout16.xml"/><Relationship Id="rId7" Type="http://schemas.openxmlformats.org/officeDocument/2006/relationships/image" Target="../media/image20.jpeg"/><Relationship Id="rId2" Type="http://schemas.openxmlformats.org/officeDocument/2006/relationships/video" Target="https://www.youtube.com/embed/p4OyCNctKXg?feature=oembed" TargetMode="External"/><Relationship Id="rId1" Type="http://schemas.openxmlformats.org/officeDocument/2006/relationships/video" Target="https://www.youtube.com/embed/2vyjjKGHQbc?feature=oembed" TargetMode="External"/><Relationship Id="rId6" Type="http://schemas.openxmlformats.org/officeDocument/2006/relationships/hyperlink" Target="https://youtu.be/p4OyCNctKXg" TargetMode="External"/><Relationship Id="rId5" Type="http://schemas.openxmlformats.org/officeDocument/2006/relationships/hyperlink" Target="https://youtu.be/2vyjjKGHQbc" TargetMode="External"/><Relationship Id="rId4" Type="http://schemas.openxmlformats.org/officeDocument/2006/relationships/hyperlink" Target="https://www.internationalwomensday.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features.unicef.org/teen-girl-activist/" TargetMode="External"/><Relationship Id="rId7" Type="http://schemas.openxmlformats.org/officeDocument/2006/relationships/image" Target="../media/image21.jpeg"/><Relationship Id="rId2" Type="http://schemas.openxmlformats.org/officeDocument/2006/relationships/slideLayout" Target="../slideLayouts/slideLayout17.xml"/><Relationship Id="rId1" Type="http://schemas.openxmlformats.org/officeDocument/2006/relationships/video" Target="https://www.youtube.com/embed/Ue49KHAragY?feature=oembed" TargetMode="External"/><Relationship Id="rId6" Type="http://schemas.openxmlformats.org/officeDocument/2006/relationships/hyperlink" Target="https://www.youtube.com/watch?v=m_UjYOfmkn8" TargetMode="External"/><Relationship Id="rId5" Type="http://schemas.openxmlformats.org/officeDocument/2006/relationships/hyperlink" Target="https://www.yumpu.com/xx/document/read/55730350/1-page-goals-comics-full-set-pdf" TargetMode="External"/><Relationship Id="rId4" Type="http://schemas.openxmlformats.org/officeDocument/2006/relationships/hyperlink" Target="https://youtu.be/Ue49KHAragY"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22.jpeg"/><Relationship Id="rId2" Type="http://schemas.openxmlformats.org/officeDocument/2006/relationships/slideLayout" Target="../slideLayouts/slideLayout16.xml"/><Relationship Id="rId1" Type="http://schemas.openxmlformats.org/officeDocument/2006/relationships/video" Target="https://www.youtube.com/embed/nCS7Rus4_-Y?start=2&amp;feature=oembed" TargetMode="External"/><Relationship Id="rId6" Type="http://schemas.openxmlformats.org/officeDocument/2006/relationships/hyperlink" Target="https://hwb.gov.wales/repository/resource/070ca8b4-1f45-4de5-a14f-3f784694bbf8/en" TargetMode="External"/><Relationship Id="rId5" Type="http://schemas.openxmlformats.org/officeDocument/2006/relationships/hyperlink" Target="https://www.unicef.org/reports/state-worlds-children-2021" TargetMode="External"/><Relationship Id="rId4" Type="http://schemas.openxmlformats.org/officeDocument/2006/relationships/hyperlink" Target="https://www.youtube.com/watch?v=nCS7Rus4_-Y&amp;t=2s"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hyperlink" Target="https://www.unicef.org.uk/rights-respecting-schools/" TargetMode="External"/><Relationship Id="rId2" Type="http://schemas.openxmlformats.org/officeDocument/2006/relationships/image" Target="../media/image2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4AE93F-A5B5-55D9-0E0C-F7F2CD976D92}"/>
              </a:ext>
            </a:extLst>
          </p:cNvPr>
          <p:cNvSpPr>
            <a:spLocks noGrp="1"/>
          </p:cNvSpPr>
          <p:nvPr>
            <p:ph type="ctrTitle"/>
          </p:nvPr>
        </p:nvSpPr>
        <p:spPr>
          <a:xfrm>
            <a:off x="273218" y="5821785"/>
            <a:ext cx="6576899" cy="744407"/>
          </a:xfrm>
        </p:spPr>
        <p:txBody>
          <a:bodyPr/>
          <a:lstStyle/>
          <a:p>
            <a:r>
              <a:rPr lang="en-US" sz="3800" dirty="0">
                <a:latin typeface="Arial Black" panose="020B0A04020102020204" pitchFamily="34" charset="0"/>
                <a:cs typeface="Arial" panose="020B0604020202020204" pitchFamily="34" charset="0"/>
              </a:rPr>
              <a:t>ARTICLE OF THE WEEK</a:t>
            </a:r>
          </a:p>
        </p:txBody>
      </p:sp>
      <p:sp>
        <p:nvSpPr>
          <p:cNvPr id="2" name="TextBox 1">
            <a:extLst>
              <a:ext uri="{FF2B5EF4-FFF2-40B4-BE49-F238E27FC236}">
                <a16:creationId xmlns:a16="http://schemas.microsoft.com/office/drawing/2014/main" id="{86E9F366-0664-4CA0-9709-99C0641851D0}"/>
              </a:ext>
            </a:extLst>
          </p:cNvPr>
          <p:cNvSpPr txBox="1"/>
          <p:nvPr/>
        </p:nvSpPr>
        <p:spPr>
          <a:xfrm rot="16200000">
            <a:off x="9932241" y="-1098539"/>
            <a:ext cx="4059381" cy="246221"/>
          </a:xfrm>
          <a:prstGeom prst="rect">
            <a:avLst/>
          </a:prstGeom>
          <a:noFill/>
        </p:spPr>
        <p:txBody>
          <a:bodyPr wrap="square" rtlCol="0">
            <a:spAutoFit/>
          </a:bodyPr>
          <a:lstStyle/>
          <a:p>
            <a:pPr algn="l"/>
            <a:r>
              <a:rPr lang="en-GB" sz="1000" dirty="0">
                <a:solidFill>
                  <a:schemeClr val="bg1"/>
                </a:solidFill>
                <a:latin typeface="Arial" panose="020B0604020202020204" pitchFamily="34" charset="0"/>
                <a:cs typeface="Arial" panose="020B0604020202020204" pitchFamily="34" charset="0"/>
              </a:rPr>
              <a:t>UNICEF/</a:t>
            </a:r>
            <a:r>
              <a:rPr lang="en-GB" sz="1000" b="0" i="0" dirty="0">
                <a:solidFill>
                  <a:schemeClr val="bg1"/>
                </a:solidFill>
                <a:effectLst/>
                <a:latin typeface="Arial" panose="020B0604020202020204" pitchFamily="34" charset="0"/>
                <a:cs typeface="Arial" panose="020B0604020202020204" pitchFamily="34" charset="0"/>
              </a:rPr>
              <a:t>Bseiso</a:t>
            </a:r>
            <a:endParaRPr lang="en-GB"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4152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0FB738-3242-7420-5F48-7D5A139C5F0D}"/>
              </a:ext>
            </a:extLst>
          </p:cNvPr>
          <p:cNvSpPr>
            <a:spLocks noGrp="1"/>
          </p:cNvSpPr>
          <p:nvPr>
            <p:ph type="body" sz="quarter" idx="14"/>
          </p:nvPr>
        </p:nvSpPr>
        <p:spPr>
          <a:xfrm>
            <a:off x="528741" y="552685"/>
            <a:ext cx="4648901" cy="671704"/>
          </a:xfrm>
        </p:spPr>
        <p:txBody>
          <a:bodyPr/>
          <a:lstStyle/>
          <a:p>
            <a:r>
              <a:rPr lang="en-US" sz="3800" dirty="0">
                <a:latin typeface="Arial Black" panose="020B0A04020102020204" pitchFamily="34" charset="0"/>
              </a:rPr>
              <a:t>INSTRUCTIONS</a:t>
            </a:r>
          </a:p>
        </p:txBody>
      </p:sp>
      <p:sp>
        <p:nvSpPr>
          <p:cNvPr id="3" name="Text Placeholder 2">
            <a:extLst>
              <a:ext uri="{FF2B5EF4-FFF2-40B4-BE49-F238E27FC236}">
                <a16:creationId xmlns:a16="http://schemas.microsoft.com/office/drawing/2014/main" id="{98D00085-8411-AF7F-9711-1A068B2FD76C}"/>
              </a:ext>
            </a:extLst>
          </p:cNvPr>
          <p:cNvSpPr>
            <a:spLocks noGrp="1"/>
          </p:cNvSpPr>
          <p:nvPr>
            <p:ph type="body" sz="quarter" idx="21"/>
          </p:nvPr>
        </p:nvSpPr>
        <p:spPr>
          <a:xfrm>
            <a:off x="6368214" y="1583987"/>
            <a:ext cx="5471485" cy="4490853"/>
          </a:xfrm>
        </p:spPr>
        <p:txBody>
          <a:bodyPr>
            <a:normAutofit/>
          </a:bodyPr>
          <a:lstStyle/>
          <a:p>
            <a:pPr>
              <a:lnSpc>
                <a:spcPct val="150000"/>
              </a:lnSpc>
            </a:pPr>
            <a:r>
              <a:rPr lang="en-US" dirty="0">
                <a:solidFill>
                  <a:srgbClr val="00AEEF"/>
                </a:solidFill>
                <a:latin typeface="Arial" panose="020B0604020202020204" pitchFamily="34" charset="0"/>
                <a:cs typeface="Arial" panose="020B0604020202020204" pitchFamily="34" charset="0"/>
              </a:rPr>
              <a:t>Slide 3</a:t>
            </a:r>
            <a:r>
              <a:rPr lang="en-US" dirty="0">
                <a:latin typeface="Arial" panose="020B0604020202020204" pitchFamily="34" charset="0"/>
                <a:cs typeface="Arial" panose="020B0604020202020204" pitchFamily="34" charset="0"/>
              </a:rPr>
              <a:t>: Introducing International Women’s Day</a:t>
            </a:r>
          </a:p>
          <a:p>
            <a:pPr>
              <a:lnSpc>
                <a:spcPct val="150000"/>
              </a:lnSpc>
            </a:pPr>
            <a:r>
              <a:rPr lang="en-US" dirty="0">
                <a:solidFill>
                  <a:srgbClr val="00AEEF"/>
                </a:solidFill>
                <a:latin typeface="Arial" panose="020B0604020202020204" pitchFamily="34" charset="0"/>
                <a:cs typeface="Arial" panose="020B0604020202020204" pitchFamily="34" charset="0"/>
              </a:rPr>
              <a:t>Slide 4 &amp; 5</a:t>
            </a:r>
            <a:r>
              <a:rPr lang="en-US" dirty="0">
                <a:latin typeface="Arial" panose="020B0604020202020204" pitchFamily="34" charset="0"/>
                <a:cs typeface="Arial" panose="020B0604020202020204" pitchFamily="34" charset="0"/>
              </a:rPr>
              <a:t>: Exploring International Women’s day- Question and Answers</a:t>
            </a:r>
          </a:p>
          <a:p>
            <a:pPr>
              <a:lnSpc>
                <a:spcPct val="150000"/>
              </a:lnSpc>
            </a:pPr>
            <a:r>
              <a:rPr lang="en-US" dirty="0">
                <a:solidFill>
                  <a:srgbClr val="00AEEF"/>
                </a:solidFill>
                <a:latin typeface="Arial" panose="020B0604020202020204" pitchFamily="34" charset="0"/>
                <a:cs typeface="Arial" panose="020B0604020202020204" pitchFamily="34" charset="0"/>
              </a:rPr>
              <a:t>Slide 6, 7 &amp; 8</a:t>
            </a:r>
            <a:r>
              <a:rPr lang="en-US" dirty="0">
                <a:latin typeface="Arial" panose="020B0604020202020204" pitchFamily="34" charset="0"/>
                <a:cs typeface="Arial" panose="020B0604020202020204" pitchFamily="34" charset="0"/>
              </a:rPr>
              <a:t>: Primary activities</a:t>
            </a:r>
          </a:p>
          <a:p>
            <a:pPr>
              <a:lnSpc>
                <a:spcPct val="150000"/>
              </a:lnSpc>
            </a:pPr>
            <a:r>
              <a:rPr lang="en-US" dirty="0">
                <a:solidFill>
                  <a:srgbClr val="00AEEF"/>
                </a:solidFill>
                <a:latin typeface="Arial" panose="020B0604020202020204" pitchFamily="34" charset="0"/>
                <a:cs typeface="Arial" panose="020B0604020202020204" pitchFamily="34" charset="0"/>
              </a:rPr>
              <a:t>Slide 9, 10 &amp; 11</a:t>
            </a:r>
            <a:r>
              <a:rPr lang="en-US" dirty="0">
                <a:latin typeface="Arial" panose="020B0604020202020204" pitchFamily="34" charset="0"/>
                <a:cs typeface="Arial" panose="020B0604020202020204" pitchFamily="34" charset="0"/>
              </a:rPr>
              <a:t>: Secondary activities</a:t>
            </a:r>
          </a:p>
          <a:p>
            <a:pPr>
              <a:lnSpc>
                <a:spcPct val="150000"/>
              </a:lnSpc>
            </a:pPr>
            <a:r>
              <a:rPr lang="en-US" dirty="0">
                <a:solidFill>
                  <a:srgbClr val="00AEEF"/>
                </a:solidFill>
                <a:latin typeface="Arial" panose="020B0604020202020204" pitchFamily="34" charset="0"/>
                <a:cs typeface="Arial" panose="020B0604020202020204" pitchFamily="34" charset="0"/>
              </a:rPr>
              <a:t>Slide 12</a:t>
            </a:r>
            <a:r>
              <a:rPr lang="en-US" dirty="0">
                <a:latin typeface="Arial" panose="020B0604020202020204" pitchFamily="34" charset="0"/>
                <a:cs typeface="Arial" panose="020B0604020202020204" pitchFamily="34" charset="0"/>
              </a:rPr>
              <a:t>: Reflection</a:t>
            </a:r>
          </a:p>
        </p:txBody>
      </p:sp>
    </p:spTree>
    <p:extLst>
      <p:ext uri="{BB962C8B-B14F-4D97-AF65-F5344CB8AC3E}">
        <p14:creationId xmlns:p14="http://schemas.microsoft.com/office/powerpoint/2010/main" val="640117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189B3A-D0E7-E640-B1F0-3B483591A08C}"/>
              </a:ext>
            </a:extLst>
          </p:cNvPr>
          <p:cNvSpPr>
            <a:spLocks noGrp="1"/>
          </p:cNvSpPr>
          <p:nvPr>
            <p:ph type="body" sz="quarter" idx="14"/>
          </p:nvPr>
        </p:nvSpPr>
        <p:spPr>
          <a:xfrm>
            <a:off x="528741" y="259922"/>
            <a:ext cx="4529396" cy="921003"/>
          </a:xfrm>
        </p:spPr>
        <p:txBody>
          <a:bodyPr/>
          <a:lstStyle/>
          <a:p>
            <a:r>
              <a:rPr lang="en-US" sz="2800" dirty="0">
                <a:latin typeface="Arial Black" panose="020B0A04020102020204" pitchFamily="34" charset="0"/>
              </a:rPr>
              <a:t>INTERNATIONAL WOMEN’S DAY</a:t>
            </a:r>
          </a:p>
        </p:txBody>
      </p:sp>
      <p:sp>
        <p:nvSpPr>
          <p:cNvPr id="6" name="Text Placeholder 5">
            <a:extLst>
              <a:ext uri="{FF2B5EF4-FFF2-40B4-BE49-F238E27FC236}">
                <a16:creationId xmlns:a16="http://schemas.microsoft.com/office/drawing/2014/main" id="{1655297F-1DF4-2847-81FC-29805F363780}"/>
              </a:ext>
            </a:extLst>
          </p:cNvPr>
          <p:cNvSpPr>
            <a:spLocks noGrp="1"/>
          </p:cNvSpPr>
          <p:nvPr>
            <p:ph type="body" sz="quarter" idx="23"/>
          </p:nvPr>
        </p:nvSpPr>
        <p:spPr>
          <a:xfrm>
            <a:off x="6655730" y="864350"/>
            <a:ext cx="5305424" cy="787518"/>
          </a:xfrm>
        </p:spPr>
        <p:txBody>
          <a:bodyPr>
            <a:noAutofit/>
          </a:bodyPr>
          <a:lstStyle/>
          <a:p>
            <a:pPr algn="l" rtl="0" fontAlgn="base"/>
            <a:r>
              <a:rPr lang="en-GB" dirty="0">
                <a:latin typeface="Arial" panose="020B0604020202020204" pitchFamily="34" charset="0"/>
                <a:cs typeface="Arial" panose="020B0604020202020204" pitchFamily="34" charset="0"/>
              </a:rPr>
              <a:t>International Women's Day (IWD) is celebrated on 8 March. It is a global day celebrating the social, economic, cultural and political achievements of women. The day also marks a call to action for accelerating gender parity. Significant activity is witnessed worldwide as groups come together to celebrate women's achievements or rally for women's equality.</a:t>
            </a:r>
          </a:p>
          <a:p>
            <a:pPr algn="l" rtl="0" fontAlgn="base"/>
            <a:endParaRPr lang="en-GB" dirty="0">
              <a:latin typeface="Arial" panose="020B0604020202020204" pitchFamily="34" charset="0"/>
              <a:cs typeface="Arial" panose="020B0604020202020204" pitchFamily="34" charset="0"/>
            </a:endParaRPr>
          </a:p>
          <a:p>
            <a:pPr algn="l" rtl="0" fontAlgn="base"/>
            <a:endParaRPr lang="en-GB" dirty="0">
              <a:latin typeface="Arial" panose="020B0604020202020204" pitchFamily="34" charset="0"/>
              <a:cs typeface="Arial" panose="020B0604020202020204" pitchFamily="34" charset="0"/>
            </a:endParaRPr>
          </a:p>
          <a:p>
            <a:pPr algn="l" rtl="0" fontAlgn="base"/>
            <a:endParaRPr lang="en-GB" sz="1800" dirty="0">
              <a:effectLst/>
              <a:latin typeface="Arial" panose="020B0604020202020204" pitchFamily="34" charset="0"/>
              <a:ea typeface="Calibri" panose="020F0502020204030204" pitchFamily="34" charset="0"/>
              <a:cs typeface="Arial" panose="020B0604020202020204" pitchFamily="34" charset="0"/>
            </a:endParaRPr>
          </a:p>
          <a:p>
            <a:pPr algn="l" rtl="0" fontAlgn="base"/>
            <a:r>
              <a:rPr lang="en-GB" b="0" i="0" dirty="0">
                <a:solidFill>
                  <a:srgbClr val="000000"/>
                </a:solidFill>
                <a:effectLst/>
                <a:latin typeface="Arial" panose="020B0604020202020204" pitchFamily="34" charset="0"/>
                <a:cs typeface="Arial" panose="020B0604020202020204" pitchFamily="34" charset="0"/>
              </a:rPr>
              <a:t>c</a:t>
            </a:r>
          </a:p>
        </p:txBody>
      </p:sp>
      <p:sp>
        <p:nvSpPr>
          <p:cNvPr id="2" name="TextBox 1">
            <a:extLst>
              <a:ext uri="{FF2B5EF4-FFF2-40B4-BE49-F238E27FC236}">
                <a16:creationId xmlns:a16="http://schemas.microsoft.com/office/drawing/2014/main" id="{627778A1-9760-5310-3D0C-C99F762FA511}"/>
              </a:ext>
            </a:extLst>
          </p:cNvPr>
          <p:cNvSpPr txBox="1"/>
          <p:nvPr/>
        </p:nvSpPr>
        <p:spPr>
          <a:xfrm>
            <a:off x="459413" y="1564804"/>
            <a:ext cx="5076859" cy="584775"/>
          </a:xfrm>
          <a:prstGeom prst="rect">
            <a:avLst/>
          </a:prstGeom>
          <a:noFill/>
        </p:spPr>
        <p:txBody>
          <a:bodyPr wrap="square" lIns="91440" tIns="45720" rIns="91440" bIns="45720" rtlCol="0" anchor="t">
            <a:spAutoFit/>
          </a:bodyPr>
          <a:lstStyle/>
          <a:p>
            <a:r>
              <a:rPr lang="en-GB" sz="1600" dirty="0">
                <a:latin typeface="Arial" panose="020B0604020202020204" pitchFamily="34" charset="0"/>
                <a:cs typeface="Arial" panose="020B0604020202020204" pitchFamily="34" charset="0"/>
              </a:rPr>
              <a:t>Kathy Allen, RRSA Senior Professional Adviser, </a:t>
            </a:r>
          </a:p>
          <a:p>
            <a:r>
              <a:rPr lang="en-GB" sz="1600" dirty="0">
                <a:latin typeface="Arial"/>
                <a:cs typeface="Arial"/>
              </a:rPr>
              <a:t>Introduces International Women's Day.</a:t>
            </a:r>
            <a:endParaRPr lang="en-GB" sz="16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AFE197FF-E6E9-DBAD-E48D-989B8106B534}"/>
              </a:ext>
            </a:extLst>
          </p:cNvPr>
          <p:cNvSpPr txBox="1"/>
          <p:nvPr/>
        </p:nvSpPr>
        <p:spPr>
          <a:xfrm>
            <a:off x="1312120" y="6091411"/>
            <a:ext cx="3510099" cy="338554"/>
          </a:xfrm>
          <a:prstGeom prst="rect">
            <a:avLst/>
          </a:prstGeom>
          <a:noFill/>
        </p:spPr>
        <p:txBody>
          <a:bodyPr wrap="square" rtlCol="0">
            <a:spAutoFit/>
          </a:bodyPr>
          <a:lstStyle/>
          <a:p>
            <a:r>
              <a:rPr lang="en-GB" sz="1600" dirty="0">
                <a:solidFill>
                  <a:schemeClr val="bg1"/>
                </a:solidFill>
                <a:latin typeface="Arial" panose="020B0604020202020204" pitchFamily="34" charset="0"/>
                <a:cs typeface="Arial" panose="020B0604020202020204" pitchFamily="34" charset="0"/>
              </a:rPr>
              <a:t>Click </a:t>
            </a:r>
            <a:r>
              <a:rPr lang="en-GB" sz="1600" dirty="0">
                <a:solidFill>
                  <a:srgbClr val="00AEEF"/>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here</a:t>
            </a:r>
            <a:r>
              <a:rPr lang="en-GB" sz="1600" dirty="0">
                <a:solidFill>
                  <a:schemeClr val="bg1"/>
                </a:solidFill>
                <a:latin typeface="Arial" panose="020B0604020202020204" pitchFamily="34" charset="0"/>
                <a:cs typeface="Arial" panose="020B0604020202020204" pitchFamily="34" charset="0"/>
              </a:rPr>
              <a:t> to watch on YouTube</a:t>
            </a:r>
          </a:p>
        </p:txBody>
      </p:sp>
      <p:pic>
        <p:nvPicPr>
          <p:cNvPr id="4" name="Graphic 3">
            <a:extLst>
              <a:ext uri="{FF2B5EF4-FFF2-40B4-BE49-F238E27FC236}">
                <a16:creationId xmlns:a16="http://schemas.microsoft.com/office/drawing/2014/main" id="{7DB06A2B-5C6D-C2DF-84F2-1FEE392393B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55730" y="3401839"/>
            <a:ext cx="2017179" cy="2689572"/>
          </a:xfrm>
          <a:prstGeom prst="rect">
            <a:avLst/>
          </a:prstGeom>
        </p:spPr>
      </p:pic>
      <p:sp>
        <p:nvSpPr>
          <p:cNvPr id="8" name="Text Placeholder 5">
            <a:extLst>
              <a:ext uri="{FF2B5EF4-FFF2-40B4-BE49-F238E27FC236}">
                <a16:creationId xmlns:a16="http://schemas.microsoft.com/office/drawing/2014/main" id="{1BABD005-E183-D00C-F083-A33D936746AD}"/>
              </a:ext>
            </a:extLst>
          </p:cNvPr>
          <p:cNvSpPr txBox="1">
            <a:spLocks/>
          </p:cNvSpPr>
          <p:nvPr/>
        </p:nvSpPr>
        <p:spPr>
          <a:xfrm>
            <a:off x="9005065" y="3401839"/>
            <a:ext cx="2644629" cy="787518"/>
          </a:xfrm>
          <a:prstGeom prst="rect">
            <a:avLst/>
          </a:prstGeom>
        </p:spPr>
        <p:txBody>
          <a:bodyPr vert="horz" lIns="0" tIns="45720" rIns="91440" bIns="45720" rtlCol="0">
            <a:noAutofit/>
          </a:bodyPr>
          <a:lstStyle>
            <a:lvl1pPr marL="0" indent="0" algn="l" defTabSz="914400" rtl="0" eaLnBrk="1" latinLnBrk="0" hangingPunct="1">
              <a:lnSpc>
                <a:spcPct val="90000"/>
              </a:lnSpc>
              <a:spcBef>
                <a:spcPts val="1000"/>
              </a:spcBef>
              <a:buFontTx/>
              <a:buNone/>
              <a:defRPr sz="1800" b="0" i="0" kern="1200">
                <a:solidFill>
                  <a:schemeClr val="bg1"/>
                </a:solidFill>
                <a:latin typeface="Univers LT Pro 45 Light" panose="020B0403020202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LT Std 45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LT Std 45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Univers LT Std 45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GB" b="1" dirty="0">
                <a:latin typeface="Arial" panose="020B0604020202020204" pitchFamily="34" charset="0"/>
                <a:cs typeface="Arial" panose="020B0604020202020204" pitchFamily="34" charset="0"/>
              </a:rPr>
              <a:t>Article 2 – Non-discrimination</a:t>
            </a:r>
          </a:p>
          <a:p>
            <a:pPr fontAlgn="base"/>
            <a:r>
              <a:rPr lang="en-GB" dirty="0">
                <a:latin typeface="Arial" panose="020B0604020202020204" pitchFamily="34" charset="0"/>
                <a:cs typeface="Arial" panose="020B0604020202020204" pitchFamily="34" charset="0"/>
              </a:rPr>
              <a:t>The Convention applies to every child without discrimination.</a:t>
            </a:r>
          </a:p>
          <a:p>
            <a:pPr fontAlgn="base"/>
            <a:endParaRPr lang="en-GB" dirty="0">
              <a:latin typeface="Arial" panose="020B0604020202020204" pitchFamily="34" charset="0"/>
              <a:cs typeface="Arial" panose="020B0604020202020204" pitchFamily="34" charset="0"/>
            </a:endParaRPr>
          </a:p>
          <a:p>
            <a:pPr fontAlgn="base"/>
            <a:endParaRPr lang="en-GB" dirty="0">
              <a:latin typeface="Arial" panose="020B0604020202020204" pitchFamily="34" charset="0"/>
              <a:cs typeface="Arial" panose="020B0604020202020204" pitchFamily="34" charset="0"/>
            </a:endParaRPr>
          </a:p>
          <a:p>
            <a:pPr fontAlgn="base"/>
            <a:endParaRPr lang="en-GB" dirty="0">
              <a:latin typeface="Arial" panose="020B0604020202020204" pitchFamily="34" charset="0"/>
              <a:ea typeface="Calibri" panose="020F0502020204030204" pitchFamily="34" charset="0"/>
              <a:cs typeface="Arial" panose="020B0604020202020204" pitchFamily="34" charset="0"/>
            </a:endParaRPr>
          </a:p>
        </p:txBody>
      </p:sp>
      <p:pic>
        <p:nvPicPr>
          <p:cNvPr id="9" name="Online Media 8" title="Kathy Allen, Senior Professional Adviser, Introduces International Women's Day">
            <a:hlinkClick r:id="" action="ppaction://media"/>
            <a:extLst>
              <a:ext uri="{FF2B5EF4-FFF2-40B4-BE49-F238E27FC236}">
                <a16:creationId xmlns:a16="http://schemas.microsoft.com/office/drawing/2014/main" id="{0BB6CA90-DA02-58A7-796D-D90B86C0CD41}"/>
              </a:ext>
            </a:extLst>
          </p:cNvPr>
          <p:cNvPicPr>
            <a:picLocks noRot="1" noChangeAspect="1"/>
          </p:cNvPicPr>
          <p:nvPr>
            <a:videoFile r:link="rId1"/>
          </p:nvPr>
        </p:nvPicPr>
        <p:blipFill>
          <a:blip r:embed="rId6"/>
          <a:stretch>
            <a:fillRect/>
          </a:stretch>
        </p:blipFill>
        <p:spPr>
          <a:xfrm>
            <a:off x="771896" y="2671348"/>
            <a:ext cx="4296742" cy="2427659"/>
          </a:xfrm>
          <a:prstGeom prst="rect">
            <a:avLst/>
          </a:prstGeom>
        </p:spPr>
      </p:pic>
    </p:spTree>
    <p:extLst>
      <p:ext uri="{BB962C8B-B14F-4D97-AF65-F5344CB8AC3E}">
        <p14:creationId xmlns:p14="http://schemas.microsoft.com/office/powerpoint/2010/main" val="409143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DD6C81-8AA4-E041-AAF8-8EB97BD3C477}"/>
              </a:ext>
            </a:extLst>
          </p:cNvPr>
          <p:cNvSpPr>
            <a:spLocks noGrp="1"/>
          </p:cNvSpPr>
          <p:nvPr>
            <p:ph type="body" sz="quarter" idx="14"/>
          </p:nvPr>
        </p:nvSpPr>
        <p:spPr>
          <a:xfrm>
            <a:off x="6536001" y="283035"/>
            <a:ext cx="5351199" cy="1308802"/>
          </a:xfrm>
        </p:spPr>
        <p:txBody>
          <a:bodyPr/>
          <a:lstStyle/>
          <a:p>
            <a:r>
              <a:rPr lang="en-US" sz="2800" dirty="0">
                <a:latin typeface="Arial Black" panose="020B0A04020102020204" pitchFamily="34" charset="0"/>
              </a:rPr>
              <a:t>EXPLORING INTERNATINAL WOMEN’S DAY</a:t>
            </a:r>
          </a:p>
        </p:txBody>
      </p:sp>
      <p:sp>
        <p:nvSpPr>
          <p:cNvPr id="3" name="Text Placeholder 2">
            <a:extLst>
              <a:ext uri="{FF2B5EF4-FFF2-40B4-BE49-F238E27FC236}">
                <a16:creationId xmlns:a16="http://schemas.microsoft.com/office/drawing/2014/main" id="{D795E4B6-838B-EB4E-BE98-33E79F1EFA72}"/>
              </a:ext>
            </a:extLst>
          </p:cNvPr>
          <p:cNvSpPr>
            <a:spLocks noGrp="1"/>
          </p:cNvSpPr>
          <p:nvPr>
            <p:ph type="body" sz="quarter" idx="17"/>
          </p:nvPr>
        </p:nvSpPr>
        <p:spPr>
          <a:xfrm>
            <a:off x="6535899" y="3681012"/>
            <a:ext cx="5484651" cy="224238"/>
          </a:xfrm>
        </p:spPr>
        <p:txBody>
          <a:bodyPr/>
          <a:lstStyle/>
          <a:p>
            <a:r>
              <a:rPr lang="en-US" dirty="0">
                <a:latin typeface="Arial" panose="020B0604020202020204" pitchFamily="34" charset="0"/>
                <a:cs typeface="Arial" panose="020B0604020202020204" pitchFamily="34" charset="0"/>
              </a:rPr>
              <a:t>Have a think and write down some answers.</a:t>
            </a:r>
          </a:p>
        </p:txBody>
      </p:sp>
      <p:sp>
        <p:nvSpPr>
          <p:cNvPr id="5" name="Text Placeholder 4">
            <a:extLst>
              <a:ext uri="{FF2B5EF4-FFF2-40B4-BE49-F238E27FC236}">
                <a16:creationId xmlns:a16="http://schemas.microsoft.com/office/drawing/2014/main" id="{80BACD06-3EA4-8443-8E69-00A32D75E953}"/>
              </a:ext>
            </a:extLst>
          </p:cNvPr>
          <p:cNvSpPr>
            <a:spLocks noGrp="1"/>
          </p:cNvSpPr>
          <p:nvPr>
            <p:ph type="body" sz="quarter" idx="23"/>
          </p:nvPr>
        </p:nvSpPr>
        <p:spPr>
          <a:xfrm>
            <a:off x="6535899" y="2141136"/>
            <a:ext cx="5351301" cy="1357312"/>
          </a:xfrm>
        </p:spPr>
        <p:txBody>
          <a:bodyPr>
            <a:normAutofit/>
          </a:bodyPr>
          <a:lstStyle/>
          <a:p>
            <a:r>
              <a:rPr lang="en-GB" sz="2400" dirty="0">
                <a:effectLst/>
                <a:latin typeface="Arial" panose="020B0604020202020204" pitchFamily="34" charset="0"/>
              </a:rPr>
              <a:t>Why do you think it is important to have a special day to</a:t>
            </a:r>
            <a:r>
              <a:rPr lang="en-GB" sz="2400" b="1" dirty="0">
                <a:effectLst/>
                <a:latin typeface="Arial" panose="020B0604020202020204" pitchFamily="34" charset="0"/>
              </a:rPr>
              <a:t> </a:t>
            </a:r>
            <a:r>
              <a:rPr lang="en-GB" sz="2400" b="1" dirty="0">
                <a:solidFill>
                  <a:srgbClr val="00AEEF"/>
                </a:solidFill>
                <a:effectLst/>
                <a:latin typeface="Arial" panose="020B0604020202020204" pitchFamily="34" charset="0"/>
              </a:rPr>
              <a:t>celebrate women?</a:t>
            </a:r>
            <a:endParaRPr lang="en-GB" sz="2400" dirty="0">
              <a:effectLst/>
              <a:latin typeface="Arial" panose="020B0604020202020204" pitchFamily="34" charset="0"/>
            </a:endParaRPr>
          </a:p>
        </p:txBody>
      </p:sp>
    </p:spTree>
    <p:extLst>
      <p:ext uri="{BB962C8B-B14F-4D97-AF65-F5344CB8AC3E}">
        <p14:creationId xmlns:p14="http://schemas.microsoft.com/office/powerpoint/2010/main" val="30056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DAE188-B461-304A-9ACF-B4696591BBA5}"/>
              </a:ext>
            </a:extLst>
          </p:cNvPr>
          <p:cNvSpPr>
            <a:spLocks noGrp="1"/>
          </p:cNvSpPr>
          <p:nvPr>
            <p:ph type="body" sz="quarter" idx="14"/>
          </p:nvPr>
        </p:nvSpPr>
        <p:spPr>
          <a:xfrm>
            <a:off x="528741" y="242905"/>
            <a:ext cx="6358948" cy="921003"/>
          </a:xfrm>
        </p:spPr>
        <p:txBody>
          <a:bodyPr/>
          <a:lstStyle/>
          <a:p>
            <a:r>
              <a:rPr lang="en-US" sz="2800" dirty="0">
                <a:latin typeface="Arial Black" panose="020B0A04020102020204" pitchFamily="34" charset="0"/>
              </a:rPr>
              <a:t>EXPLORING INTERNATIONAL WOMEN’S DAY</a:t>
            </a:r>
          </a:p>
        </p:txBody>
      </p:sp>
      <p:sp>
        <p:nvSpPr>
          <p:cNvPr id="3" name="Text Placeholder 2">
            <a:extLst>
              <a:ext uri="{FF2B5EF4-FFF2-40B4-BE49-F238E27FC236}">
                <a16:creationId xmlns:a16="http://schemas.microsoft.com/office/drawing/2014/main" id="{969CAE0C-8DF7-5944-AE5F-25312ADF0302}"/>
              </a:ext>
            </a:extLst>
          </p:cNvPr>
          <p:cNvSpPr>
            <a:spLocks noGrp="1"/>
          </p:cNvSpPr>
          <p:nvPr>
            <p:ph type="body" sz="quarter" idx="17"/>
          </p:nvPr>
        </p:nvSpPr>
        <p:spPr>
          <a:xfrm>
            <a:off x="528636" y="6221849"/>
            <a:ext cx="10781619" cy="259486"/>
          </a:xfrm>
        </p:spPr>
        <p:txBody>
          <a:bodyPr/>
          <a:lstStyle/>
          <a:p>
            <a:r>
              <a:rPr lang="en-US" sz="1800" dirty="0">
                <a:latin typeface="Arial Black" panose="020B0A04020102020204" pitchFamily="34" charset="0"/>
              </a:rPr>
              <a:t>Did you have any others on your list?</a:t>
            </a:r>
          </a:p>
        </p:txBody>
      </p:sp>
      <p:sp>
        <p:nvSpPr>
          <p:cNvPr id="4" name="Text Placeholder 3">
            <a:extLst>
              <a:ext uri="{FF2B5EF4-FFF2-40B4-BE49-F238E27FC236}">
                <a16:creationId xmlns:a16="http://schemas.microsoft.com/office/drawing/2014/main" id="{7920D01A-4E83-BD46-A2A0-3F244A7D11DC}"/>
              </a:ext>
            </a:extLst>
          </p:cNvPr>
          <p:cNvSpPr>
            <a:spLocks noGrp="1"/>
          </p:cNvSpPr>
          <p:nvPr>
            <p:ph type="body" sz="quarter" idx="20"/>
          </p:nvPr>
        </p:nvSpPr>
        <p:spPr>
          <a:xfrm>
            <a:off x="528636" y="1563691"/>
            <a:ext cx="10781620" cy="448808"/>
          </a:xfrm>
        </p:spPr>
        <p:txBody>
          <a:bodyPr>
            <a:normAutofit/>
          </a:bodyPr>
          <a:lstStyle/>
          <a:p>
            <a:r>
              <a:rPr lang="en-US" sz="2000" dirty="0">
                <a:latin typeface="Arial Black" panose="020B0A04020102020204" pitchFamily="34" charset="0"/>
              </a:rPr>
              <a:t>Did you think of these?</a:t>
            </a:r>
          </a:p>
        </p:txBody>
      </p:sp>
      <p:sp>
        <p:nvSpPr>
          <p:cNvPr id="5" name="Text Placeholder 4">
            <a:extLst>
              <a:ext uri="{FF2B5EF4-FFF2-40B4-BE49-F238E27FC236}">
                <a16:creationId xmlns:a16="http://schemas.microsoft.com/office/drawing/2014/main" id="{605676CA-21AD-D447-A863-BE7395533B6E}"/>
              </a:ext>
            </a:extLst>
          </p:cNvPr>
          <p:cNvSpPr>
            <a:spLocks noGrp="1"/>
          </p:cNvSpPr>
          <p:nvPr>
            <p:ph type="body" sz="quarter" idx="21"/>
          </p:nvPr>
        </p:nvSpPr>
        <p:spPr>
          <a:xfrm>
            <a:off x="528636" y="2146063"/>
            <a:ext cx="11471580" cy="3967061"/>
          </a:xfrm>
        </p:spPr>
        <p:txBody>
          <a:bodyPr vert="horz" lIns="0" tIns="45720" rIns="91440" bIns="45720" numCol="2" rtlCol="0" anchor="t">
            <a:noAutofit/>
          </a:bodyPr>
          <a:lstStyle/>
          <a:p>
            <a:pPr marL="342900" lvl="0" indent="-342900">
              <a:lnSpc>
                <a:spcPct val="107000"/>
              </a:lnSpc>
              <a:spcAft>
                <a:spcPts val="800"/>
              </a:spcAft>
              <a:buFont typeface="Wingdings" panose="05000000000000000000" pitchFamily="2" charset="2"/>
              <a:buChar char=""/>
              <a:tabLst>
                <a:tab pos="457200" algn="l"/>
              </a:tabLst>
            </a:pPr>
            <a:r>
              <a:rPr lang="en-GB" sz="1800" dirty="0">
                <a:effectLst/>
                <a:latin typeface="Arial" panose="020B0604020202020204" pitchFamily="34" charset="0"/>
                <a:ea typeface="Arial" panose="020B0604020202020204" pitchFamily="34" charset="0"/>
                <a:cs typeface="Arial" panose="020B0604020202020204" pitchFamily="34" charset="0"/>
              </a:rPr>
              <a:t>To celebrate how amazing women are.</a:t>
            </a:r>
          </a:p>
          <a:p>
            <a:pPr marL="342900" lvl="0" indent="-342900">
              <a:lnSpc>
                <a:spcPct val="107000"/>
              </a:lnSpc>
              <a:spcAft>
                <a:spcPts val="800"/>
              </a:spcAft>
              <a:buFont typeface="Wingdings" panose="05000000000000000000" pitchFamily="2" charset="2"/>
              <a:buChar char=""/>
              <a:tabLst>
                <a:tab pos="457200" algn="l"/>
              </a:tabLst>
            </a:pPr>
            <a:r>
              <a:rPr lang="en-GB" sz="1800" dirty="0">
                <a:effectLst/>
                <a:latin typeface="Arial" panose="020B0604020202020204" pitchFamily="34" charset="0"/>
                <a:ea typeface="Arial" panose="020B0604020202020204" pitchFamily="34" charset="0"/>
                <a:cs typeface="Arial" panose="020B0604020202020204" pitchFamily="34" charset="0"/>
              </a:rPr>
              <a:t>To recognise how women have changed the world.</a:t>
            </a:r>
          </a:p>
          <a:p>
            <a:pPr marL="342900" lvl="0" indent="-342900">
              <a:lnSpc>
                <a:spcPct val="107000"/>
              </a:lnSpc>
              <a:spcAft>
                <a:spcPts val="800"/>
              </a:spcAft>
              <a:buFont typeface="Wingdings" panose="05000000000000000000" pitchFamily="2" charset="2"/>
              <a:buChar char=""/>
              <a:tabLst>
                <a:tab pos="457200" algn="l"/>
              </a:tabLst>
            </a:pPr>
            <a:r>
              <a:rPr lang="en-GB" sz="1800" dirty="0">
                <a:effectLst/>
                <a:latin typeface="Arial" panose="020B0604020202020204" pitchFamily="34" charset="0"/>
                <a:ea typeface="Arial" panose="020B0604020202020204" pitchFamily="34" charset="0"/>
                <a:cs typeface="Arial" panose="020B0604020202020204" pitchFamily="34" charset="0"/>
              </a:rPr>
              <a:t>To acknowledge the challenges women still face around the world.</a:t>
            </a:r>
          </a:p>
          <a:p>
            <a:pPr marL="342900" lvl="0" indent="-342900">
              <a:lnSpc>
                <a:spcPct val="107000"/>
              </a:lnSpc>
              <a:spcAft>
                <a:spcPts val="800"/>
              </a:spcAft>
              <a:buFont typeface="Wingdings" panose="05000000000000000000" pitchFamily="2" charset="2"/>
              <a:buChar char=""/>
              <a:tabLst>
                <a:tab pos="457200" algn="l"/>
              </a:tabLst>
            </a:pPr>
            <a:r>
              <a:rPr lang="en-GB" sz="1800" dirty="0">
                <a:effectLst/>
                <a:latin typeface="Arial" panose="020B0604020202020204" pitchFamily="34" charset="0"/>
                <a:ea typeface="Arial" panose="020B0604020202020204" pitchFamily="34" charset="0"/>
                <a:cs typeface="Arial" panose="020B0604020202020204" pitchFamily="34" charset="0"/>
              </a:rPr>
              <a:t>To encourage women to be themselves – to be the best they can be!</a:t>
            </a:r>
          </a:p>
          <a:p>
            <a:pPr marL="342900" indent="-342900">
              <a:lnSpc>
                <a:spcPct val="107000"/>
              </a:lnSpc>
              <a:spcAft>
                <a:spcPts val="800"/>
              </a:spcAft>
              <a:buFont typeface="Wingdings" panose="05000000000000000000" pitchFamily="2" charset="2"/>
              <a:buChar char=""/>
              <a:tabLst>
                <a:tab pos="457200" algn="l"/>
              </a:tabLst>
            </a:pPr>
            <a:r>
              <a:rPr lang="en-GB" sz="1800" dirty="0">
                <a:effectLst/>
                <a:latin typeface="Arial"/>
                <a:ea typeface="Arial" panose="020B0604020202020204" pitchFamily="34" charset="0"/>
                <a:cs typeface="Arial"/>
              </a:rPr>
              <a:t>To let women know </a:t>
            </a:r>
            <a:r>
              <a:rPr lang="en-GB" dirty="0">
                <a:latin typeface="Arial"/>
                <a:ea typeface="Arial" panose="020B0604020202020204" pitchFamily="34" charset="0"/>
                <a:cs typeface="Arial"/>
              </a:rPr>
              <a:t>they are appreciated</a:t>
            </a:r>
            <a:r>
              <a:rPr lang="en-GB" sz="1800" dirty="0">
                <a:effectLst/>
                <a:latin typeface="Arial"/>
                <a:ea typeface="Arial" panose="020B0604020202020204" pitchFamily="34" charset="0"/>
                <a:cs typeface="Arial"/>
              </a:rPr>
              <a:t>.</a:t>
            </a:r>
          </a:p>
          <a:p>
            <a:pPr marL="342900" lvl="0" indent="-342900">
              <a:lnSpc>
                <a:spcPct val="107000"/>
              </a:lnSpc>
              <a:spcAft>
                <a:spcPts val="800"/>
              </a:spcAft>
              <a:buFont typeface="Wingdings" panose="05000000000000000000" pitchFamily="2" charset="2"/>
              <a:buChar char=""/>
              <a:tabLst>
                <a:tab pos="457200" algn="l"/>
              </a:tabLst>
            </a:pPr>
            <a:r>
              <a:rPr lang="en-GB" sz="1800" dirty="0">
                <a:effectLst/>
                <a:latin typeface="Arial" panose="020B0604020202020204" pitchFamily="34" charset="0"/>
                <a:ea typeface="Arial" panose="020B0604020202020204" pitchFamily="34" charset="0"/>
                <a:cs typeface="Arial" panose="020B0604020202020204" pitchFamily="34" charset="0"/>
              </a:rPr>
              <a:t>To speak out about inequality.</a:t>
            </a:r>
          </a:p>
          <a:p>
            <a:pPr marL="342900" lvl="0" indent="-342900">
              <a:lnSpc>
                <a:spcPct val="107000"/>
              </a:lnSpc>
              <a:spcAft>
                <a:spcPts val="800"/>
              </a:spcAft>
              <a:buFont typeface="Wingdings" panose="05000000000000000000" pitchFamily="2" charset="2"/>
              <a:buChar char=""/>
              <a:tabLst>
                <a:tab pos="457200" algn="l"/>
              </a:tabLst>
            </a:pPr>
            <a:r>
              <a:rPr lang="en-GB" sz="1800" dirty="0">
                <a:effectLst/>
                <a:latin typeface="Arial" panose="020B0604020202020204" pitchFamily="34" charset="0"/>
                <a:ea typeface="Arial" panose="020B0604020202020204" pitchFamily="34" charset="0"/>
                <a:cs typeface="Arial" panose="020B0604020202020204" pitchFamily="34" charset="0"/>
              </a:rPr>
              <a:t>Fewer girls than boys go to school – this isn’t right.</a:t>
            </a:r>
          </a:p>
          <a:p>
            <a:pPr marL="342900" lvl="0" indent="-342900">
              <a:lnSpc>
                <a:spcPct val="107000"/>
              </a:lnSpc>
              <a:spcAft>
                <a:spcPts val="800"/>
              </a:spcAft>
              <a:buFont typeface="Wingdings" panose="05000000000000000000" pitchFamily="2" charset="2"/>
              <a:buChar char=""/>
              <a:tabLst>
                <a:tab pos="457200" algn="l"/>
              </a:tabLst>
            </a:pPr>
            <a:r>
              <a:rPr lang="en-GB" sz="1800" dirty="0">
                <a:effectLst/>
                <a:latin typeface="Arial" panose="020B0604020202020204" pitchFamily="34" charset="0"/>
                <a:ea typeface="Arial" panose="020B0604020202020204" pitchFamily="34" charset="0"/>
                <a:cs typeface="Arial" panose="020B0604020202020204" pitchFamily="34" charset="0"/>
              </a:rPr>
              <a:t>Women often get paid less than men for doing the same job.</a:t>
            </a:r>
          </a:p>
          <a:p>
            <a:pPr marL="342900" indent="-342900">
              <a:lnSpc>
                <a:spcPct val="107000"/>
              </a:lnSpc>
              <a:spcAft>
                <a:spcPts val="800"/>
              </a:spcAft>
              <a:buFont typeface="Wingdings" panose="05000000000000000000" pitchFamily="2" charset="2"/>
              <a:buChar char=""/>
              <a:tabLst>
                <a:tab pos="457200" algn="l"/>
              </a:tabLst>
            </a:pPr>
            <a:r>
              <a:rPr lang="en-GB" sz="1800" dirty="0">
                <a:effectLst/>
                <a:latin typeface="Arial"/>
                <a:ea typeface="Arial" panose="020B0604020202020204" pitchFamily="34" charset="0"/>
                <a:cs typeface="Arial"/>
              </a:rPr>
              <a:t>It is about equality and ensuring</a:t>
            </a:r>
            <a:r>
              <a:rPr lang="en-GB" dirty="0">
                <a:latin typeface="Arial"/>
                <a:ea typeface="Arial" panose="020B0604020202020204" pitchFamily="34" charset="0"/>
                <a:cs typeface="Arial"/>
              </a:rPr>
              <a:t> </a:t>
            </a:r>
            <a:r>
              <a:rPr lang="en-GB" sz="1800" dirty="0">
                <a:effectLst/>
                <a:latin typeface="Arial"/>
                <a:ea typeface="Arial" panose="020B0604020202020204" pitchFamily="34" charset="0"/>
                <a:cs typeface="Arial"/>
              </a:rPr>
              <a:t>all </a:t>
            </a:r>
            <a:r>
              <a:rPr lang="en-GB" dirty="0">
                <a:latin typeface="Arial"/>
                <a:ea typeface="Arial" panose="020B0604020202020204" pitchFamily="34" charset="0"/>
                <a:cs typeface="Arial"/>
              </a:rPr>
              <a:t>are </a:t>
            </a:r>
            <a:r>
              <a:rPr lang="en-GB" sz="1800" dirty="0">
                <a:effectLst/>
                <a:latin typeface="Arial"/>
                <a:ea typeface="Arial" panose="020B0604020202020204" pitchFamily="34" charset="0"/>
                <a:cs typeface="Arial"/>
              </a:rPr>
              <a:t>treated fairly and not discriminated against.</a:t>
            </a:r>
          </a:p>
          <a:p>
            <a:pPr marL="342900" lvl="0" indent="-342900">
              <a:lnSpc>
                <a:spcPct val="107000"/>
              </a:lnSpc>
              <a:spcAft>
                <a:spcPts val="800"/>
              </a:spcAft>
              <a:buFont typeface="Wingdings" panose="05000000000000000000" pitchFamily="2" charset="2"/>
              <a:buChar char=""/>
              <a:tabLst>
                <a:tab pos="457200" algn="l"/>
              </a:tabLst>
            </a:pPr>
            <a:r>
              <a:rPr lang="en-GB" sz="1800" dirty="0">
                <a:effectLst/>
                <a:latin typeface="Arial" panose="020B0604020202020204" pitchFamily="34" charset="0"/>
                <a:ea typeface="Arial" panose="020B0604020202020204" pitchFamily="34" charset="0"/>
                <a:cs typeface="Arial" panose="020B0604020202020204" pitchFamily="34" charset="0"/>
              </a:rPr>
              <a:t>To explore what we need to do to create a world where gender equality exists.</a:t>
            </a:r>
          </a:p>
        </p:txBody>
      </p:sp>
    </p:spTree>
    <p:extLst>
      <p:ext uri="{BB962C8B-B14F-4D97-AF65-F5344CB8AC3E}">
        <p14:creationId xmlns:p14="http://schemas.microsoft.com/office/powerpoint/2010/main" val="1858401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767E2F-0883-B9A9-5DEE-F19AEA1475EF}"/>
              </a:ext>
            </a:extLst>
          </p:cNvPr>
          <p:cNvSpPr>
            <a:spLocks noGrp="1"/>
          </p:cNvSpPr>
          <p:nvPr>
            <p:ph type="body" sz="quarter" idx="14"/>
          </p:nvPr>
        </p:nvSpPr>
        <p:spPr>
          <a:xfrm>
            <a:off x="528742" y="552684"/>
            <a:ext cx="6536088" cy="671704"/>
          </a:xfrm>
        </p:spPr>
        <p:txBody>
          <a:bodyPr/>
          <a:lstStyle/>
          <a:p>
            <a:r>
              <a:rPr lang="en-US" sz="3800" dirty="0">
                <a:latin typeface="Arial Black" panose="020B0A04020102020204" pitchFamily="34" charset="0"/>
              </a:rPr>
              <a:t>PRIMARY ACTIVITIES</a:t>
            </a:r>
          </a:p>
        </p:txBody>
      </p:sp>
      <p:sp>
        <p:nvSpPr>
          <p:cNvPr id="3" name="Text Placeholder 2">
            <a:extLst>
              <a:ext uri="{FF2B5EF4-FFF2-40B4-BE49-F238E27FC236}">
                <a16:creationId xmlns:a16="http://schemas.microsoft.com/office/drawing/2014/main" id="{2E809C3F-92F3-A964-CBC8-D5049C1C1F69}"/>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p:txBody>
      </p:sp>
      <p:sp>
        <p:nvSpPr>
          <p:cNvPr id="4" name="Rectangle 3">
            <a:extLst>
              <a:ext uri="{FF2B5EF4-FFF2-40B4-BE49-F238E27FC236}">
                <a16:creationId xmlns:a16="http://schemas.microsoft.com/office/drawing/2014/main" id="{E95D1F9D-23C7-7303-B75E-3F3BD1B912CB}"/>
              </a:ext>
            </a:extLst>
          </p:cNvPr>
          <p:cNvSpPr/>
          <p:nvPr/>
        </p:nvSpPr>
        <p:spPr>
          <a:xfrm>
            <a:off x="528741" y="2137472"/>
            <a:ext cx="6536088"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05F42D4-759C-0084-0604-75C92CF20A90}"/>
              </a:ext>
            </a:extLst>
          </p:cNvPr>
          <p:cNvSpPr/>
          <p:nvPr/>
        </p:nvSpPr>
        <p:spPr>
          <a:xfrm>
            <a:off x="528741" y="4434357"/>
            <a:ext cx="3809809"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079DBE2-2550-30FE-3F8D-3F3C730CB51A}"/>
              </a:ext>
            </a:extLst>
          </p:cNvPr>
          <p:cNvSpPr/>
          <p:nvPr/>
        </p:nvSpPr>
        <p:spPr>
          <a:xfrm>
            <a:off x="7064830" y="2136586"/>
            <a:ext cx="4868184"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1238C7B-2FE0-8A8D-1EEC-D11B2AFFD794}"/>
              </a:ext>
            </a:extLst>
          </p:cNvPr>
          <p:cNvSpPr/>
          <p:nvPr/>
        </p:nvSpPr>
        <p:spPr>
          <a:xfrm>
            <a:off x="4349593" y="4434357"/>
            <a:ext cx="7583420"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A32228E-A587-B079-368C-799516903CFD}"/>
              </a:ext>
            </a:extLst>
          </p:cNvPr>
          <p:cNvSpPr txBox="1"/>
          <p:nvPr/>
        </p:nvSpPr>
        <p:spPr>
          <a:xfrm>
            <a:off x="4325462" y="4602165"/>
            <a:ext cx="4730385" cy="1754326"/>
          </a:xfrm>
          <a:prstGeom prst="rect">
            <a:avLst/>
          </a:prstGeom>
          <a:noFill/>
        </p:spPr>
        <p:txBody>
          <a:bodyPr wrap="square" lIns="91440" tIns="45720" rIns="91440" bIns="45720" rtlCol="0" anchor="t">
            <a:spAutoFit/>
          </a:bodyPr>
          <a:lstStyle/>
          <a:p>
            <a:pPr algn="ctr"/>
            <a:r>
              <a:rPr lang="en-GB" dirty="0">
                <a:solidFill>
                  <a:schemeClr val="bg1"/>
                </a:solidFill>
                <a:effectLst/>
                <a:latin typeface="Arial"/>
                <a:ea typeface="Arial" panose="020B0604020202020204" pitchFamily="34" charset="0"/>
                <a:cs typeface="Times New Roman"/>
              </a:rPr>
              <a:t>Choose a picture book for story time that features strong, independent girl characters, such as </a:t>
            </a:r>
            <a:r>
              <a:rPr lang="en-GB" b="1" dirty="0">
                <a:solidFill>
                  <a:schemeClr val="bg1"/>
                </a:solidFill>
                <a:effectLst/>
                <a:latin typeface="Arial"/>
                <a:ea typeface="Arial" panose="020B0604020202020204" pitchFamily="34" charset="0"/>
                <a:cs typeface="Times New Roman"/>
                <a:hlinkClick r:id="rId5">
                  <a:extLst>
                    <a:ext uri="{A12FA001-AC4F-418D-AE19-62706E023703}">
                      <ahyp:hlinkClr xmlns:ahyp="http://schemas.microsoft.com/office/drawing/2018/hyperlinkcolor" val="tx"/>
                    </a:ext>
                  </a:extLst>
                </a:hlinkClick>
              </a:rPr>
              <a:t>The Girls by Lauren Ace</a:t>
            </a:r>
            <a:r>
              <a:rPr lang="en-GB" dirty="0">
                <a:solidFill>
                  <a:schemeClr val="bg1"/>
                </a:solidFill>
                <a:effectLst/>
                <a:latin typeface="Arial"/>
                <a:ea typeface="Arial" panose="020B0604020202020204" pitchFamily="34" charset="0"/>
                <a:cs typeface="Times New Roman"/>
              </a:rPr>
              <a:t> that tells the story of four very different girls and their strong bond of friendship. There is a great list of other suggestions from </a:t>
            </a:r>
            <a:r>
              <a:rPr lang="en-GB" b="1" dirty="0">
                <a:solidFill>
                  <a:schemeClr val="bg1"/>
                </a:solidFill>
                <a:effectLst/>
                <a:latin typeface="Arial"/>
                <a:ea typeface="Arial" panose="020B0604020202020204" pitchFamily="34" charset="0"/>
                <a:cs typeface="Times New Roman"/>
                <a:hlinkClick r:id="rId6">
                  <a:extLst>
                    <a:ext uri="{A12FA001-AC4F-418D-AE19-62706E023703}">
                      <ahyp:hlinkClr xmlns:ahyp="http://schemas.microsoft.com/office/drawing/2018/hyperlinkcolor" val="tx"/>
                    </a:ext>
                  </a:extLst>
                </a:hlinkClick>
              </a:rPr>
              <a:t>CLPE</a:t>
            </a:r>
            <a:r>
              <a:rPr lang="en-GB" dirty="0">
                <a:solidFill>
                  <a:schemeClr val="bg1"/>
                </a:solidFill>
                <a:effectLst/>
                <a:latin typeface="Arial"/>
                <a:ea typeface="Arial" panose="020B0604020202020204" pitchFamily="34" charset="0"/>
                <a:cs typeface="Times New Roman"/>
              </a:rPr>
              <a:t>.</a:t>
            </a:r>
            <a:endParaRPr lang="en-GB" dirty="0">
              <a:solidFill>
                <a:schemeClr val="bg1"/>
              </a:solidFill>
              <a:effectLst/>
              <a:latin typeface="Arial"/>
              <a:ea typeface="Calibri" panose="020F0502020204030204" pitchFamily="34" charset="0"/>
              <a:cs typeface="Times New Roman"/>
            </a:endParaRPr>
          </a:p>
        </p:txBody>
      </p:sp>
      <p:sp>
        <p:nvSpPr>
          <p:cNvPr id="10" name="TextBox 9">
            <a:extLst>
              <a:ext uri="{FF2B5EF4-FFF2-40B4-BE49-F238E27FC236}">
                <a16:creationId xmlns:a16="http://schemas.microsoft.com/office/drawing/2014/main" id="{DD3FF4E1-6384-ACDA-AC24-C12B1E305126}"/>
              </a:ext>
            </a:extLst>
          </p:cNvPr>
          <p:cNvSpPr txBox="1"/>
          <p:nvPr/>
        </p:nvSpPr>
        <p:spPr>
          <a:xfrm>
            <a:off x="627758" y="4716654"/>
            <a:ext cx="3703837" cy="1477328"/>
          </a:xfrm>
          <a:prstGeom prst="rect">
            <a:avLst/>
          </a:prstGeom>
          <a:noFill/>
        </p:spPr>
        <p:txBody>
          <a:bodyPr wrap="square" lIns="91440" tIns="45720" rIns="91440" bIns="45720" rtlCol="0" anchor="t">
            <a:spAutoFit/>
          </a:bodyPr>
          <a:lstStyle/>
          <a:p>
            <a:pPr algn="ctr"/>
            <a:r>
              <a:rPr lang="en-GB" i="0" dirty="0">
                <a:effectLst/>
                <a:latin typeface="Arial"/>
                <a:cs typeface="Arial"/>
              </a:rPr>
              <a:t>Have a boogie to celebrate International Women’s Day and dance along to songs </a:t>
            </a:r>
            <a:r>
              <a:rPr lang="en-GB" dirty="0">
                <a:latin typeface="Arial"/>
                <a:cs typeface="Arial"/>
              </a:rPr>
              <a:t>which celebrate women. Make sure to use radio edits!</a:t>
            </a:r>
            <a:endParaRPr lang="en-GB" sz="11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68AB74C1-8E97-AF83-2917-1BDE1E72C459}"/>
              </a:ext>
            </a:extLst>
          </p:cNvPr>
          <p:cNvSpPr txBox="1"/>
          <p:nvPr/>
        </p:nvSpPr>
        <p:spPr>
          <a:xfrm>
            <a:off x="617205" y="2291477"/>
            <a:ext cx="4085424" cy="2092881"/>
          </a:xfrm>
          <a:prstGeom prst="rect">
            <a:avLst/>
          </a:prstGeom>
          <a:noFill/>
        </p:spPr>
        <p:txBody>
          <a:bodyPr wrap="square" rtlCol="0">
            <a:spAutoFit/>
          </a:bodyPr>
          <a:lstStyle/>
          <a:p>
            <a:pPr algn="ctr"/>
            <a:r>
              <a:rPr lang="en-GB" sz="1600" b="1" dirty="0">
                <a:effectLst/>
                <a:latin typeface="Arial" panose="020B0604020202020204" pitchFamily="34" charset="0"/>
                <a:ea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Watch Thomas and Friends on Gender Equality</a:t>
            </a:r>
            <a:r>
              <a:rPr lang="en-GB" sz="1600" b="1" dirty="0">
                <a:effectLst/>
                <a:latin typeface="Arial" panose="020B0604020202020204" pitchFamily="34" charset="0"/>
                <a:ea typeface="Arial" panose="020B0604020202020204" pitchFamily="34" charset="0"/>
                <a:cs typeface="Arial" panose="020B0604020202020204" pitchFamily="34" charset="0"/>
              </a:rPr>
              <a:t>. </a:t>
            </a:r>
            <a:r>
              <a:rPr lang="en-GB" sz="1600" dirty="0">
                <a:effectLst/>
                <a:latin typeface="Arial" panose="020B0604020202020204" pitchFamily="34" charset="0"/>
                <a:ea typeface="Arial" panose="020B0604020202020204" pitchFamily="34" charset="0"/>
                <a:cs typeface="Arial" panose="020B0604020202020204" pitchFamily="34" charset="0"/>
              </a:rPr>
              <a:t>Thomas talks about what his friends are good at and says that girls and boys should work as equals and have the same chances in life. What are you really good at? Share this with your friends. Can girls and boys be good at the same things? </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algn="ctr"/>
            <a:r>
              <a:rPr lang="en-GB" sz="1800" b="0" i="1" dirty="0">
                <a:solidFill>
                  <a:srgbClr val="000000"/>
                </a:solidFill>
                <a:effectLst/>
                <a:latin typeface="Arial" panose="020B0604020202020204" pitchFamily="34" charset="0"/>
              </a:rPr>
              <a:t>  </a:t>
            </a:r>
            <a:r>
              <a:rPr lang="en-GB" sz="1800" b="0" i="0" dirty="0">
                <a:solidFill>
                  <a:srgbClr val="000000"/>
                </a:solidFill>
                <a:effectLst/>
                <a:latin typeface="Arial" panose="020B0604020202020204" pitchFamily="34" charset="0"/>
              </a:rPr>
              <a:t> </a:t>
            </a:r>
            <a:endParaRPr lang="en-GB" sz="14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FD5D052-65BD-1B4F-1CF2-727342CCC180}"/>
              </a:ext>
            </a:extLst>
          </p:cNvPr>
          <p:cNvSpPr txBox="1"/>
          <p:nvPr/>
        </p:nvSpPr>
        <p:spPr>
          <a:xfrm>
            <a:off x="7236942" y="2448949"/>
            <a:ext cx="4523959" cy="1754326"/>
          </a:xfrm>
          <a:prstGeom prst="rect">
            <a:avLst/>
          </a:prstGeom>
          <a:noFill/>
        </p:spPr>
        <p:txBody>
          <a:bodyPr wrap="square" rtlCol="0">
            <a:spAutoFit/>
          </a:bodyPr>
          <a:lstStyle/>
          <a:p>
            <a:pPr algn="ctr"/>
            <a:r>
              <a:rPr lang="en-GB"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Draw a picture of a woman or girl that you look up to. This might be a member of your family, someone at school or someone you have learned about. Share your picture with your classmates. </a:t>
            </a:r>
            <a:br>
              <a:rPr lang="en-GB" sz="1800" b="0" i="0" dirty="0">
                <a:solidFill>
                  <a:schemeClr val="bg1"/>
                </a:solidFill>
                <a:effectLst/>
                <a:latin typeface="Arial" panose="020B0604020202020204" pitchFamily="34" charset="0"/>
                <a:cs typeface="Arial" panose="020B0604020202020204" pitchFamily="34" charset="0"/>
              </a:rPr>
            </a:br>
            <a:r>
              <a:rPr lang="en-GB" sz="1800" b="0" i="0" dirty="0">
                <a:solidFill>
                  <a:schemeClr val="bg1"/>
                </a:solidFill>
                <a:effectLst/>
                <a:latin typeface="Arial" panose="020B0604020202020204" pitchFamily="34" charset="0"/>
                <a:cs typeface="Arial" panose="020B0604020202020204" pitchFamily="34" charset="0"/>
              </a:rPr>
              <a:t> </a:t>
            </a:r>
            <a:endParaRPr lang="en-GB" sz="1200" dirty="0">
              <a:solidFill>
                <a:schemeClr val="bg1"/>
              </a:solidFill>
              <a:latin typeface="Arial" panose="020B0604020202020204" pitchFamily="34" charset="0"/>
              <a:cs typeface="Arial" panose="020B0604020202020204" pitchFamily="34" charset="0"/>
            </a:endParaRPr>
          </a:p>
        </p:txBody>
      </p:sp>
      <p:pic>
        <p:nvPicPr>
          <p:cNvPr id="9" name="Online Media 8" title="Thomas &amp; Friends on Gender Equality - Goal #5">
            <a:hlinkClick r:id="" action="ppaction://media"/>
            <a:extLst>
              <a:ext uri="{FF2B5EF4-FFF2-40B4-BE49-F238E27FC236}">
                <a16:creationId xmlns:a16="http://schemas.microsoft.com/office/drawing/2014/main" id="{F8366E9C-82ED-B6CC-710E-4239A293BABD}"/>
              </a:ext>
            </a:extLst>
          </p:cNvPr>
          <p:cNvPicPr>
            <a:picLocks noRot="1" noChangeAspect="1"/>
          </p:cNvPicPr>
          <p:nvPr>
            <a:videoFile r:link="rId1"/>
          </p:nvPr>
        </p:nvPicPr>
        <p:blipFill>
          <a:blip r:embed="rId8"/>
          <a:stretch>
            <a:fillRect/>
          </a:stretch>
        </p:blipFill>
        <p:spPr>
          <a:xfrm>
            <a:off x="4791093" y="2448949"/>
            <a:ext cx="2026062" cy="1144725"/>
          </a:xfrm>
          <a:prstGeom prst="rect">
            <a:avLst/>
          </a:prstGeom>
        </p:spPr>
      </p:pic>
      <p:pic>
        <p:nvPicPr>
          <p:cNvPr id="13" name="Online Media 12" title="“The Girls” by Lauren Ace and Jenny Lovlie">
            <a:hlinkClick r:id="" action="ppaction://media"/>
            <a:extLst>
              <a:ext uri="{FF2B5EF4-FFF2-40B4-BE49-F238E27FC236}">
                <a16:creationId xmlns:a16="http://schemas.microsoft.com/office/drawing/2014/main" id="{F3F2C4E3-08D6-A44A-B102-3EFE293BF837}"/>
              </a:ext>
            </a:extLst>
          </p:cNvPr>
          <p:cNvPicPr>
            <a:picLocks noRot="1" noChangeAspect="1"/>
          </p:cNvPicPr>
          <p:nvPr>
            <a:videoFile r:link="rId2"/>
          </p:nvPr>
        </p:nvPicPr>
        <p:blipFill>
          <a:blip r:embed="rId9"/>
          <a:stretch>
            <a:fillRect/>
          </a:stretch>
        </p:blipFill>
        <p:spPr>
          <a:xfrm>
            <a:off x="9120063" y="4716654"/>
            <a:ext cx="2540000" cy="1435100"/>
          </a:xfrm>
          <a:prstGeom prst="rect">
            <a:avLst/>
          </a:prstGeom>
        </p:spPr>
      </p:pic>
    </p:spTree>
    <p:extLst>
      <p:ext uri="{BB962C8B-B14F-4D97-AF65-F5344CB8AC3E}">
        <p14:creationId xmlns:p14="http://schemas.microsoft.com/office/powerpoint/2010/main" val="2002339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9"/>
                </p:tgtEl>
              </p:cMediaNode>
            </p:video>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9"/>
                                        </p:tgtEl>
                                      </p:cBhvr>
                                    </p:cmd>
                                  </p:childTnLst>
                                </p:cTn>
                              </p:par>
                            </p:childTnLst>
                          </p:cTn>
                        </p:par>
                      </p:childTnLst>
                    </p:cTn>
                  </p:par>
                </p:childTnLst>
              </p:cTn>
              <p:nextCondLst>
                <p:cond evt="onClick" delay="0">
                  <p:tgtEl>
                    <p:spTgt spid="9"/>
                  </p:tgtEl>
                </p:cond>
              </p:nextCondLst>
            </p:seq>
            <p:video>
              <p:cMediaNode vol="80000">
                <p:cTn id="17" fill="hold" display="0">
                  <p:stCondLst>
                    <p:cond delay="indefinite"/>
                  </p:stCondLst>
                </p:cTn>
                <p:tgtEl>
                  <p:spTgt spid="13"/>
                </p:tgtEl>
              </p:cMediaNode>
            </p:video>
            <p:seq concurrent="1" nextAc="seek">
              <p:cTn id="18" restart="whenNotActive" fill="hold" evtFilter="cancelBubble" nodeType="interactiveSeq">
                <p:stCondLst>
                  <p:cond evt="onClick" delay="0">
                    <p:tgtEl>
                      <p:spTgt spid="13"/>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E6E59D-9743-29F0-B67F-54BFDE309694}"/>
              </a:ext>
            </a:extLst>
          </p:cNvPr>
          <p:cNvSpPr>
            <a:spLocks noGrp="1"/>
          </p:cNvSpPr>
          <p:nvPr>
            <p:ph type="body" sz="quarter" idx="14"/>
          </p:nvPr>
        </p:nvSpPr>
        <p:spPr>
          <a:xfrm>
            <a:off x="528741" y="552684"/>
            <a:ext cx="7113029" cy="671704"/>
          </a:xfrm>
        </p:spPr>
        <p:txBody>
          <a:bodyPr/>
          <a:lstStyle/>
          <a:p>
            <a:r>
              <a:rPr lang="en-US" sz="3800" dirty="0">
                <a:latin typeface="Arial Black" panose="020B0A04020102020204" pitchFamily="34" charset="0"/>
              </a:rPr>
              <a:t>PRIMARY ACTIVITIES 2</a:t>
            </a:r>
          </a:p>
        </p:txBody>
      </p:sp>
      <p:sp>
        <p:nvSpPr>
          <p:cNvPr id="3" name="Text Placeholder 2">
            <a:extLst>
              <a:ext uri="{FF2B5EF4-FFF2-40B4-BE49-F238E27FC236}">
                <a16:creationId xmlns:a16="http://schemas.microsoft.com/office/drawing/2014/main" id="{F6CEFE9C-DF4E-9A62-A857-1CD66CEAC52E}"/>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248D6161-A1A7-87C4-2CFF-151403062A80}"/>
              </a:ext>
            </a:extLst>
          </p:cNvPr>
          <p:cNvSpPr/>
          <p:nvPr/>
        </p:nvSpPr>
        <p:spPr>
          <a:xfrm>
            <a:off x="528741" y="2137472"/>
            <a:ext cx="5728155"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F0FC9A-4DC3-A95E-EDD1-A65280ACF3C5}"/>
              </a:ext>
            </a:extLst>
          </p:cNvPr>
          <p:cNvSpPr/>
          <p:nvPr/>
        </p:nvSpPr>
        <p:spPr>
          <a:xfrm>
            <a:off x="528741" y="4434357"/>
            <a:ext cx="6365219"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F72573-65AF-707A-98FE-27DF8EF863B5}"/>
              </a:ext>
            </a:extLst>
          </p:cNvPr>
          <p:cNvSpPr/>
          <p:nvPr/>
        </p:nvSpPr>
        <p:spPr>
          <a:xfrm>
            <a:off x="6204857" y="2137472"/>
            <a:ext cx="5728156"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DA503FD-5B43-FBEC-35EB-041DB2B4A72F}"/>
              </a:ext>
            </a:extLst>
          </p:cNvPr>
          <p:cNvSpPr/>
          <p:nvPr/>
        </p:nvSpPr>
        <p:spPr>
          <a:xfrm>
            <a:off x="6893961" y="4434357"/>
            <a:ext cx="5039052"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7AB0D2D-7A56-C172-5C99-4EFDF7642C70}"/>
              </a:ext>
            </a:extLst>
          </p:cNvPr>
          <p:cNvSpPr txBox="1"/>
          <p:nvPr/>
        </p:nvSpPr>
        <p:spPr>
          <a:xfrm>
            <a:off x="528740" y="2167405"/>
            <a:ext cx="3356106" cy="2062103"/>
          </a:xfrm>
          <a:prstGeom prst="rect">
            <a:avLst/>
          </a:prstGeom>
          <a:noFill/>
        </p:spPr>
        <p:txBody>
          <a:bodyPr wrap="square" rtlCol="0">
            <a:spAutoFit/>
          </a:bodyPr>
          <a:lstStyle/>
          <a:p>
            <a:pPr algn="ctr"/>
            <a:r>
              <a:rPr lang="en-GB" sz="1600" dirty="0">
                <a:solidFill>
                  <a:schemeClr val="bg1"/>
                </a:solidFill>
                <a:latin typeface="Arial" panose="020B0604020202020204" pitchFamily="34" charset="0"/>
              </a:rPr>
              <a:t>There are so many amazing women to learn about and some brilliant books that help you to do this! Watch this </a:t>
            </a:r>
            <a:r>
              <a:rPr lang="en-GB" sz="1600" b="1" dirty="0">
                <a:solidFill>
                  <a:schemeClr val="bg1"/>
                </a:solidFill>
                <a:latin typeface="Arial" panose="020B0604020202020204" pitchFamily="34" charset="0"/>
                <a:hlinkClick r:id="rId5">
                  <a:extLst>
                    <a:ext uri="{A12FA001-AC4F-418D-AE19-62706E023703}">
                      <ahyp:hlinkClr xmlns:ahyp="http://schemas.microsoft.com/office/drawing/2018/hyperlinkcolor" val="tx"/>
                    </a:ext>
                  </a:extLst>
                </a:hlinkClick>
              </a:rPr>
              <a:t>clip</a:t>
            </a:r>
            <a:r>
              <a:rPr lang="en-GB" sz="1600" dirty="0">
                <a:solidFill>
                  <a:schemeClr val="bg1"/>
                </a:solidFill>
                <a:latin typeface="Arial" panose="020B0604020202020204" pitchFamily="34" charset="0"/>
              </a:rPr>
              <a:t> to see some drawings of the women who are part of the Puffin Little Leaders books. Choose someone to find out more about as a class.</a:t>
            </a:r>
            <a:endParaRPr lang="en-GB" sz="16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5A304D7D-9EF4-7005-6B25-1AD7E6D10336}"/>
              </a:ext>
            </a:extLst>
          </p:cNvPr>
          <p:cNvSpPr txBox="1"/>
          <p:nvPr/>
        </p:nvSpPr>
        <p:spPr>
          <a:xfrm>
            <a:off x="6991254" y="4632943"/>
            <a:ext cx="4844465" cy="1754326"/>
          </a:xfrm>
          <a:prstGeom prst="rect">
            <a:avLst/>
          </a:prstGeom>
          <a:noFill/>
        </p:spPr>
        <p:txBody>
          <a:bodyPr wrap="square" rtlCol="0">
            <a:spAutoFit/>
          </a:bodyPr>
          <a:lstStyle/>
          <a:p>
            <a:pPr algn="ctr"/>
            <a:r>
              <a:rPr lang="en-GB" sz="1800" i="0" dirty="0">
                <a:effectLst/>
                <a:latin typeface="Arial" panose="020B0604020202020204" pitchFamily="34" charset="0"/>
              </a:rPr>
              <a:t>Discuss different jobs that people do. Can anyone do any job they like? Share your opinions in class. Watch </a:t>
            </a:r>
            <a:r>
              <a:rPr lang="en-GB" sz="1800" b="1" i="0" dirty="0">
                <a:effectLst/>
                <a:latin typeface="Arial" panose="020B0604020202020204" pitchFamily="34" charset="0"/>
                <a:hlinkClick r:id="rId6">
                  <a:extLst>
                    <a:ext uri="{A12FA001-AC4F-418D-AE19-62706E023703}">
                      <ahyp:hlinkClr xmlns:ahyp="http://schemas.microsoft.com/office/drawing/2018/hyperlinkcolor" val="tx"/>
                    </a:ext>
                  </a:extLst>
                </a:hlinkClick>
              </a:rPr>
              <a:t>this video</a:t>
            </a:r>
            <a:r>
              <a:rPr lang="en-GB" sz="1800" b="1" i="0" dirty="0">
                <a:effectLst/>
                <a:latin typeface="Arial" panose="020B0604020202020204" pitchFamily="34" charset="0"/>
              </a:rPr>
              <a:t> </a:t>
            </a:r>
            <a:r>
              <a:rPr lang="en-GB" sz="1800" i="0" dirty="0">
                <a:effectLst/>
                <a:latin typeface="Arial" panose="020B0604020202020204" pitchFamily="34" charset="0"/>
              </a:rPr>
              <a:t>and see if anything surprises you. What are your thoughts after watching the video? Draw a picture of you doing your dream job.</a:t>
            </a:r>
            <a:endParaRPr lang="en-GB" sz="12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BAA62055-B017-63E6-96AD-F128D198FEF1}"/>
              </a:ext>
            </a:extLst>
          </p:cNvPr>
          <p:cNvSpPr txBox="1"/>
          <p:nvPr/>
        </p:nvSpPr>
        <p:spPr>
          <a:xfrm>
            <a:off x="6773135" y="2305904"/>
            <a:ext cx="4890124" cy="1785104"/>
          </a:xfrm>
          <a:prstGeom prst="rect">
            <a:avLst/>
          </a:prstGeom>
          <a:noFill/>
        </p:spPr>
        <p:txBody>
          <a:bodyPr wrap="square" rtlCol="0">
            <a:spAutoFit/>
          </a:bodyPr>
          <a:lstStyle/>
          <a:p>
            <a:pPr algn="ctr"/>
            <a:r>
              <a:rPr lang="en-GB" b="0" i="0" dirty="0">
                <a:solidFill>
                  <a:srgbClr val="000000"/>
                </a:solidFill>
                <a:effectLst/>
                <a:latin typeface="Arial" panose="020B0604020202020204" pitchFamily="34" charset="0"/>
              </a:rPr>
              <a:t>Have you heard of the UN Global Goals? One of them is about gender equality. Find out more about Global Goal 5 by </a:t>
            </a:r>
            <a:r>
              <a:rPr lang="en-GB" b="1" i="0" dirty="0">
                <a:effectLst/>
                <a:latin typeface="Arial" panose="020B0604020202020204" pitchFamily="34" charset="0"/>
                <a:hlinkClick r:id="rId7">
                  <a:extLst>
                    <a:ext uri="{A12FA001-AC4F-418D-AE19-62706E023703}">
                      <ahyp:hlinkClr xmlns:ahyp="http://schemas.microsoft.com/office/drawing/2018/hyperlinkcolor" val="tx"/>
                    </a:ext>
                  </a:extLst>
                </a:hlinkClick>
              </a:rPr>
              <a:t>watching this video</a:t>
            </a:r>
            <a:r>
              <a:rPr lang="en-GB" b="0" i="0" dirty="0">
                <a:solidFill>
                  <a:srgbClr val="000000"/>
                </a:solidFill>
                <a:effectLst/>
                <a:latin typeface="Arial" panose="020B0604020202020204" pitchFamily="34" charset="0"/>
              </a:rPr>
              <a:t>. What can you do to support the Global Goal of Gender Equality? Choose an action you will take individually or as a class. </a:t>
            </a:r>
            <a:r>
              <a:rPr lang="en-GB" sz="2000" b="0" i="0" dirty="0">
                <a:solidFill>
                  <a:srgbClr val="000000"/>
                </a:solidFill>
                <a:effectLst/>
                <a:latin typeface="Arial" panose="020B0604020202020204" pitchFamily="34" charset="0"/>
              </a:rPr>
              <a:t> </a:t>
            </a:r>
            <a:endParaRPr lang="en-GB" sz="16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6C40C9B0-16B1-3DF4-EDF7-63788570C65A}"/>
              </a:ext>
            </a:extLst>
          </p:cNvPr>
          <p:cNvSpPr txBox="1"/>
          <p:nvPr/>
        </p:nvSpPr>
        <p:spPr>
          <a:xfrm>
            <a:off x="646411" y="4464290"/>
            <a:ext cx="4112906" cy="2308324"/>
          </a:xfrm>
          <a:prstGeom prst="rect">
            <a:avLst/>
          </a:prstGeom>
          <a:noFill/>
        </p:spPr>
        <p:txBody>
          <a:bodyPr wrap="square" rtlCol="0">
            <a:spAutoFit/>
          </a:bodyPr>
          <a:lstStyle/>
          <a:p>
            <a:pPr algn="ctr" rtl="0" fontAlgn="base"/>
            <a:r>
              <a:rPr lang="en-GB" sz="1600" i="0" dirty="0">
                <a:solidFill>
                  <a:schemeClr val="bg1"/>
                </a:solidFill>
                <a:effectLst/>
                <a:latin typeface="Arial" panose="020B0604020202020204" pitchFamily="34" charset="0"/>
                <a:cs typeface="Arial" panose="020B0604020202020204" pitchFamily="34" charset="0"/>
              </a:rPr>
              <a:t>Find out about some influential women who have changed the world in the ‘Fantastically Great Women’ series by Kate Pankhurst. You can see an extract </a:t>
            </a:r>
            <a:r>
              <a:rPr lang="en-GB" sz="1600" b="1" i="0" dirty="0">
                <a:solidFill>
                  <a:schemeClr val="bg1"/>
                </a:solidFill>
                <a:effectLst/>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here</a:t>
            </a:r>
            <a:r>
              <a:rPr lang="en-GB" sz="1600" i="0" dirty="0">
                <a:solidFill>
                  <a:schemeClr val="bg1"/>
                </a:solidFill>
                <a:effectLst/>
                <a:latin typeface="Arial" panose="020B0604020202020204" pitchFamily="34" charset="0"/>
                <a:cs typeface="Arial" panose="020B0604020202020204" pitchFamily="34" charset="0"/>
              </a:rPr>
              <a:t>. Why not sing along to some of the songs from the </a:t>
            </a:r>
            <a:r>
              <a:rPr lang="en-GB" sz="1600" b="1" i="0" dirty="0">
                <a:solidFill>
                  <a:schemeClr val="bg1"/>
                </a:solidFill>
                <a:effectLst/>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musical</a:t>
            </a:r>
            <a:r>
              <a:rPr lang="en-GB" sz="1600" i="0" dirty="0">
                <a:solidFill>
                  <a:schemeClr val="bg1"/>
                </a:solidFill>
                <a:effectLst/>
                <a:latin typeface="Arial" panose="020B0604020202020204" pitchFamily="34" charset="0"/>
                <a:cs typeface="Arial" panose="020B0604020202020204" pitchFamily="34" charset="0"/>
              </a:rPr>
              <a:t> based on the book. You could even try to write your own song about a woman who inspires you. </a:t>
            </a:r>
          </a:p>
          <a:p>
            <a:pPr algn="ctr" rtl="0" fontAlgn="base"/>
            <a:r>
              <a:rPr lang="en-GB" sz="1600" i="0" dirty="0">
                <a:solidFill>
                  <a:schemeClr val="bg1"/>
                </a:solidFill>
                <a:effectLst/>
                <a:latin typeface="Arial" panose="020B0604020202020204" pitchFamily="34" charset="0"/>
                <a:cs typeface="Arial" panose="020B0604020202020204" pitchFamily="34" charset="0"/>
              </a:rPr>
              <a:t> </a:t>
            </a:r>
          </a:p>
        </p:txBody>
      </p:sp>
      <p:pic>
        <p:nvPicPr>
          <p:cNvPr id="9" name="Online Media 8" title="International Women's Day - Little Leaders by Vashti Harrison">
            <a:hlinkClick r:id="" action="ppaction://media"/>
            <a:extLst>
              <a:ext uri="{FF2B5EF4-FFF2-40B4-BE49-F238E27FC236}">
                <a16:creationId xmlns:a16="http://schemas.microsoft.com/office/drawing/2014/main" id="{5ADD7DB7-DF26-BFC8-7434-4949451973E6}"/>
              </a:ext>
            </a:extLst>
          </p:cNvPr>
          <p:cNvPicPr>
            <a:picLocks noRot="1" noChangeAspect="1"/>
          </p:cNvPicPr>
          <p:nvPr>
            <a:videoFile r:link="rId1"/>
          </p:nvPr>
        </p:nvPicPr>
        <p:blipFill>
          <a:blip r:embed="rId10"/>
          <a:stretch>
            <a:fillRect/>
          </a:stretch>
        </p:blipFill>
        <p:spPr>
          <a:xfrm>
            <a:off x="4138694" y="2284931"/>
            <a:ext cx="1653969" cy="1240477"/>
          </a:xfrm>
          <a:prstGeom prst="rect">
            <a:avLst/>
          </a:prstGeom>
        </p:spPr>
      </p:pic>
      <p:pic>
        <p:nvPicPr>
          <p:cNvPr id="14" name="Online Media 13" title="Fantastically Great Women - Deeds Not Words">
            <a:hlinkClick r:id="" action="ppaction://media"/>
            <a:extLst>
              <a:ext uri="{FF2B5EF4-FFF2-40B4-BE49-F238E27FC236}">
                <a16:creationId xmlns:a16="http://schemas.microsoft.com/office/drawing/2014/main" id="{B86FF512-5DC7-5890-8D15-6E0ABAF7FA7E}"/>
              </a:ext>
            </a:extLst>
          </p:cNvPr>
          <p:cNvPicPr>
            <a:picLocks noRot="1" noChangeAspect="1"/>
          </p:cNvPicPr>
          <p:nvPr>
            <a:videoFile r:link="rId2"/>
          </p:nvPr>
        </p:nvPicPr>
        <p:blipFill>
          <a:blip r:embed="rId11"/>
          <a:stretch>
            <a:fillRect/>
          </a:stretch>
        </p:blipFill>
        <p:spPr>
          <a:xfrm>
            <a:off x="4826000" y="4526585"/>
            <a:ext cx="1803880" cy="1019192"/>
          </a:xfrm>
          <a:prstGeom prst="rect">
            <a:avLst/>
          </a:prstGeom>
        </p:spPr>
      </p:pic>
    </p:spTree>
    <p:extLst>
      <p:ext uri="{BB962C8B-B14F-4D97-AF65-F5344CB8AC3E}">
        <p14:creationId xmlns:p14="http://schemas.microsoft.com/office/powerpoint/2010/main" val="251124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9"/>
                </p:tgtEl>
              </p:cMediaNode>
            </p:video>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9"/>
                                        </p:tgtEl>
                                      </p:cBhvr>
                                    </p:cmd>
                                  </p:childTnLst>
                                </p:cTn>
                              </p:par>
                            </p:childTnLst>
                          </p:cTn>
                        </p:par>
                      </p:childTnLst>
                    </p:cTn>
                  </p:par>
                </p:childTnLst>
              </p:cTn>
              <p:nextCondLst>
                <p:cond evt="onClick" delay="0">
                  <p:tgtEl>
                    <p:spTgt spid="9"/>
                  </p:tgtEl>
                </p:cond>
              </p:nextCondLst>
            </p:seq>
            <p:video>
              <p:cMediaNode vol="80000">
                <p:cTn id="17" fill="hold" display="0">
                  <p:stCondLst>
                    <p:cond delay="indefinite"/>
                  </p:stCondLst>
                </p:cTn>
                <p:tgtEl>
                  <p:spTgt spid="14"/>
                </p:tgtEl>
              </p:cMediaNode>
            </p:video>
            <p:seq concurrent="1" nextAc="seek">
              <p:cTn id="18" restart="whenNotActive" fill="hold" evtFilter="cancelBubble" nodeType="interactiveSeq">
                <p:stCondLst>
                  <p:cond evt="onClick" delay="0">
                    <p:tgtEl>
                      <p:spTgt spid="1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E6E59D-9743-29F0-B67F-54BFDE309694}"/>
              </a:ext>
            </a:extLst>
          </p:cNvPr>
          <p:cNvSpPr>
            <a:spLocks noGrp="1"/>
          </p:cNvSpPr>
          <p:nvPr>
            <p:ph type="body" sz="quarter" idx="14"/>
          </p:nvPr>
        </p:nvSpPr>
        <p:spPr>
          <a:xfrm>
            <a:off x="528741" y="552684"/>
            <a:ext cx="7113029" cy="671704"/>
          </a:xfrm>
        </p:spPr>
        <p:txBody>
          <a:bodyPr/>
          <a:lstStyle/>
          <a:p>
            <a:r>
              <a:rPr lang="en-US" sz="3800" dirty="0">
                <a:latin typeface="Arial Black" panose="020B0A04020102020204" pitchFamily="34" charset="0"/>
              </a:rPr>
              <a:t>PRIMARY ACTIVITIES 3</a:t>
            </a:r>
          </a:p>
        </p:txBody>
      </p:sp>
      <p:sp>
        <p:nvSpPr>
          <p:cNvPr id="3" name="Text Placeholder 2">
            <a:extLst>
              <a:ext uri="{FF2B5EF4-FFF2-40B4-BE49-F238E27FC236}">
                <a16:creationId xmlns:a16="http://schemas.microsoft.com/office/drawing/2014/main" id="{F6CEFE9C-DF4E-9A62-A857-1CD66CEAC52E}"/>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248D6161-A1A7-87C4-2CFF-151403062A80}"/>
              </a:ext>
            </a:extLst>
          </p:cNvPr>
          <p:cNvSpPr/>
          <p:nvPr/>
        </p:nvSpPr>
        <p:spPr>
          <a:xfrm>
            <a:off x="528740" y="2137472"/>
            <a:ext cx="7328157"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F0FC9A-4DC3-A95E-EDD1-A65280ACF3C5}"/>
              </a:ext>
            </a:extLst>
          </p:cNvPr>
          <p:cNvSpPr/>
          <p:nvPr/>
        </p:nvSpPr>
        <p:spPr>
          <a:xfrm>
            <a:off x="528741" y="4434357"/>
            <a:ext cx="6372867"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effectLst/>
                <a:latin typeface="Arial" panose="020B0604020202020204" pitchFamily="34" charset="0"/>
                <a:ea typeface="Times New Roman" panose="02020603050405020304" pitchFamily="18" charset="0"/>
              </a:rPr>
              <a:t>Have you ever heard the word misogyny? As a class discuss its meaning. Unfortunately, there is still a great deal of hate directed towards women and girls, particularly on social media. To explore this as a class, check out this lesson </a:t>
            </a:r>
            <a:r>
              <a:rPr lang="en-GB" sz="1800" b="1" dirty="0">
                <a:solidFill>
                  <a:schemeClr val="bg1"/>
                </a:solidFill>
                <a:effectLst/>
                <a:latin typeface="Arial" panose="020B0604020202020204" pitchFamily="34" charset="0"/>
                <a:ea typeface="Times New Roman" panose="02020603050405020304" pitchFamily="18" charset="0"/>
                <a:hlinkClick r:id="rId3">
                  <a:extLst>
                    <a:ext uri="{A12FA001-AC4F-418D-AE19-62706E023703}">
                      <ahyp:hlinkClr xmlns:ahyp="http://schemas.microsoft.com/office/drawing/2018/hyperlinkcolor" val="tx"/>
                    </a:ext>
                  </a:extLst>
                </a:hlinkClick>
              </a:rPr>
              <a:t>Tackling online misogyny: mutual respect between boys and girls</a:t>
            </a:r>
            <a:r>
              <a:rPr lang="en-GB" sz="1800" dirty="0">
                <a:effectLst/>
                <a:latin typeface="Arial" panose="020B0604020202020204" pitchFamily="34" charset="0"/>
                <a:ea typeface="Times New Roman" panose="02020603050405020304" pitchFamily="18" charset="0"/>
              </a:rPr>
              <a:t>.</a:t>
            </a:r>
            <a:endParaRPr lang="en-US" dirty="0"/>
          </a:p>
        </p:txBody>
      </p:sp>
      <p:sp>
        <p:nvSpPr>
          <p:cNvPr id="6" name="Rectangle 5">
            <a:extLst>
              <a:ext uri="{FF2B5EF4-FFF2-40B4-BE49-F238E27FC236}">
                <a16:creationId xmlns:a16="http://schemas.microsoft.com/office/drawing/2014/main" id="{C8F72573-65AF-707A-98FE-27DF8EF863B5}"/>
              </a:ext>
            </a:extLst>
          </p:cNvPr>
          <p:cNvSpPr/>
          <p:nvPr/>
        </p:nvSpPr>
        <p:spPr>
          <a:xfrm>
            <a:off x="7856896" y="2137472"/>
            <a:ext cx="4076117"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AA62055-B017-63E6-96AD-F128D198FEF1}"/>
              </a:ext>
            </a:extLst>
          </p:cNvPr>
          <p:cNvSpPr txBox="1"/>
          <p:nvPr/>
        </p:nvSpPr>
        <p:spPr>
          <a:xfrm>
            <a:off x="7939448" y="2251419"/>
            <a:ext cx="3993566" cy="1815882"/>
          </a:xfrm>
          <a:prstGeom prst="rect">
            <a:avLst/>
          </a:prstGeom>
          <a:noFill/>
        </p:spPr>
        <p:txBody>
          <a:bodyPr wrap="square" lIns="91440" tIns="45720" rIns="91440" bIns="45720" rtlCol="0" anchor="t">
            <a:spAutoFit/>
          </a:bodyPr>
          <a:lstStyle/>
          <a:p>
            <a:pPr algn="ctr"/>
            <a:r>
              <a:rPr lang="en-GB" sz="1400" dirty="0">
                <a:solidFill>
                  <a:srgbClr val="000000"/>
                </a:solidFill>
                <a:latin typeface="Arial"/>
                <a:cs typeface="Arial"/>
              </a:rPr>
              <a:t>Sadly, many girls across the world are unable to access the same education as boys. Imagine you were a girl kept at home to grow food, cook and help look after your siblings while your brothers went off to school each day. Write a poem about your feelings or a letter to your parents to explain why this situation should change. </a:t>
            </a:r>
            <a:endParaRPr lang="en-GB" sz="1400"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F82AD55B-49E3-7FF3-C4A0-D66BDD8F0F13}"/>
              </a:ext>
            </a:extLst>
          </p:cNvPr>
          <p:cNvSpPr txBox="1"/>
          <p:nvPr/>
        </p:nvSpPr>
        <p:spPr>
          <a:xfrm>
            <a:off x="669319" y="2264808"/>
            <a:ext cx="4674577" cy="1846659"/>
          </a:xfrm>
          <a:prstGeom prst="rect">
            <a:avLst/>
          </a:prstGeom>
          <a:noFill/>
        </p:spPr>
        <p:txBody>
          <a:bodyPr wrap="square" rtlCol="0">
            <a:spAutoFit/>
          </a:bodyPr>
          <a:lstStyle/>
          <a:p>
            <a:pPr algn="ctr"/>
            <a:r>
              <a:rPr lang="en-GB" b="1" i="0" dirty="0">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Watch ‘If Cinderella were a guy…’</a:t>
            </a:r>
            <a:r>
              <a:rPr lang="en-GB" b="1" i="0" dirty="0">
                <a:solidFill>
                  <a:schemeClr val="bg1"/>
                </a:solidFill>
                <a:effectLst/>
                <a:latin typeface="Arial" panose="020B0604020202020204" pitchFamily="34" charset="0"/>
              </a:rPr>
              <a:t>*</a:t>
            </a:r>
            <a:r>
              <a:rPr lang="en-GB" b="0" i="0" dirty="0">
                <a:solidFill>
                  <a:schemeClr val="bg1"/>
                </a:solidFill>
                <a:effectLst/>
                <a:latin typeface="Arial" panose="020B0604020202020204" pitchFamily="34" charset="0"/>
              </a:rPr>
              <a:t> Write your own fairy tale where ‘traditional’ gender roles are reversed or use other fairy tales that you know and change the characters around.</a:t>
            </a:r>
          </a:p>
          <a:p>
            <a:pPr algn="ctr"/>
            <a:r>
              <a:rPr lang="en-GB" sz="1200" i="1" dirty="0">
                <a:solidFill>
                  <a:schemeClr val="bg1"/>
                </a:solidFill>
                <a:latin typeface="Arial" panose="020B0604020202020204" pitchFamily="34" charset="0"/>
              </a:rPr>
              <a:t>*T</a:t>
            </a:r>
            <a:r>
              <a:rPr lang="en-GB" sz="1200" b="0" i="1" dirty="0">
                <a:solidFill>
                  <a:schemeClr val="bg1"/>
                </a:solidFill>
                <a:effectLst/>
                <a:latin typeface="Arial" panose="020B0604020202020204" pitchFamily="34" charset="0"/>
              </a:rPr>
              <a:t>he second part of the short video is promoting a book but raises some interesting questions.</a:t>
            </a:r>
            <a:endParaRPr lang="en-GB" sz="1200" i="1" dirty="0">
              <a:solidFill>
                <a:schemeClr val="bg1"/>
              </a:solidFill>
            </a:endParaRPr>
          </a:p>
        </p:txBody>
      </p:sp>
      <p:sp>
        <p:nvSpPr>
          <p:cNvPr id="7" name="Rectangle 6">
            <a:extLst>
              <a:ext uri="{FF2B5EF4-FFF2-40B4-BE49-F238E27FC236}">
                <a16:creationId xmlns:a16="http://schemas.microsoft.com/office/drawing/2014/main" id="{8586E8C9-069E-09C4-839B-3DBB31CD6271}"/>
              </a:ext>
            </a:extLst>
          </p:cNvPr>
          <p:cNvSpPr/>
          <p:nvPr/>
        </p:nvSpPr>
        <p:spPr>
          <a:xfrm>
            <a:off x="6893961" y="4434357"/>
            <a:ext cx="5039052"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41A8D19-837E-D473-FAE5-365317640DB5}"/>
              </a:ext>
            </a:extLst>
          </p:cNvPr>
          <p:cNvSpPr txBox="1"/>
          <p:nvPr/>
        </p:nvSpPr>
        <p:spPr>
          <a:xfrm>
            <a:off x="7103168" y="4529357"/>
            <a:ext cx="4761651" cy="1938992"/>
          </a:xfrm>
          <a:prstGeom prst="rect">
            <a:avLst/>
          </a:prstGeom>
          <a:noFill/>
        </p:spPr>
        <p:txBody>
          <a:bodyPr wrap="square" rtlCol="0">
            <a:spAutoFit/>
          </a:bodyPr>
          <a:lstStyle/>
          <a:p>
            <a:pPr algn="ctr"/>
            <a:r>
              <a:rPr lang="en-GB" sz="1500" dirty="0">
                <a:effectLst/>
                <a:latin typeface="Arial" panose="020B0604020202020204" pitchFamily="34" charset="0"/>
                <a:ea typeface="Calibri" panose="020F0502020204030204" pitchFamily="34" charset="0"/>
                <a:cs typeface="Times New Roman" panose="02020603050405020304" pitchFamily="18" charset="0"/>
              </a:rPr>
              <a:t>Article 2 is about non-discrimination. What does discrimination mean? Think about ways in which your school can be made fairer, and more equitable for girls (and boys). For example, think about your playground and whether there are spaces that both boys and girls enjoy. Present your ideas in a mind map and compare with friends. You might want to share the most popular ideas with senior leaders.</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Online Media 8" title="If Cinderella were a guy...">
            <a:hlinkClick r:id="" action="ppaction://media"/>
            <a:extLst>
              <a:ext uri="{FF2B5EF4-FFF2-40B4-BE49-F238E27FC236}">
                <a16:creationId xmlns:a16="http://schemas.microsoft.com/office/drawing/2014/main" id="{59A81C8E-0CAC-0B1B-3B1E-F7845041D546}"/>
              </a:ext>
            </a:extLst>
          </p:cNvPr>
          <p:cNvPicPr>
            <a:picLocks noRot="1" noChangeAspect="1"/>
          </p:cNvPicPr>
          <p:nvPr>
            <a:videoFile r:link="rId1"/>
          </p:nvPr>
        </p:nvPicPr>
        <p:blipFill>
          <a:blip r:embed="rId5"/>
          <a:stretch>
            <a:fillRect/>
          </a:stretch>
        </p:blipFill>
        <p:spPr>
          <a:xfrm>
            <a:off x="5735781" y="2357747"/>
            <a:ext cx="1796473" cy="1347355"/>
          </a:xfrm>
          <a:prstGeom prst="rect">
            <a:avLst/>
          </a:prstGeom>
        </p:spPr>
      </p:pic>
    </p:spTree>
    <p:extLst>
      <p:ext uri="{BB962C8B-B14F-4D97-AF65-F5344CB8AC3E}">
        <p14:creationId xmlns:p14="http://schemas.microsoft.com/office/powerpoint/2010/main" val="1631855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81177-8E9A-5E17-4B0A-DEFB96D058C7}"/>
              </a:ext>
            </a:extLst>
          </p:cNvPr>
          <p:cNvSpPr>
            <a:spLocks noGrp="1"/>
          </p:cNvSpPr>
          <p:nvPr>
            <p:ph type="body" sz="quarter" idx="14"/>
          </p:nvPr>
        </p:nvSpPr>
        <p:spPr>
          <a:xfrm>
            <a:off x="528741" y="552686"/>
            <a:ext cx="7396059" cy="671704"/>
          </a:xfrm>
        </p:spPr>
        <p:txBody>
          <a:bodyPr/>
          <a:lstStyle/>
          <a:p>
            <a:r>
              <a:rPr lang="en-US" sz="3800" dirty="0">
                <a:latin typeface="Arial Black" panose="020B0A04020102020204" pitchFamily="34" charset="0"/>
              </a:rPr>
              <a:t>SECONDARY ACTIVITIES</a:t>
            </a:r>
          </a:p>
        </p:txBody>
      </p:sp>
      <p:sp>
        <p:nvSpPr>
          <p:cNvPr id="3" name="Text Placeholder 2">
            <a:extLst>
              <a:ext uri="{FF2B5EF4-FFF2-40B4-BE49-F238E27FC236}">
                <a16:creationId xmlns:a16="http://schemas.microsoft.com/office/drawing/2014/main" id="{067C3C7A-9E24-7E42-C532-1A2278F7FE0C}"/>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9F38F617-4146-EBD9-CE84-D397B7AE4523}"/>
              </a:ext>
            </a:extLst>
          </p:cNvPr>
          <p:cNvSpPr/>
          <p:nvPr/>
        </p:nvSpPr>
        <p:spPr>
          <a:xfrm>
            <a:off x="528741" y="2137472"/>
            <a:ext cx="4386782"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D4B0183-7BE6-01B6-1CB7-0D8BCD7ED86F}"/>
              </a:ext>
            </a:extLst>
          </p:cNvPr>
          <p:cNvSpPr/>
          <p:nvPr/>
        </p:nvSpPr>
        <p:spPr>
          <a:xfrm>
            <a:off x="528743" y="4434357"/>
            <a:ext cx="3282970"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5E69AD-B53A-4245-45E5-1A7C66D32BF8}"/>
              </a:ext>
            </a:extLst>
          </p:cNvPr>
          <p:cNvSpPr/>
          <p:nvPr/>
        </p:nvSpPr>
        <p:spPr>
          <a:xfrm>
            <a:off x="4915523" y="2147351"/>
            <a:ext cx="7006937"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53DF1E-E994-52AB-ED1A-43AB172A9242}"/>
              </a:ext>
            </a:extLst>
          </p:cNvPr>
          <p:cNvSpPr/>
          <p:nvPr/>
        </p:nvSpPr>
        <p:spPr>
          <a:xfrm>
            <a:off x="3811712" y="4434357"/>
            <a:ext cx="8121302"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8DCF693-5CCB-63D9-FE72-88CA642F1CA1}"/>
              </a:ext>
            </a:extLst>
          </p:cNvPr>
          <p:cNvSpPr txBox="1"/>
          <p:nvPr/>
        </p:nvSpPr>
        <p:spPr>
          <a:xfrm>
            <a:off x="673769" y="2258972"/>
            <a:ext cx="4137602" cy="1754326"/>
          </a:xfrm>
          <a:prstGeom prst="rect">
            <a:avLst/>
          </a:prstGeom>
          <a:noFill/>
        </p:spPr>
        <p:txBody>
          <a:bodyPr wrap="square" lIns="91440" tIns="45720" rIns="91440" bIns="45720" rtlCol="0" anchor="t">
            <a:spAutoFit/>
          </a:bodyPr>
          <a:lstStyle/>
          <a:p>
            <a:pPr algn="ctr"/>
            <a:r>
              <a:rPr lang="en-GB" b="0" i="0" dirty="0">
                <a:solidFill>
                  <a:srgbClr val="000000"/>
                </a:solidFill>
                <a:effectLst/>
                <a:latin typeface="Arial"/>
                <a:cs typeface="Arial"/>
              </a:rPr>
              <a:t>Take a look at the </a:t>
            </a:r>
            <a:r>
              <a:rPr lang="en-GB" b="1" i="0" dirty="0">
                <a:effectLst/>
                <a:latin typeface="Arial"/>
                <a:cs typeface="Arial"/>
                <a:hlinkClick r:id="rId4">
                  <a:extLst>
                    <a:ext uri="{A12FA001-AC4F-418D-AE19-62706E023703}">
                      <ahyp:hlinkClr xmlns:ahyp="http://schemas.microsoft.com/office/drawing/2018/hyperlinkcolor" val="tx"/>
                    </a:ext>
                  </a:extLst>
                </a:hlinkClick>
              </a:rPr>
              <a:t>theme of International Women’s Day for this year</a:t>
            </a:r>
            <a:r>
              <a:rPr lang="en-GB" b="0" i="0" dirty="0">
                <a:solidFill>
                  <a:srgbClr val="000000"/>
                </a:solidFill>
                <a:effectLst/>
                <a:latin typeface="Arial"/>
                <a:cs typeface="Arial"/>
              </a:rPr>
              <a:t>.</a:t>
            </a:r>
            <a:r>
              <a:rPr lang="en-GB" dirty="0">
                <a:solidFill>
                  <a:srgbClr val="000000"/>
                </a:solidFill>
                <a:latin typeface="Arial"/>
                <a:cs typeface="Arial"/>
              </a:rPr>
              <a:t> </a:t>
            </a:r>
            <a:r>
              <a:rPr lang="en-GB" b="0" i="0" dirty="0">
                <a:solidFill>
                  <a:srgbClr val="000000"/>
                </a:solidFill>
                <a:effectLst/>
                <a:latin typeface="Arial"/>
                <a:cs typeface="Arial"/>
              </a:rPr>
              <a:t> How can you get involved in celebrating women and promoting gender equality</a:t>
            </a:r>
            <a:r>
              <a:rPr lang="en-GB" dirty="0">
                <a:solidFill>
                  <a:srgbClr val="000000"/>
                </a:solidFill>
                <a:latin typeface="Arial"/>
                <a:cs typeface="Arial"/>
              </a:rPr>
              <a:t>?</a:t>
            </a:r>
            <a:r>
              <a:rPr lang="en-GB" b="0" i="0" dirty="0">
                <a:solidFill>
                  <a:srgbClr val="000000"/>
                </a:solidFill>
                <a:effectLst/>
                <a:latin typeface="Arial"/>
                <a:cs typeface="Arial"/>
              </a:rPr>
              <a:t> Share your action on your school’s social media.</a:t>
            </a:r>
            <a:endParaRPr lang="en-GB" dirty="0">
              <a:latin typeface="Arial"/>
              <a:cs typeface="Arial"/>
            </a:endParaRPr>
          </a:p>
        </p:txBody>
      </p:sp>
      <p:sp>
        <p:nvSpPr>
          <p:cNvPr id="9" name="TextBox 8">
            <a:extLst>
              <a:ext uri="{FF2B5EF4-FFF2-40B4-BE49-F238E27FC236}">
                <a16:creationId xmlns:a16="http://schemas.microsoft.com/office/drawing/2014/main" id="{19DABE4C-A04F-5B8C-9171-D4E4C4FE47EB}"/>
              </a:ext>
            </a:extLst>
          </p:cNvPr>
          <p:cNvSpPr txBox="1"/>
          <p:nvPr/>
        </p:nvSpPr>
        <p:spPr>
          <a:xfrm>
            <a:off x="754424" y="4535074"/>
            <a:ext cx="2857491" cy="1754326"/>
          </a:xfrm>
          <a:prstGeom prst="rect">
            <a:avLst/>
          </a:prstGeom>
          <a:noFill/>
        </p:spPr>
        <p:txBody>
          <a:bodyPr wrap="square" rtlCol="0">
            <a:spAutoFit/>
          </a:bodyPr>
          <a:lstStyle/>
          <a:p>
            <a:pPr algn="ctr"/>
            <a:r>
              <a:rPr lang="en-GB" b="0" i="0" dirty="0">
                <a:solidFill>
                  <a:srgbClr val="000000"/>
                </a:solidFill>
                <a:effectLst/>
                <a:latin typeface="Arial" panose="020B0604020202020204" pitchFamily="34" charset="0"/>
              </a:rPr>
              <a:t>Research an influential woman from today or from the past. Write a quiz about their life and achievements and share with your classmates. </a:t>
            </a:r>
            <a:endParaRPr lang="en-GB"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DEDB733-D59A-AE81-C34F-D4AF580961B0}"/>
              </a:ext>
            </a:extLst>
          </p:cNvPr>
          <p:cNvSpPr txBox="1"/>
          <p:nvPr/>
        </p:nvSpPr>
        <p:spPr>
          <a:xfrm>
            <a:off x="5019674" y="2257646"/>
            <a:ext cx="4282631" cy="2031325"/>
          </a:xfrm>
          <a:prstGeom prst="rect">
            <a:avLst/>
          </a:prstGeom>
          <a:noFill/>
        </p:spPr>
        <p:txBody>
          <a:bodyPr wrap="square" rtlCol="0">
            <a:spAutoFit/>
          </a:bodyPr>
          <a:lstStyle/>
          <a:p>
            <a:pPr algn="ctr"/>
            <a:r>
              <a:rPr lang="en-GB" b="0" i="0" dirty="0">
                <a:solidFill>
                  <a:schemeClr val="bg1"/>
                </a:solidFill>
                <a:effectLst/>
                <a:latin typeface="Arial" panose="020B0604020202020204" pitchFamily="34" charset="0"/>
              </a:rPr>
              <a:t>Around the world, 129 million girls are out of school and only 49% of countries have achieved gender parity in primary education.  </a:t>
            </a:r>
            <a:r>
              <a:rPr lang="en-GB" b="1" i="0" dirty="0">
                <a:solidFill>
                  <a:schemeClr val="bg1"/>
                </a:solidFill>
                <a:effectLst/>
                <a:latin typeface="Arial" panose="020B0604020202020204" pitchFamily="34" charset="0"/>
                <a:hlinkClick r:id="rId5">
                  <a:extLst>
                    <a:ext uri="{A12FA001-AC4F-418D-AE19-62706E023703}">
                      <ahyp:hlinkClr xmlns:ahyp="http://schemas.microsoft.com/office/drawing/2018/hyperlinkcolor" val="tx"/>
                    </a:ext>
                  </a:extLst>
                </a:hlinkClick>
              </a:rPr>
              <a:t>Watch Educate4Equality </a:t>
            </a:r>
            <a:r>
              <a:rPr lang="en-GB" b="0" i="0" dirty="0">
                <a:solidFill>
                  <a:schemeClr val="bg1"/>
                </a:solidFill>
                <a:effectLst/>
                <a:latin typeface="Arial" panose="020B0604020202020204" pitchFamily="34" charset="0"/>
              </a:rPr>
              <a:t>and write no more than three sentences about why you think equal education for girls is important.</a:t>
            </a:r>
            <a:endParaRPr lang="en-GB" sz="1600"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CFEC6972-21CF-9B64-FF44-09536D49B4D4}"/>
              </a:ext>
            </a:extLst>
          </p:cNvPr>
          <p:cNvSpPr txBox="1"/>
          <p:nvPr/>
        </p:nvSpPr>
        <p:spPr>
          <a:xfrm>
            <a:off x="4374610" y="4586776"/>
            <a:ext cx="4353357" cy="1846659"/>
          </a:xfrm>
          <a:prstGeom prst="rect">
            <a:avLst/>
          </a:prstGeom>
          <a:noFill/>
        </p:spPr>
        <p:txBody>
          <a:bodyPr wrap="square" rtlCol="0">
            <a:spAutoFit/>
          </a:bodyPr>
          <a:lstStyle/>
          <a:p>
            <a:pPr algn="ctr"/>
            <a:r>
              <a:rPr lang="en-GB" b="1" i="0" dirty="0">
                <a:solidFill>
                  <a:schemeClr val="bg1"/>
                </a:solidFill>
                <a:effectLst/>
                <a:latin typeface="Arial" panose="020B0604020202020204" pitchFamily="34" charset="0"/>
                <a:hlinkClick r:id="rId6">
                  <a:extLst>
                    <a:ext uri="{A12FA001-AC4F-418D-AE19-62706E023703}">
                      <ahyp:hlinkClr xmlns:ahyp="http://schemas.microsoft.com/office/drawing/2018/hyperlinkcolor" val="tx"/>
                    </a:ext>
                  </a:extLst>
                </a:hlinkClick>
              </a:rPr>
              <a:t>Watch ‘If Cinderella were a guy…’</a:t>
            </a:r>
            <a:r>
              <a:rPr lang="en-GB" b="1" i="0" dirty="0">
                <a:solidFill>
                  <a:schemeClr val="bg1"/>
                </a:solidFill>
                <a:effectLst/>
                <a:latin typeface="Arial" panose="020B0604020202020204" pitchFamily="34" charset="0"/>
              </a:rPr>
              <a:t>*</a:t>
            </a:r>
            <a:r>
              <a:rPr lang="en-GB" b="0" i="0" dirty="0">
                <a:solidFill>
                  <a:schemeClr val="bg1"/>
                </a:solidFill>
                <a:effectLst/>
                <a:latin typeface="Arial" panose="020B0604020202020204" pitchFamily="34" charset="0"/>
              </a:rPr>
              <a:t> Write your own fairy tale where ‘traditional’ gender roles are reversed or use other fairy tales that you know and change the characters around.</a:t>
            </a:r>
          </a:p>
          <a:p>
            <a:pPr algn="ctr"/>
            <a:r>
              <a:rPr lang="en-GB" sz="1200" i="1" dirty="0">
                <a:solidFill>
                  <a:schemeClr val="bg1"/>
                </a:solidFill>
                <a:latin typeface="Arial" panose="020B0604020202020204" pitchFamily="34" charset="0"/>
              </a:rPr>
              <a:t>*T</a:t>
            </a:r>
            <a:r>
              <a:rPr lang="en-GB" sz="1200" b="0" i="1" dirty="0">
                <a:solidFill>
                  <a:schemeClr val="bg1"/>
                </a:solidFill>
                <a:effectLst/>
                <a:latin typeface="Arial" panose="020B0604020202020204" pitchFamily="34" charset="0"/>
              </a:rPr>
              <a:t>he second part of the short video is promoting a book but raises some interesting questions.</a:t>
            </a:r>
            <a:endParaRPr lang="en-GB" sz="1200" i="1" dirty="0">
              <a:solidFill>
                <a:schemeClr val="bg1"/>
              </a:solidFill>
            </a:endParaRPr>
          </a:p>
        </p:txBody>
      </p:sp>
      <p:pic>
        <p:nvPicPr>
          <p:cNvPr id="10" name="Online Media 9" title="#Educate4Equality: Milestones in the movement for gender equality in and through education">
            <a:hlinkClick r:id="" action="ppaction://media"/>
            <a:extLst>
              <a:ext uri="{FF2B5EF4-FFF2-40B4-BE49-F238E27FC236}">
                <a16:creationId xmlns:a16="http://schemas.microsoft.com/office/drawing/2014/main" id="{10FC7C6A-FDB4-9CB2-AD41-057A38C42803}"/>
              </a:ext>
            </a:extLst>
          </p:cNvPr>
          <p:cNvPicPr>
            <a:picLocks noRot="1" noChangeAspect="1"/>
          </p:cNvPicPr>
          <p:nvPr>
            <a:videoFile r:link="rId1"/>
          </p:nvPr>
        </p:nvPicPr>
        <p:blipFill>
          <a:blip r:embed="rId7"/>
          <a:stretch>
            <a:fillRect/>
          </a:stretch>
        </p:blipFill>
        <p:spPr>
          <a:xfrm>
            <a:off x="9406456" y="2355956"/>
            <a:ext cx="2280799" cy="1288651"/>
          </a:xfrm>
          <a:prstGeom prst="rect">
            <a:avLst/>
          </a:prstGeom>
        </p:spPr>
      </p:pic>
      <p:pic>
        <p:nvPicPr>
          <p:cNvPr id="13" name="Online Media 8" title="If Cinderella were a guy...">
            <a:hlinkClick r:id="" action="ppaction://media"/>
            <a:extLst>
              <a:ext uri="{FF2B5EF4-FFF2-40B4-BE49-F238E27FC236}">
                <a16:creationId xmlns:a16="http://schemas.microsoft.com/office/drawing/2014/main" id="{7FBB0FFB-5213-2A85-ACB9-35A88FE5A210}"/>
              </a:ext>
            </a:extLst>
          </p:cNvPr>
          <p:cNvPicPr>
            <a:picLocks noRot="1" noChangeAspect="1"/>
          </p:cNvPicPr>
          <p:nvPr>
            <a:videoFile r:link="rId2"/>
          </p:nvPr>
        </p:nvPicPr>
        <p:blipFill>
          <a:blip r:embed="rId8"/>
          <a:stretch>
            <a:fillRect/>
          </a:stretch>
        </p:blipFill>
        <p:spPr>
          <a:xfrm>
            <a:off x="9164195" y="4696657"/>
            <a:ext cx="1984912" cy="1488684"/>
          </a:xfrm>
          <a:prstGeom prst="rect">
            <a:avLst/>
          </a:prstGeom>
        </p:spPr>
      </p:pic>
    </p:spTree>
    <p:extLst>
      <p:ext uri="{BB962C8B-B14F-4D97-AF65-F5344CB8AC3E}">
        <p14:creationId xmlns:p14="http://schemas.microsoft.com/office/powerpoint/2010/main" val="285797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0"/>
                </p:tgtEl>
              </p:cMediaNode>
            </p:vide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0"/>
                                        </p:tgtEl>
                                      </p:cBhvr>
                                    </p:cmd>
                                  </p:childTnLst>
                                </p:cTn>
                              </p:par>
                            </p:childTnLst>
                          </p:cTn>
                        </p:par>
                      </p:childTnLst>
                    </p:cTn>
                  </p:par>
                </p:childTnLst>
              </p:cTn>
              <p:nextCondLst>
                <p:cond evt="onClick" delay="0">
                  <p:tgtEl>
                    <p:spTgt spid="10"/>
                  </p:tgtEl>
                </p:cond>
              </p:nextCondLst>
            </p:seq>
            <p:seq concurrent="1" nextAc="seek">
              <p:cTn id="17" restart="whenNotActive" fill="hold" evtFilter="cancelBubble" nodeType="interactiveSeq">
                <p:stCondLst>
                  <p:cond evt="onClick" delay="0">
                    <p:tgtEl>
                      <p:spTgt spid="13"/>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3"/>
                                        </p:tgtEl>
                                      </p:cBhvr>
                                    </p:cmd>
                                  </p:childTnLst>
                                </p:cTn>
                              </p:par>
                            </p:childTnLst>
                          </p:cTn>
                        </p:par>
                      </p:childTnLst>
                    </p:cTn>
                  </p:par>
                </p:childTnLst>
              </p:cTn>
              <p:nextCondLst>
                <p:cond evt="onClick" delay="0">
                  <p:tgtEl>
                    <p:spTgt spid="13"/>
                  </p:tgtEl>
                </p:cond>
              </p:nextCondLst>
            </p:seq>
            <p:video>
              <p:cMediaNode vol="80000">
                <p:cTn id="22" fill="hold" display="0">
                  <p:stCondLst>
                    <p:cond delay="indefinite"/>
                  </p:stCondLst>
                </p:cTn>
                <p:tgtEl>
                  <p:spTgt spid="1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9148C5-8033-2F6C-8E1A-47F2DB6C209F}"/>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3" name="Text Placeholder 2">
            <a:extLst>
              <a:ext uri="{FF2B5EF4-FFF2-40B4-BE49-F238E27FC236}">
                <a16:creationId xmlns:a16="http://schemas.microsoft.com/office/drawing/2014/main" id="{C7C85236-62AD-FB88-2CBF-B8C2EF1CB983}"/>
              </a:ext>
            </a:extLst>
          </p:cNvPr>
          <p:cNvSpPr>
            <a:spLocks noGrp="1"/>
          </p:cNvSpPr>
          <p:nvPr>
            <p:ph type="body" sz="quarter" idx="14"/>
          </p:nvPr>
        </p:nvSpPr>
        <p:spPr>
          <a:xfrm>
            <a:off x="528741" y="552685"/>
            <a:ext cx="7962116" cy="671704"/>
          </a:xfrm>
        </p:spPr>
        <p:txBody>
          <a:bodyPr/>
          <a:lstStyle/>
          <a:p>
            <a:r>
              <a:rPr lang="en-US" sz="3800" dirty="0">
                <a:latin typeface="Arial Black" panose="020B0A04020102020204" pitchFamily="34" charset="0"/>
              </a:rPr>
              <a:t>SECONDARY ACTIVITIES 2</a:t>
            </a:r>
          </a:p>
        </p:txBody>
      </p:sp>
      <p:sp>
        <p:nvSpPr>
          <p:cNvPr id="4" name="Rectangle 3">
            <a:extLst>
              <a:ext uri="{FF2B5EF4-FFF2-40B4-BE49-F238E27FC236}">
                <a16:creationId xmlns:a16="http://schemas.microsoft.com/office/drawing/2014/main" id="{4147624B-3509-583B-4E7E-03A60295EFAC}"/>
              </a:ext>
            </a:extLst>
          </p:cNvPr>
          <p:cNvSpPr/>
          <p:nvPr/>
        </p:nvSpPr>
        <p:spPr>
          <a:xfrm>
            <a:off x="528741" y="2137472"/>
            <a:ext cx="7053586"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0A543B5-0473-6EF4-B0B1-951579C011CE}"/>
              </a:ext>
            </a:extLst>
          </p:cNvPr>
          <p:cNvSpPr/>
          <p:nvPr/>
        </p:nvSpPr>
        <p:spPr>
          <a:xfrm>
            <a:off x="528742" y="4434357"/>
            <a:ext cx="7440149"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90B85E6-A5F9-2ABC-81EF-5EDBDB6ACAFE}"/>
              </a:ext>
            </a:extLst>
          </p:cNvPr>
          <p:cNvSpPr/>
          <p:nvPr/>
        </p:nvSpPr>
        <p:spPr>
          <a:xfrm>
            <a:off x="7582327" y="2137472"/>
            <a:ext cx="4350687"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E9B981E-037A-7815-7912-1BCD08320421}"/>
              </a:ext>
            </a:extLst>
          </p:cNvPr>
          <p:cNvSpPr/>
          <p:nvPr/>
        </p:nvSpPr>
        <p:spPr>
          <a:xfrm>
            <a:off x="7968892" y="4434357"/>
            <a:ext cx="3964120"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87E788E-E9B9-43C1-4D13-2D3E1B28D93C}"/>
              </a:ext>
            </a:extLst>
          </p:cNvPr>
          <p:cNvSpPr txBox="1"/>
          <p:nvPr/>
        </p:nvSpPr>
        <p:spPr>
          <a:xfrm>
            <a:off x="7816798" y="2336092"/>
            <a:ext cx="3929443" cy="1569660"/>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rPr>
              <a:t>Look at </a:t>
            </a:r>
            <a:r>
              <a:rPr lang="en-GB" sz="1600" b="1" i="0" dirty="0">
                <a:effectLst/>
                <a:latin typeface="Arial" panose="020B0604020202020204" pitchFamily="34" charset="0"/>
                <a:hlinkClick r:id="rId3">
                  <a:extLst>
                    <a:ext uri="{A12FA001-AC4F-418D-AE19-62706E023703}">
                      <ahyp:hlinkClr xmlns:ahyp="http://schemas.microsoft.com/office/drawing/2018/hyperlinkcolor" val="tx"/>
                    </a:ext>
                  </a:extLst>
                </a:hlinkClick>
              </a:rPr>
              <a:t>UNICEF’s Teen-Girl-Activist </a:t>
            </a:r>
            <a:r>
              <a:rPr lang="en-GB" sz="1600" b="0" i="0" dirty="0">
                <a:solidFill>
                  <a:srgbClr val="000000"/>
                </a:solidFill>
                <a:effectLst/>
                <a:latin typeface="Arial" panose="020B0604020202020204" pitchFamily="34" charset="0"/>
              </a:rPr>
              <a:t>page and read about five inspiring young women from across the world. Choose an activist and decide what questions you would you ask if she came to visit your school.</a:t>
            </a:r>
          </a:p>
        </p:txBody>
      </p:sp>
      <p:sp>
        <p:nvSpPr>
          <p:cNvPr id="10" name="TextBox 9">
            <a:extLst>
              <a:ext uri="{FF2B5EF4-FFF2-40B4-BE49-F238E27FC236}">
                <a16:creationId xmlns:a16="http://schemas.microsoft.com/office/drawing/2014/main" id="{23FB570D-B234-3922-9DE8-4A90483EA3F9}"/>
              </a:ext>
            </a:extLst>
          </p:cNvPr>
          <p:cNvSpPr txBox="1"/>
          <p:nvPr/>
        </p:nvSpPr>
        <p:spPr>
          <a:xfrm>
            <a:off x="668059" y="4550989"/>
            <a:ext cx="5002211" cy="1754326"/>
          </a:xfrm>
          <a:prstGeom prst="rect">
            <a:avLst/>
          </a:prstGeom>
          <a:noFill/>
        </p:spPr>
        <p:txBody>
          <a:bodyPr wrap="square" rtlCol="0">
            <a:spAutoFit/>
          </a:bodyPr>
          <a:lstStyle/>
          <a:p>
            <a:pPr algn="ctr"/>
            <a:r>
              <a:rPr lang="en-GB" b="0" i="0" dirty="0">
                <a:solidFill>
                  <a:schemeClr val="bg1"/>
                </a:solidFill>
                <a:effectLst/>
                <a:latin typeface="Arial" panose="020B0604020202020204" pitchFamily="34" charset="0"/>
              </a:rPr>
              <a:t>Watch Abi Dare talk about her book </a:t>
            </a:r>
            <a:r>
              <a:rPr lang="en-GB" b="1" i="0" dirty="0">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‘The Girl with the Louding Voice’</a:t>
            </a:r>
            <a:r>
              <a:rPr lang="en-GB" b="0" i="0" dirty="0">
                <a:solidFill>
                  <a:schemeClr val="bg1"/>
                </a:solidFill>
                <a:effectLst/>
                <a:latin typeface="Arial" panose="020B0604020202020204" pitchFamily="34" charset="0"/>
              </a:rPr>
              <a:t>.  In the book the mother says “Your schooling is your voice child. It will be speaking for you even if you didn’t open your mouth to talk.” What do you think this means? Do you think it’s true for you? </a:t>
            </a:r>
            <a:endParaRPr lang="en-GB" b="0" i="1" dirty="0">
              <a:solidFill>
                <a:schemeClr val="bg1"/>
              </a:solidFill>
              <a:effectLst/>
              <a:latin typeface="Arial" panose="020B0604020202020204" pitchFamily="34" charset="0"/>
            </a:endParaRPr>
          </a:p>
        </p:txBody>
      </p:sp>
      <p:sp>
        <p:nvSpPr>
          <p:cNvPr id="11" name="TextBox 10">
            <a:extLst>
              <a:ext uri="{FF2B5EF4-FFF2-40B4-BE49-F238E27FC236}">
                <a16:creationId xmlns:a16="http://schemas.microsoft.com/office/drawing/2014/main" id="{7FAF3CEF-6A98-ED70-FF1B-F939D4B09ED1}"/>
              </a:ext>
            </a:extLst>
          </p:cNvPr>
          <p:cNvSpPr txBox="1"/>
          <p:nvPr/>
        </p:nvSpPr>
        <p:spPr>
          <a:xfrm>
            <a:off x="912327" y="2287930"/>
            <a:ext cx="6266066" cy="1477328"/>
          </a:xfrm>
          <a:prstGeom prst="rect">
            <a:avLst/>
          </a:prstGeom>
          <a:noFill/>
        </p:spPr>
        <p:txBody>
          <a:bodyPr wrap="square" rtlCol="0">
            <a:spAutoFit/>
          </a:bodyPr>
          <a:lstStyle/>
          <a:p>
            <a:pPr algn="ctr"/>
            <a:r>
              <a:rPr lang="en-GB" dirty="0">
                <a:solidFill>
                  <a:schemeClr val="bg1"/>
                </a:solidFill>
                <a:latin typeface="Arial" panose="020B0604020202020204" pitchFamily="34" charset="0"/>
              </a:rPr>
              <a:t>Sustainable Development Goal 5 is all about Gender Equality. Look at page 5 of this </a:t>
            </a:r>
            <a:r>
              <a:rPr lang="en-GB" b="1" dirty="0">
                <a:solidFill>
                  <a:schemeClr val="bg1"/>
                </a:solidFill>
                <a:latin typeface="Arial" panose="020B0604020202020204" pitchFamily="34" charset="0"/>
                <a:hlinkClick r:id="rId5">
                  <a:extLst>
                    <a:ext uri="{A12FA001-AC4F-418D-AE19-62706E023703}">
                      <ahyp:hlinkClr xmlns:ahyp="http://schemas.microsoft.com/office/drawing/2018/hyperlinkcolor" val="tx"/>
                    </a:ext>
                  </a:extLst>
                </a:hlinkClick>
              </a:rPr>
              <a:t>comic</a:t>
            </a:r>
            <a:r>
              <a:rPr lang="en-GB" dirty="0">
                <a:solidFill>
                  <a:schemeClr val="bg1"/>
                </a:solidFill>
                <a:latin typeface="Arial" panose="020B0604020202020204" pitchFamily="34" charset="0"/>
              </a:rPr>
              <a:t> which shows what we can do to tackle gender equality.  Work in groups to create your own comic showing four things you can do to work towards gender equality in your school or community.</a:t>
            </a:r>
            <a:endParaRPr lang="en-GB" sz="1400" dirty="0">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35489E20-5EAE-893F-680E-FD0ACEF0AC10}"/>
              </a:ext>
            </a:extLst>
          </p:cNvPr>
          <p:cNvSpPr txBox="1"/>
          <p:nvPr/>
        </p:nvSpPr>
        <p:spPr>
          <a:xfrm>
            <a:off x="8087974" y="4524158"/>
            <a:ext cx="3656506" cy="1569660"/>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rPr>
              <a:t>Watch a </a:t>
            </a:r>
            <a:r>
              <a:rPr lang="en-GB" sz="1600" b="1" i="0" dirty="0">
                <a:effectLst/>
                <a:latin typeface="Arial" panose="020B0604020202020204" pitchFamily="34" charset="0"/>
                <a:hlinkClick r:id="rId6">
                  <a:extLst>
                    <a:ext uri="{A12FA001-AC4F-418D-AE19-62706E023703}">
                      <ahyp:hlinkClr xmlns:ahyp="http://schemas.microsoft.com/office/drawing/2018/hyperlinkcolor" val="tx"/>
                    </a:ext>
                  </a:extLst>
                </a:hlinkClick>
              </a:rPr>
              <a:t>Global History of  Women’s Rights</a:t>
            </a:r>
            <a:r>
              <a:rPr lang="en-GB" sz="1600" b="0" i="0" dirty="0">
                <a:solidFill>
                  <a:srgbClr val="000000"/>
                </a:solidFill>
                <a:effectLst/>
                <a:latin typeface="Arial" panose="020B0604020202020204" pitchFamily="34" charset="0"/>
              </a:rPr>
              <a:t>. In pairs or small groups, think of ways that the UK government can make the world a better place for women and girls of all nationalities. Present your ideas as a mind map.</a:t>
            </a:r>
            <a:endParaRPr lang="en-GB" sz="1600" dirty="0">
              <a:latin typeface="Arial" panose="020B0604020202020204" pitchFamily="34" charset="0"/>
              <a:cs typeface="Arial" panose="020B0604020202020204" pitchFamily="34" charset="0"/>
            </a:endParaRPr>
          </a:p>
        </p:txBody>
      </p:sp>
      <p:pic>
        <p:nvPicPr>
          <p:cNvPr id="8" name="Online Media 7" title="Abi Daré Discusses Her Debut Novel THE GIRL WITH THE LOUDING VOICE">
            <a:hlinkClick r:id="" action="ppaction://media"/>
            <a:extLst>
              <a:ext uri="{FF2B5EF4-FFF2-40B4-BE49-F238E27FC236}">
                <a16:creationId xmlns:a16="http://schemas.microsoft.com/office/drawing/2014/main" id="{4011870C-D37B-EFB5-8AB8-ED8193867F2D}"/>
              </a:ext>
            </a:extLst>
          </p:cNvPr>
          <p:cNvPicPr>
            <a:picLocks noRot="1" noChangeAspect="1"/>
          </p:cNvPicPr>
          <p:nvPr>
            <a:videoFile r:link="rId1"/>
          </p:nvPr>
        </p:nvPicPr>
        <p:blipFill>
          <a:blip r:embed="rId7"/>
          <a:stretch>
            <a:fillRect/>
          </a:stretch>
        </p:blipFill>
        <p:spPr>
          <a:xfrm>
            <a:off x="5670270" y="4580087"/>
            <a:ext cx="2129551" cy="1203196"/>
          </a:xfrm>
          <a:prstGeom prst="rect">
            <a:avLst/>
          </a:prstGeom>
        </p:spPr>
      </p:pic>
    </p:spTree>
    <p:extLst>
      <p:ext uri="{BB962C8B-B14F-4D97-AF65-F5344CB8AC3E}">
        <p14:creationId xmlns:p14="http://schemas.microsoft.com/office/powerpoint/2010/main" val="375839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81177-8E9A-5E17-4B0A-DEFB96D058C7}"/>
              </a:ext>
            </a:extLst>
          </p:cNvPr>
          <p:cNvSpPr>
            <a:spLocks noGrp="1"/>
          </p:cNvSpPr>
          <p:nvPr>
            <p:ph type="body" sz="quarter" idx="14"/>
          </p:nvPr>
        </p:nvSpPr>
        <p:spPr>
          <a:xfrm>
            <a:off x="528741" y="552685"/>
            <a:ext cx="7929459" cy="671704"/>
          </a:xfrm>
        </p:spPr>
        <p:txBody>
          <a:bodyPr/>
          <a:lstStyle/>
          <a:p>
            <a:r>
              <a:rPr lang="en-US" sz="3800" dirty="0">
                <a:latin typeface="Arial Black" panose="020B0A04020102020204" pitchFamily="34" charset="0"/>
              </a:rPr>
              <a:t>SECONDARY ACTIVITIES 3</a:t>
            </a:r>
          </a:p>
        </p:txBody>
      </p:sp>
      <p:sp>
        <p:nvSpPr>
          <p:cNvPr id="3" name="Text Placeholder 2">
            <a:extLst>
              <a:ext uri="{FF2B5EF4-FFF2-40B4-BE49-F238E27FC236}">
                <a16:creationId xmlns:a16="http://schemas.microsoft.com/office/drawing/2014/main" id="{067C3C7A-9E24-7E42-C532-1A2278F7FE0C}"/>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9F38F617-4146-EBD9-CE84-D397B7AE4523}"/>
              </a:ext>
            </a:extLst>
          </p:cNvPr>
          <p:cNvSpPr/>
          <p:nvPr/>
        </p:nvSpPr>
        <p:spPr>
          <a:xfrm>
            <a:off x="528742" y="2137472"/>
            <a:ext cx="5676115"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4D4B0183-7BE6-01B6-1CB7-0D8BCD7ED86F}"/>
              </a:ext>
            </a:extLst>
          </p:cNvPr>
          <p:cNvSpPr/>
          <p:nvPr/>
        </p:nvSpPr>
        <p:spPr>
          <a:xfrm>
            <a:off x="528741" y="4434357"/>
            <a:ext cx="6961119"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5E69AD-B53A-4245-45E5-1A7C66D32BF8}"/>
              </a:ext>
            </a:extLst>
          </p:cNvPr>
          <p:cNvSpPr/>
          <p:nvPr/>
        </p:nvSpPr>
        <p:spPr>
          <a:xfrm>
            <a:off x="6204857" y="2137472"/>
            <a:ext cx="5728157"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53DF1E-E994-52AB-ED1A-43AB172A9242}"/>
              </a:ext>
            </a:extLst>
          </p:cNvPr>
          <p:cNvSpPr/>
          <p:nvPr/>
        </p:nvSpPr>
        <p:spPr>
          <a:xfrm>
            <a:off x="7489861" y="4434357"/>
            <a:ext cx="4443152"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19DABE4C-A04F-5B8C-9171-D4E4C4FE47EB}"/>
              </a:ext>
            </a:extLst>
          </p:cNvPr>
          <p:cNvSpPr txBox="1"/>
          <p:nvPr/>
        </p:nvSpPr>
        <p:spPr>
          <a:xfrm>
            <a:off x="644162" y="2293888"/>
            <a:ext cx="5479217" cy="1815882"/>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rPr>
              <a:t>Article 2 is about non-discrimination. Think about ways in which your school can be made fairer, and more equitable for people of all genders. For example, think about spaces such as the playground, access to sports and clubs and uniform requirements. Present your ideas in a mind map and compare with friends. You might want to share the most popular ideas with senior leaders.</a:t>
            </a:r>
          </a:p>
        </p:txBody>
      </p:sp>
      <p:sp>
        <p:nvSpPr>
          <p:cNvPr id="8" name="TextBox 7">
            <a:extLst>
              <a:ext uri="{FF2B5EF4-FFF2-40B4-BE49-F238E27FC236}">
                <a16:creationId xmlns:a16="http://schemas.microsoft.com/office/drawing/2014/main" id="{31773CE7-D42F-65B6-D206-69D99BDDECCC}"/>
              </a:ext>
            </a:extLst>
          </p:cNvPr>
          <p:cNvSpPr txBox="1"/>
          <p:nvPr/>
        </p:nvSpPr>
        <p:spPr>
          <a:xfrm>
            <a:off x="682216" y="4650491"/>
            <a:ext cx="3327084" cy="1569660"/>
          </a:xfrm>
          <a:prstGeom prst="rect">
            <a:avLst/>
          </a:prstGeom>
          <a:noFill/>
        </p:spPr>
        <p:txBody>
          <a:bodyPr wrap="square" rtlCol="0">
            <a:spAutoFit/>
          </a:bodyPr>
          <a:lstStyle/>
          <a:p>
            <a:pPr algn="ctr"/>
            <a:r>
              <a:rPr lang="en-GB" sz="1600" b="0" i="0" dirty="0">
                <a:effectLst/>
                <a:latin typeface="Arial" panose="020B0604020202020204" pitchFamily="34" charset="0"/>
              </a:rPr>
              <a:t>What is the difference between equality and equity? Watch </a:t>
            </a:r>
            <a:r>
              <a:rPr lang="en-GB" sz="1600" b="1" i="0" dirty="0">
                <a:effectLst/>
                <a:latin typeface="Arial" panose="020B0604020202020204" pitchFamily="34" charset="0"/>
                <a:hlinkClick r:id="rId4">
                  <a:extLst>
                    <a:ext uri="{A12FA001-AC4F-418D-AE19-62706E023703}">
                      <ahyp:hlinkClr xmlns:ahyp="http://schemas.microsoft.com/office/drawing/2018/hyperlinkcolor" val="tx"/>
                    </a:ext>
                  </a:extLst>
                </a:hlinkClick>
              </a:rPr>
              <a:t>this video </a:t>
            </a:r>
            <a:r>
              <a:rPr lang="en-GB" sz="1600" b="0" i="0" dirty="0">
                <a:effectLst/>
                <a:latin typeface="Arial" panose="020B0604020202020204" pitchFamily="34" charset="0"/>
              </a:rPr>
              <a:t>to explore this question. How can we work towards gender equity as a school, and as a local, national and global community? </a:t>
            </a:r>
            <a:endParaRPr lang="en-GB" sz="1600" dirty="0">
              <a:effectLst/>
              <a:latin typeface="Arial" panose="020B0604020202020204" pitchFamily="34" charset="0"/>
              <a:ea typeface="Calibri" panose="020F050202020403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D5AFE186-0D68-2DD9-BC8D-1CC5C10F8D39}"/>
              </a:ext>
            </a:extLst>
          </p:cNvPr>
          <p:cNvSpPr txBox="1"/>
          <p:nvPr/>
        </p:nvSpPr>
        <p:spPr>
          <a:xfrm>
            <a:off x="7643335" y="4527380"/>
            <a:ext cx="4252587" cy="1815882"/>
          </a:xfrm>
          <a:prstGeom prst="rect">
            <a:avLst/>
          </a:prstGeom>
          <a:noFill/>
        </p:spPr>
        <p:txBody>
          <a:bodyPr wrap="square" rtlCol="0">
            <a:spAutoFit/>
          </a:bodyPr>
          <a:lstStyle/>
          <a:p>
            <a:pPr algn="ctr"/>
            <a:r>
              <a:rPr lang="en-GB" sz="1600" b="0" i="0" dirty="0">
                <a:solidFill>
                  <a:schemeClr val="bg1"/>
                </a:solidFill>
                <a:effectLst/>
                <a:latin typeface="Arial" panose="020B0604020202020204" pitchFamily="34" charset="0"/>
              </a:rPr>
              <a:t>Choose 5 countries from around the world and use </a:t>
            </a:r>
            <a:r>
              <a:rPr lang="en-GB" sz="1600" b="1" i="0" dirty="0">
                <a:solidFill>
                  <a:schemeClr val="bg1"/>
                </a:solidFill>
                <a:effectLst/>
                <a:latin typeface="Arial" panose="020B0604020202020204" pitchFamily="34" charset="0"/>
                <a:hlinkClick r:id="rId5">
                  <a:extLst>
                    <a:ext uri="{A12FA001-AC4F-418D-AE19-62706E023703}">
                      <ahyp:hlinkClr xmlns:ahyp="http://schemas.microsoft.com/office/drawing/2018/hyperlinkcolor" val="tx"/>
                    </a:ext>
                  </a:extLst>
                </a:hlinkClick>
              </a:rPr>
              <a:t>UNICEF’s 2021 State of the World’s Children data </a:t>
            </a:r>
            <a:r>
              <a:rPr lang="en-GB" sz="1600" b="0" i="0" dirty="0">
                <a:solidFill>
                  <a:schemeClr val="bg1"/>
                </a:solidFill>
                <a:effectLst/>
                <a:latin typeface="Arial" panose="020B0604020202020204" pitchFamily="34" charset="0"/>
              </a:rPr>
              <a:t>to compare primary and upper secondary completion rates for girls and boys. This can be found in Table 11 at the back of the report. Display your findings in a creative way.  </a:t>
            </a:r>
            <a:endParaRPr lang="en-GB" sz="1600" dirty="0">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81AADD9C-B977-AACA-5A60-AE40D9BF0893}"/>
              </a:ext>
            </a:extLst>
          </p:cNvPr>
          <p:cNvSpPr txBox="1"/>
          <p:nvPr/>
        </p:nvSpPr>
        <p:spPr>
          <a:xfrm>
            <a:off x="6253678" y="2235367"/>
            <a:ext cx="5545816" cy="1815882"/>
          </a:xfrm>
          <a:prstGeom prst="rect">
            <a:avLst/>
          </a:prstGeom>
          <a:noFill/>
        </p:spPr>
        <p:txBody>
          <a:bodyPr wrap="square" rtlCol="0">
            <a:spAutoFit/>
          </a:bodyPr>
          <a:lstStyle/>
          <a:p>
            <a:pPr algn="ctr"/>
            <a:r>
              <a:rPr lang="en-GB" sz="1400" b="0" i="0" dirty="0">
                <a:solidFill>
                  <a:schemeClr val="bg1"/>
                </a:solidFill>
                <a:effectLst/>
                <a:latin typeface="Arial" panose="020B0604020202020204" pitchFamily="34" charset="0"/>
              </a:rPr>
              <a:t> </a:t>
            </a:r>
            <a:r>
              <a:rPr lang="en-GB" sz="16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Have you heard the word misogyny being used? As a class, discuss what the word means and if you can think of any real-life examples of misogyny. Unfortunately, there is still a great deal of hate directed towards women and girls, particularly on social media. To explore this as a class, check out this lesson </a:t>
            </a:r>
            <a:r>
              <a:rPr lang="en-GB" sz="1600" u="sng" dirty="0">
                <a:solidFill>
                  <a:schemeClr val="bg1"/>
                </a:solidFill>
                <a:effectLst/>
                <a:latin typeface="Arial" panose="020B0604020202020204" pitchFamily="34" charset="0"/>
                <a:ea typeface="Arial" panose="020B060402020202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Tackling online misogyny: Misogyny, hate speech and toxic masculinity (secondary)</a:t>
            </a:r>
            <a:r>
              <a:rPr lang="en-GB" sz="1600" b="0" i="0" dirty="0">
                <a:solidFill>
                  <a:schemeClr val="bg1"/>
                </a:solidFill>
                <a:effectLst/>
                <a:latin typeface="Arial" panose="020B0604020202020204" pitchFamily="34" charset="0"/>
              </a:rPr>
              <a:t> </a:t>
            </a:r>
            <a:endParaRPr lang="en-GB" sz="1600" dirty="0">
              <a:solidFill>
                <a:schemeClr val="bg1"/>
              </a:solidFill>
              <a:latin typeface="Arial" panose="020B0604020202020204" pitchFamily="34" charset="0"/>
              <a:cs typeface="Arial" panose="020B0604020202020204" pitchFamily="34" charset="0"/>
            </a:endParaRPr>
          </a:p>
        </p:txBody>
      </p:sp>
      <p:pic>
        <p:nvPicPr>
          <p:cNvPr id="10" name="Online Media 9" title="Equity and Equality">
            <a:hlinkClick r:id="" action="ppaction://media"/>
            <a:extLst>
              <a:ext uri="{FF2B5EF4-FFF2-40B4-BE49-F238E27FC236}">
                <a16:creationId xmlns:a16="http://schemas.microsoft.com/office/drawing/2014/main" id="{6E87E100-2219-425F-5145-45EE7AF5ACE5}"/>
              </a:ext>
            </a:extLst>
          </p:cNvPr>
          <p:cNvPicPr>
            <a:picLocks noRot="1" noChangeAspect="1"/>
          </p:cNvPicPr>
          <p:nvPr>
            <a:videoFile r:link="rId1"/>
          </p:nvPr>
        </p:nvPicPr>
        <p:blipFill>
          <a:blip r:embed="rId7"/>
          <a:stretch>
            <a:fillRect/>
          </a:stretch>
        </p:blipFill>
        <p:spPr>
          <a:xfrm>
            <a:off x="4493470" y="4708724"/>
            <a:ext cx="2540000" cy="1435100"/>
          </a:xfrm>
          <a:prstGeom prst="rect">
            <a:avLst/>
          </a:prstGeom>
        </p:spPr>
      </p:pic>
    </p:spTree>
    <p:extLst>
      <p:ext uri="{BB962C8B-B14F-4D97-AF65-F5344CB8AC3E}">
        <p14:creationId xmlns:p14="http://schemas.microsoft.com/office/powerpoint/2010/main" val="1242304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165716-FF31-A845-A83E-5C96960D70F9}"/>
              </a:ext>
            </a:extLst>
          </p:cNvPr>
          <p:cNvSpPr>
            <a:spLocks noGrp="1"/>
          </p:cNvSpPr>
          <p:nvPr>
            <p:ph type="body" sz="quarter" idx="14"/>
          </p:nvPr>
        </p:nvSpPr>
        <p:spPr>
          <a:xfrm>
            <a:off x="6536002" y="663684"/>
            <a:ext cx="3379523" cy="588605"/>
          </a:xfrm>
        </p:spPr>
        <p:txBody>
          <a:bodyPr/>
          <a:lstStyle/>
          <a:p>
            <a:r>
              <a:rPr lang="en-US" sz="3200" dirty="0">
                <a:latin typeface="Arial Black" panose="020B0A04020102020204" pitchFamily="34" charset="0"/>
              </a:rPr>
              <a:t>REFLECTION</a:t>
            </a:r>
          </a:p>
        </p:txBody>
      </p:sp>
      <p:sp>
        <p:nvSpPr>
          <p:cNvPr id="3" name="Text Placeholder 2">
            <a:extLst>
              <a:ext uri="{FF2B5EF4-FFF2-40B4-BE49-F238E27FC236}">
                <a16:creationId xmlns:a16="http://schemas.microsoft.com/office/drawing/2014/main" id="{D571A7BB-2A24-D942-B067-AA19DC6FF020}"/>
              </a:ext>
            </a:extLst>
          </p:cNvPr>
          <p:cNvSpPr>
            <a:spLocks noGrp="1"/>
          </p:cNvSpPr>
          <p:nvPr>
            <p:ph type="body" sz="quarter" idx="17"/>
          </p:nvPr>
        </p:nvSpPr>
        <p:spPr>
          <a:xfrm>
            <a:off x="6535896" y="1526397"/>
            <a:ext cx="5305425" cy="870290"/>
          </a:xfrm>
        </p:spPr>
        <p:txBody>
          <a:bodyPr vert="horz" lIns="0" tIns="45720" rIns="90000" bIns="45720" rtlCol="0" anchor="t">
            <a:noAutofit/>
          </a:bodyPr>
          <a:lstStyle/>
          <a:p>
            <a:pPr algn="ctr"/>
            <a:r>
              <a:rPr lang="en-GB" sz="2400" i="1" dirty="0">
                <a:latin typeface="Arial"/>
                <a:cs typeface="Arial"/>
              </a:rPr>
              <a:t>We need to be brave to challenge unfairness and make the world a better place for everyone</a:t>
            </a:r>
            <a:r>
              <a:rPr lang="en-GB" sz="1800" dirty="0">
                <a:latin typeface="Arial"/>
                <a:cs typeface="Arial"/>
              </a:rPr>
              <a:t>.</a:t>
            </a:r>
            <a:endParaRPr lang="en-US"/>
          </a:p>
          <a:p>
            <a:r>
              <a:rPr lang="en-GB" sz="1800" i="1" dirty="0">
                <a:latin typeface="Arial"/>
                <a:ea typeface="Calibri" panose="020F0502020204030204" pitchFamily="34" charset="0"/>
                <a:cs typeface="Times New Roman"/>
              </a:rPr>
              <a:t>  </a:t>
            </a:r>
            <a:endParaRPr lang="en-GB" sz="1800" dirty="0">
              <a:latin typeface="Arial"/>
              <a:ea typeface="Calibri" panose="020F0502020204030204" pitchFamily="34" charset="0"/>
              <a:cs typeface="Times New Roman" panose="02020603050405020304" pitchFamily="18" charset="0"/>
            </a:endParaRPr>
          </a:p>
          <a:p>
            <a:r>
              <a:rPr lang="en-GB" sz="1800" i="1" dirty="0">
                <a:latin typeface="Arial"/>
                <a:ea typeface="Arial" panose="020B0604020202020204" pitchFamily="34" charset="0"/>
                <a:cs typeface="Times New Roman"/>
              </a:rPr>
              <a:t>  </a:t>
            </a:r>
            <a:endParaRPr lang="en-GB" sz="1800">
              <a:effectLst/>
              <a:latin typeface="Arial"/>
              <a:ea typeface="Calibri" panose="020F0502020204030204" pitchFamily="34" charset="0"/>
              <a:cs typeface="Times New Roman" panose="02020603050405020304" pitchFamily="18" charset="0"/>
            </a:endParaRPr>
          </a:p>
          <a:p>
            <a:endParaRPr lang="en-GB" sz="1800"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DF0353F7-0EFC-E549-AA82-F8CD01C78C85}"/>
              </a:ext>
            </a:extLst>
          </p:cNvPr>
          <p:cNvSpPr>
            <a:spLocks noGrp="1"/>
          </p:cNvSpPr>
          <p:nvPr>
            <p:ph type="body" sz="quarter" idx="21"/>
          </p:nvPr>
        </p:nvSpPr>
        <p:spPr>
          <a:xfrm>
            <a:off x="6535896" y="2900426"/>
            <a:ext cx="5433498" cy="3768452"/>
          </a:xfrm>
        </p:spPr>
        <p:txBody>
          <a:bodyPr vert="horz" lIns="0" tIns="45720" rIns="91440" bIns="45720" rtlCol="0" anchor="t">
            <a:noAutofit/>
          </a:bodyPr>
          <a:lstStyle/>
          <a:p>
            <a:pPr marL="342900" indent="-342900">
              <a:lnSpc>
                <a:spcPct val="107000"/>
              </a:lnSpc>
              <a:buFont typeface="Symbol" panose="05050102010706020507" pitchFamily="18" charset="2"/>
              <a:buChar char=""/>
            </a:pPr>
            <a:r>
              <a:rPr lang="en-GB" dirty="0">
                <a:latin typeface="Arial"/>
                <a:ea typeface="Calibri" panose="020F0502020204030204" pitchFamily="34" charset="0"/>
                <a:cs typeface="Arial"/>
              </a:rPr>
              <a:t>Think of a change that would help to make a fairer world where gender equality is a reality. It might be something small. </a:t>
            </a:r>
            <a:endParaRPr lang="en-US" dirty="0"/>
          </a:p>
          <a:p>
            <a:pPr marL="342900" indent="-342900">
              <a:lnSpc>
                <a:spcPct val="107000"/>
              </a:lnSpc>
              <a:buFont typeface="Symbol" panose="05050102010706020507" pitchFamily="18" charset="2"/>
              <a:buChar char=""/>
            </a:pPr>
            <a:r>
              <a:rPr lang="en-GB" dirty="0">
                <a:latin typeface="Arial"/>
                <a:ea typeface="Calibri" panose="020F0502020204030204" pitchFamily="34" charset="0"/>
                <a:cs typeface="Arial"/>
              </a:rPr>
              <a:t>Is there something you can do to make this happen?</a:t>
            </a:r>
            <a:endParaRPr lang="en-GB" sz="1800" dirty="0">
              <a:effectLst/>
              <a:latin typeface="Arial"/>
              <a:ea typeface="Calibri" panose="020F0502020204030204" pitchFamily="34" charset="0"/>
              <a:cs typeface="Arial"/>
            </a:endParaRPr>
          </a:p>
          <a:p>
            <a:pPr marL="342900" indent="-342900">
              <a:lnSpc>
                <a:spcPct val="107000"/>
              </a:lnSpc>
              <a:buFont typeface="Symbol" panose="05050102010706020507" pitchFamily="18" charset="2"/>
              <a:buChar char=""/>
            </a:pPr>
            <a:r>
              <a:rPr lang="en-GB" dirty="0">
                <a:latin typeface="Arial"/>
                <a:ea typeface="Calibri" panose="020F0502020204030204" pitchFamily="34" charset="0"/>
                <a:cs typeface="Arial"/>
              </a:rPr>
              <a:t>Can you tell somebody about the change you would like to see? </a:t>
            </a:r>
            <a:endParaRPr lang="en-GB" sz="1800" dirty="0">
              <a:effectLst/>
              <a:latin typeface="Arial"/>
              <a:ea typeface="Calibri" panose="020F0502020204030204" pitchFamily="34" charset="0"/>
              <a:cs typeface="Arial"/>
            </a:endParaRPr>
          </a:p>
        </p:txBody>
      </p:sp>
    </p:spTree>
    <p:extLst>
      <p:ext uri="{BB962C8B-B14F-4D97-AF65-F5344CB8AC3E}">
        <p14:creationId xmlns:p14="http://schemas.microsoft.com/office/powerpoint/2010/main" val="1248567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189B3A-D0E7-E640-B1F0-3B483591A08C}"/>
              </a:ext>
            </a:extLst>
          </p:cNvPr>
          <p:cNvSpPr>
            <a:spLocks noGrp="1"/>
          </p:cNvSpPr>
          <p:nvPr>
            <p:ph type="body" sz="quarter" idx="14"/>
          </p:nvPr>
        </p:nvSpPr>
        <p:spPr>
          <a:xfrm>
            <a:off x="528742" y="594238"/>
            <a:ext cx="3033608" cy="588605"/>
          </a:xfrm>
        </p:spPr>
        <p:txBody>
          <a:bodyPr/>
          <a:lstStyle/>
          <a:p>
            <a:r>
              <a:rPr lang="en-US" sz="3200" dirty="0">
                <a:latin typeface="Arial Black" panose="020B0A04020102020204" pitchFamily="34" charset="0"/>
              </a:rPr>
              <a:t>MORE INFO</a:t>
            </a:r>
          </a:p>
        </p:txBody>
      </p:sp>
      <p:sp>
        <p:nvSpPr>
          <p:cNvPr id="4" name="Text Placeholder 3">
            <a:extLst>
              <a:ext uri="{FF2B5EF4-FFF2-40B4-BE49-F238E27FC236}">
                <a16:creationId xmlns:a16="http://schemas.microsoft.com/office/drawing/2014/main" id="{90C7C574-9573-5D42-A50A-7E87DA182D29}"/>
              </a:ext>
            </a:extLst>
          </p:cNvPr>
          <p:cNvSpPr>
            <a:spLocks noGrp="1"/>
          </p:cNvSpPr>
          <p:nvPr>
            <p:ph type="body" sz="quarter" idx="17"/>
          </p:nvPr>
        </p:nvSpPr>
        <p:spPr/>
        <p:txBody>
          <a:bodyPr/>
          <a:lstStyle/>
          <a:p>
            <a:r>
              <a:rPr lang="en-US" sz="2400" dirty="0">
                <a:latin typeface="Arial Black" panose="020B0A04020102020204" pitchFamily="34" charset="0"/>
                <a:cs typeface="Arial" panose="020B0604020202020204" pitchFamily="34" charset="0"/>
              </a:rPr>
              <a:t>RRSA WEBSITE</a:t>
            </a:r>
          </a:p>
        </p:txBody>
      </p:sp>
      <p:sp>
        <p:nvSpPr>
          <p:cNvPr id="6" name="Text Placeholder 5">
            <a:extLst>
              <a:ext uri="{FF2B5EF4-FFF2-40B4-BE49-F238E27FC236}">
                <a16:creationId xmlns:a16="http://schemas.microsoft.com/office/drawing/2014/main" id="{1655297F-1DF4-2847-81FC-29805F363780}"/>
              </a:ext>
            </a:extLst>
          </p:cNvPr>
          <p:cNvSpPr>
            <a:spLocks noGrp="1"/>
          </p:cNvSpPr>
          <p:nvPr>
            <p:ph type="body" sz="quarter" idx="23"/>
          </p:nvPr>
        </p:nvSpPr>
        <p:spPr>
          <a:xfrm>
            <a:off x="6586401" y="2071688"/>
            <a:ext cx="5305425" cy="1262062"/>
          </a:xfrm>
        </p:spPr>
        <p:txBody>
          <a:bodyPr/>
          <a:lstStyle/>
          <a:p>
            <a:pPr rtl="0" fontAlgn="base"/>
            <a:r>
              <a:rPr lang="en-GB" dirty="0">
                <a:latin typeface="Arial" panose="020B0604020202020204" pitchFamily="34" charset="0"/>
                <a:cs typeface="Arial" panose="020B0604020202020204" pitchFamily="34" charset="0"/>
              </a:rPr>
              <a:t>For more information or to download previous Article of the Week packs please visit the RRSA website by clicking on the link below.</a:t>
            </a:r>
            <a:endParaRPr lang="en-GB" b="0" dirty="0">
              <a:effectLst/>
              <a:latin typeface="Arial" panose="020B0604020202020204" pitchFamily="34" charset="0"/>
              <a:cs typeface="Arial" panose="020B0604020202020204" pitchFamily="34" charset="0"/>
            </a:endParaRPr>
          </a:p>
        </p:txBody>
      </p:sp>
      <p:pic>
        <p:nvPicPr>
          <p:cNvPr id="8" name="Picture 7" descr="A group of people posing for a photo&#10;&#10;Description automatically generated with medium confidence">
            <a:extLst>
              <a:ext uri="{FF2B5EF4-FFF2-40B4-BE49-F238E27FC236}">
                <a16:creationId xmlns:a16="http://schemas.microsoft.com/office/drawing/2014/main" id="{D31FC92E-22A0-FD94-9E6F-5E0F26139D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53" r="-5618"/>
          <a:stretch/>
        </p:blipFill>
        <p:spPr>
          <a:xfrm>
            <a:off x="906104" y="2762249"/>
            <a:ext cx="4077286" cy="2228851"/>
          </a:xfrm>
          <a:prstGeom prst="rect">
            <a:avLst/>
          </a:prstGeom>
        </p:spPr>
      </p:pic>
      <p:sp>
        <p:nvSpPr>
          <p:cNvPr id="10" name="Rectangle 9">
            <a:extLst>
              <a:ext uri="{FF2B5EF4-FFF2-40B4-BE49-F238E27FC236}">
                <a16:creationId xmlns:a16="http://schemas.microsoft.com/office/drawing/2014/main" id="{89E591FB-6F15-7726-9D21-562B72C0AA5A}"/>
              </a:ext>
            </a:extLst>
          </p:cNvPr>
          <p:cNvSpPr/>
          <p:nvPr/>
        </p:nvSpPr>
        <p:spPr>
          <a:xfrm>
            <a:off x="6586401" y="3524251"/>
            <a:ext cx="2205174" cy="6191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latin typeface="Arial Black" panose="020B0A04020102020204" pitchFamily="34" charset="0"/>
                <a:hlinkClick r:id="rId3">
                  <a:extLst>
                    <a:ext uri="{A12FA001-AC4F-418D-AE19-62706E023703}">
                      <ahyp:hlinkClr xmlns:ahyp="http://schemas.microsoft.com/office/drawing/2018/hyperlinkcolor" val="tx"/>
                    </a:ext>
                  </a:extLst>
                </a:hlinkClick>
              </a:rPr>
              <a:t>CLICK HERE</a:t>
            </a:r>
            <a:endParaRPr lang="en-GB" sz="200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34067796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UK_Univers_Powerpoint_16.9_template" id="{E7465B0F-3A31-7345-A344-597C117D6CCC}" vid="{FC2F8100-4B7B-ED4C-AA18-18EF80D39A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5179</TotalTime>
  <Words>1714</Words>
  <Application>Microsoft Office PowerPoint</Application>
  <PresentationFormat>Widescreen</PresentationFormat>
  <Paragraphs>93</Paragraphs>
  <Slides>13</Slides>
  <Notes>5</Notes>
  <HiddenSlides>0</HiddenSlides>
  <MMClips>10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13</vt:i4>
      </vt:variant>
    </vt:vector>
  </HeadingPairs>
  <TitlesOfParts>
    <vt:vector size="25" baseType="lpstr">
      <vt:lpstr>Arial</vt:lpstr>
      <vt:lpstr>Arial Black</vt:lpstr>
      <vt:lpstr>Calibri</vt:lpstr>
      <vt:lpstr>Open Sans</vt:lpstr>
      <vt:lpstr>Symbol</vt:lpstr>
      <vt:lpstr>Times New Roman</vt:lpstr>
      <vt:lpstr>Univers LT Pro 45 Light</vt:lpstr>
      <vt:lpstr>Univers LT Pro 55</vt:lpstr>
      <vt:lpstr>Univers LT Pro 85 XBlack</vt:lpstr>
      <vt:lpstr>Univers LT Std 45 Light</vt:lpstr>
      <vt:lpstr>Wingdings</vt:lpstr>
      <vt:lpstr>Office Theme</vt:lpstr>
      <vt:lpstr>ARTICLE OF THE WEEK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UUK POWERPOINT TEMPLATE</dc:title>
  <dc:creator>Katherine Fardell</dc:creator>
  <cp:lastModifiedBy>Anna Kirkwood</cp:lastModifiedBy>
  <cp:revision>268</cp:revision>
  <dcterms:created xsi:type="dcterms:W3CDTF">2022-01-18T14:28:30Z</dcterms:created>
  <dcterms:modified xsi:type="dcterms:W3CDTF">2023-03-08T05:06:50Z</dcterms:modified>
</cp:coreProperties>
</file>