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4"/>
  </p:sldMasterIdLst>
  <p:sldIdLst>
    <p:sldId id="256" r:id="rId5"/>
    <p:sldId id="257" r:id="rId6"/>
    <p:sldId id="258" r:id="rId7"/>
    <p:sldId id="292" r:id="rId8"/>
    <p:sldId id="260" r:id="rId9"/>
    <p:sldId id="293" r:id="rId10"/>
    <p:sldId id="262" r:id="rId11"/>
    <p:sldId id="294" r:id="rId12"/>
    <p:sldId id="264" r:id="rId13"/>
    <p:sldId id="265" r:id="rId14"/>
    <p:sldId id="266" r:id="rId15"/>
    <p:sldId id="268" r:id="rId16"/>
    <p:sldId id="295" r:id="rId17"/>
    <p:sldId id="296" r:id="rId18"/>
    <p:sldId id="271" r:id="rId19"/>
    <p:sldId id="297"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9" r:id="rId36"/>
    <p:sldId id="291" r:id="rId3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69A06-7236-95D4-1A8C-65D0A2C6DB03}" v="584" dt="2023-01-05T10:43:29.224"/>
    <p1510:client id="{6A7882F0-FC85-E9C1-C356-E337F88EE600}" v="9" dt="2023-01-05T10:59:01.878"/>
    <p1510:client id="{F4779022-6C40-4452-3CF6-868E95CF81CD}" v="5" dt="2023-01-05T09:43:10.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2"/>
  </p:normalViewPr>
  <p:slideViewPr>
    <p:cSldViewPr snapToGrid="0">
      <p:cViewPr varScale="1">
        <p:scale>
          <a:sx n="106" d="100"/>
          <a:sy n="106" d="100"/>
        </p:scale>
        <p:origin x="79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1/9/23</a:t>
            </a:fld>
            <a:endParaRPr lang="en-US"/>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76219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1/9/23</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112840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1/9/23</a:t>
            </a:fld>
            <a:endParaRPr lang="en-US"/>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83109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1/9/23</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934390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1/9/23</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068879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1/9/23</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301362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1/9/23</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17472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1/9/23</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154432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1/9/23</a:t>
            </a:fld>
            <a:endParaRPr lang="en-US"/>
          </a:p>
        </p:txBody>
      </p:sp>
      <p:sp>
        <p:nvSpPr>
          <p:cNvPr id="6" name="Footer Placeholder 5"/>
          <p:cNvSpPr>
            <a:spLocks noGrp="1"/>
          </p:cNvSpPr>
          <p:nvPr>
            <p:ph type="ftr" sz="quarter" idx="11"/>
          </p:nvPr>
        </p:nvSpPr>
        <p:spPr>
          <a:xfrm>
            <a:off x="1097279" y="6446838"/>
            <a:ext cx="6818262" cy="365125"/>
          </a:xfrm>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427426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1/9/23</a:t>
            </a:fld>
            <a:endParaRPr lang="en-US"/>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582881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1/9/23</a:t>
            </a:fld>
            <a:endParaRPr lang="en-US"/>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59804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1/9/23</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90502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0" r:id="rId6"/>
    <p:sldLayoutId id="2147483726" r:id="rId7"/>
    <p:sldLayoutId id="2147483727" r:id="rId8"/>
    <p:sldLayoutId id="2147483728" r:id="rId9"/>
    <p:sldLayoutId id="2147483729" r:id="rId10"/>
    <p:sldLayoutId id="2147483731" r:id="rId11"/>
  </p:sldLayoutIdLst>
  <p:hf sldNum="0" hdr="0" ftr="0" dt="0"/>
  <p:txStyles>
    <p:titleStyle>
      <a:lvl1pPr algn="l" defTabSz="914400" rtl="0" eaLnBrk="1" latinLnBrk="0" hangingPunct="1">
        <a:lnSpc>
          <a:spcPct val="90000"/>
        </a:lnSpc>
        <a:spcBef>
          <a:spcPct val="0"/>
        </a:spcBef>
        <a:buNone/>
        <a:defRPr sz="42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C1033F4-7B9B-FDCD-A6AC-6B1F6384893B}"/>
              </a:ext>
            </a:extLst>
          </p:cNvPr>
          <p:cNvPicPr>
            <a:picLocks noChangeAspect="1"/>
          </p:cNvPicPr>
          <p:nvPr/>
        </p:nvPicPr>
        <p:blipFill rotWithShape="1">
          <a:blip r:embed="rId2"/>
          <a:srcRect t="11383" b="31026"/>
          <a:stretch/>
        </p:blipFill>
        <p:spPr>
          <a:xfrm>
            <a:off x="-32" y="10"/>
            <a:ext cx="12192031" cy="4915066"/>
          </a:xfrm>
          <a:prstGeom prst="rect">
            <a:avLst/>
          </a:prstGeom>
        </p:spPr>
      </p:pic>
      <p:sp>
        <p:nvSpPr>
          <p:cNvPr id="28" name="Rectangle 13">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8675" y="5120639"/>
            <a:ext cx="7137263" cy="1280161"/>
          </a:xfrm>
        </p:spPr>
        <p:txBody>
          <a:bodyPr anchor="ctr">
            <a:normAutofit/>
          </a:bodyPr>
          <a:lstStyle/>
          <a:p>
            <a:pPr algn="r"/>
            <a:r>
              <a:rPr lang="en-GB" sz="4100" b="1">
                <a:solidFill>
                  <a:srgbClr val="FFFFFF"/>
                </a:solidFill>
                <a:latin typeface="Bahnschrift"/>
                <a:cs typeface="Calibri Light"/>
              </a:rPr>
              <a:t>SNOW WHITE AND THE SEVEN DWARFS</a:t>
            </a:r>
            <a:endParaRPr lang="en-GB" sz="4100" b="1">
              <a:solidFill>
                <a:srgbClr val="FFFFFF"/>
              </a:solidFill>
              <a:latin typeface="Bahnschrift"/>
            </a:endParaRPr>
          </a:p>
        </p:txBody>
      </p:sp>
      <p:sp>
        <p:nvSpPr>
          <p:cNvPr id="3" name="Subtitle 2"/>
          <p:cNvSpPr>
            <a:spLocks noGrp="1"/>
          </p:cNvSpPr>
          <p:nvPr>
            <p:ph type="subTitle" idx="1"/>
          </p:nvPr>
        </p:nvSpPr>
        <p:spPr>
          <a:xfrm>
            <a:off x="8289580" y="5120639"/>
            <a:ext cx="3073745" cy="1280160"/>
          </a:xfrm>
        </p:spPr>
        <p:txBody>
          <a:bodyPr anchor="ctr">
            <a:normAutofit/>
          </a:bodyPr>
          <a:lstStyle/>
          <a:p>
            <a:r>
              <a:rPr lang="en-GB" b="1">
                <a:solidFill>
                  <a:srgbClr val="FFFFFF"/>
                </a:solidFill>
                <a:latin typeface="Bahnschrift"/>
              </a:rPr>
              <a:t>VISUAL STORY</a:t>
            </a:r>
          </a:p>
        </p:txBody>
      </p:sp>
      <p:cxnSp>
        <p:nvCxnSpPr>
          <p:cNvPr id="29" name="Straight Connector 15">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2EF7CD-17F4-6B2E-CE5F-01E0CDE8C608}"/>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b="1">
                <a:solidFill>
                  <a:srgbClr val="7030A0"/>
                </a:solidFill>
              </a:rPr>
              <a:t>The characters</a:t>
            </a:r>
          </a:p>
        </p:txBody>
      </p:sp>
      <p:sp>
        <p:nvSpPr>
          <p:cNvPr id="27" name="Rectangle 26">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8925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63">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6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4" name="Rectangle 67">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7389B-CB41-3C77-3700-866787A9B622}"/>
              </a:ext>
            </a:extLst>
          </p:cNvPr>
          <p:cNvSpPr>
            <a:spLocks noGrp="1"/>
          </p:cNvSpPr>
          <p:nvPr>
            <p:ph type="title"/>
          </p:nvPr>
        </p:nvSpPr>
        <p:spPr>
          <a:xfrm>
            <a:off x="6730000" y="639097"/>
            <a:ext cx="4813072" cy="3494791"/>
          </a:xfrm>
        </p:spPr>
        <p:txBody>
          <a:bodyPr vert="horz" lIns="91440" tIns="45720" rIns="91440" bIns="45720" rtlCol="0" anchor="b">
            <a:normAutofit/>
          </a:bodyPr>
          <a:lstStyle/>
          <a:p>
            <a:r>
              <a:rPr lang="en-US" sz="3200" b="1">
                <a:solidFill>
                  <a:schemeClr val="tx1">
                    <a:lumMod val="85000"/>
                    <a:lumOff val="15000"/>
                  </a:schemeClr>
                </a:solidFill>
              </a:rPr>
              <a:t>Nurse May </a:t>
            </a:r>
            <a:r>
              <a:rPr lang="en-US" sz="3200">
                <a:solidFill>
                  <a:schemeClr val="tx1">
                    <a:lumMod val="85000"/>
                    <a:lumOff val="15000"/>
                  </a:schemeClr>
                </a:solidFill>
              </a:rPr>
              <a:t>is our fabulous Panto Dame.  She will be making sure you're all giggling and doing some excellent dance routines. She wears big sparkly and colourful costumes.</a:t>
            </a:r>
          </a:p>
        </p:txBody>
      </p:sp>
      <p:pic>
        <p:nvPicPr>
          <p:cNvPr id="4" name="Picture 4" descr="A picture containing text&#10;&#10;Description automatically generated">
            <a:extLst>
              <a:ext uri="{FF2B5EF4-FFF2-40B4-BE49-F238E27FC236}">
                <a16:creationId xmlns:a16="http://schemas.microsoft.com/office/drawing/2014/main" id="{3558800B-D4AD-0DFA-625E-D972912F5752}"/>
              </a:ext>
            </a:extLst>
          </p:cNvPr>
          <p:cNvPicPr>
            <a:picLocks noChangeAspect="1"/>
          </p:cNvPicPr>
          <p:nvPr/>
        </p:nvPicPr>
        <p:blipFill rotWithShape="1">
          <a:blip r:embed="rId2"/>
          <a:srcRect r="1" b="18439"/>
          <a:stretch/>
        </p:blipFill>
        <p:spPr>
          <a:xfrm>
            <a:off x="1" y="10"/>
            <a:ext cx="6096000" cy="6857990"/>
          </a:xfrm>
          <a:prstGeom prst="rect">
            <a:avLst/>
          </a:prstGeom>
        </p:spPr>
      </p:pic>
      <p:cxnSp>
        <p:nvCxnSpPr>
          <p:cNvPr id="75" name="Straight Connector 69">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1421E9-B25E-10A0-9EB8-83BC282921D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355230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B52A583-29D4-62D7-FCE5-915C672A4CD1}"/>
              </a:ext>
            </a:extLst>
          </p:cNvPr>
          <p:cNvSpPr>
            <a:spLocks noGrp="1"/>
          </p:cNvSpPr>
          <p:nvPr>
            <p:ph type="title"/>
          </p:nvPr>
        </p:nvSpPr>
        <p:spPr>
          <a:xfrm>
            <a:off x="573591" y="3614099"/>
            <a:ext cx="3659246" cy="2850319"/>
          </a:xfrm>
        </p:spPr>
        <p:txBody>
          <a:bodyPr vert="horz" lIns="91440" tIns="45720" rIns="91440" bIns="45720" rtlCol="0" anchor="b">
            <a:noAutofit/>
          </a:bodyPr>
          <a:lstStyle/>
          <a:p>
            <a:r>
              <a:rPr lang="en-US" sz="2400" b="1">
                <a:solidFill>
                  <a:srgbClr val="FFFFFF"/>
                </a:solidFill>
              </a:rPr>
              <a:t>Lord Lucifer </a:t>
            </a:r>
            <a:r>
              <a:rPr lang="en-US" sz="2400">
                <a:solidFill>
                  <a:srgbClr val="FFFFFF"/>
                </a:solidFill>
              </a:rPr>
              <a:t>is our ‘Man in the Mirror’. He’s out to spoil the fun. A very grumpy man who thinks he’s very handsome and stylish. </a:t>
            </a:r>
            <a:br>
              <a:rPr lang="en-US" sz="2400"/>
            </a:br>
            <a:br>
              <a:rPr lang="en-US" sz="2400"/>
            </a:br>
            <a:r>
              <a:rPr lang="en-US" sz="2400">
                <a:solidFill>
                  <a:srgbClr val="FFFFFF"/>
                </a:solidFill>
              </a:rPr>
              <a:t>When you see him make sure to ‘boo’. He wears dark cloaks and black clothes to try and look sinister… but he actually just looks silly. He also does </a:t>
            </a:r>
            <a:r>
              <a:rPr lang="en-US" sz="2400" i="1">
                <a:solidFill>
                  <a:srgbClr val="FFFFFF"/>
                </a:solidFill>
              </a:rPr>
              <a:t>not</a:t>
            </a:r>
            <a:r>
              <a:rPr lang="en-US" sz="2400">
                <a:solidFill>
                  <a:srgbClr val="FFFFFF"/>
                </a:solidFill>
              </a:rPr>
              <a:t> like the Trams!</a:t>
            </a:r>
          </a:p>
        </p:txBody>
      </p:sp>
      <p:cxnSp>
        <p:nvCxnSpPr>
          <p:cNvPr id="16" name="Straight Connector 1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5">
            <a:extLst>
              <a:ext uri="{FF2B5EF4-FFF2-40B4-BE49-F238E27FC236}">
                <a16:creationId xmlns:a16="http://schemas.microsoft.com/office/drawing/2014/main" id="{284D30BB-E561-F3DE-B6DD-9AB57836E735}"/>
              </a:ext>
            </a:extLst>
          </p:cNvPr>
          <p:cNvPicPr>
            <a:picLocks noGrp="1" noChangeAspect="1"/>
          </p:cNvPicPr>
          <p:nvPr>
            <p:ph idx="1"/>
          </p:nvPr>
        </p:nvPicPr>
        <p:blipFill rotWithShape="1">
          <a:blip r:embed="rId2"/>
          <a:srcRect r="-1" b="34205"/>
          <a:stretch/>
        </p:blipFill>
        <p:spPr>
          <a:xfrm>
            <a:off x="4635095" y="10"/>
            <a:ext cx="7556889" cy="6857990"/>
          </a:xfrm>
          <a:prstGeom prst="rect">
            <a:avLst/>
          </a:prstGeom>
        </p:spPr>
      </p:pic>
    </p:spTree>
    <p:extLst>
      <p:ext uri="{BB962C8B-B14F-4D97-AF65-F5344CB8AC3E}">
        <p14:creationId xmlns:p14="http://schemas.microsoft.com/office/powerpoint/2010/main" val="274894836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4" name="Straight Connector 4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46" name="Rectangle 4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7389B-CB41-3C77-3700-866787A9B622}"/>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GB" sz="3200" b="1">
                <a:ea typeface="+mj-lt"/>
                <a:cs typeface="+mj-lt"/>
              </a:rPr>
              <a:t>Muddles </a:t>
            </a:r>
            <a:r>
              <a:rPr lang="en-GB" sz="3200">
                <a:ea typeface="+mj-lt"/>
                <a:cs typeface="+mj-lt"/>
              </a:rPr>
              <a:t>is one of the friendliest Panto Pals! He’s very energetic and loves nothing more than saying a big “Hiya pals!” to the audience. He’s one of Snow White’s best friends and loves her very much. Nurse May is his mum and she’s very proud of him.</a:t>
            </a:r>
          </a:p>
        </p:txBody>
      </p:sp>
      <p:pic>
        <p:nvPicPr>
          <p:cNvPr id="4" name="Picture 4" descr="A picture containing text&#10;&#10;Description automatically generated">
            <a:extLst>
              <a:ext uri="{FF2B5EF4-FFF2-40B4-BE49-F238E27FC236}">
                <a16:creationId xmlns:a16="http://schemas.microsoft.com/office/drawing/2014/main" id="{3558800B-D4AD-0DFA-625E-D972912F5752}"/>
              </a:ext>
            </a:extLst>
          </p:cNvPr>
          <p:cNvPicPr>
            <a:picLocks noChangeAspect="1"/>
          </p:cNvPicPr>
          <p:nvPr/>
        </p:nvPicPr>
        <p:blipFill rotWithShape="1">
          <a:blip r:embed="rId2"/>
          <a:srcRect l="5110" r="1662"/>
          <a:stretch/>
        </p:blipFill>
        <p:spPr>
          <a:xfrm>
            <a:off x="-1" y="1"/>
            <a:ext cx="4635315" cy="6857999"/>
          </a:xfrm>
          <a:prstGeom prst="rect">
            <a:avLst/>
          </a:prstGeom>
        </p:spPr>
      </p:pic>
      <p:cxnSp>
        <p:nvCxnSpPr>
          <p:cNvPr id="48" name="Straight Connector 4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1421E9-B25E-10A0-9EB8-83BC282921D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3" name="Picture 5">
            <a:extLst>
              <a:ext uri="{FF2B5EF4-FFF2-40B4-BE49-F238E27FC236}">
                <a16:creationId xmlns:a16="http://schemas.microsoft.com/office/drawing/2014/main" id="{45260BD3-65D1-43B8-12CF-B703D6E304FC}"/>
              </a:ext>
            </a:extLst>
          </p:cNvPr>
          <p:cNvPicPr>
            <a:picLocks noChangeAspect="1"/>
          </p:cNvPicPr>
          <p:nvPr/>
        </p:nvPicPr>
        <p:blipFill>
          <a:blip r:embed="rId3"/>
          <a:stretch>
            <a:fillRect/>
          </a:stretch>
        </p:blipFill>
        <p:spPr>
          <a:xfrm>
            <a:off x="-296709" y="14287"/>
            <a:ext cx="4943475" cy="6829425"/>
          </a:xfrm>
          <a:prstGeom prst="rect">
            <a:avLst/>
          </a:prstGeom>
        </p:spPr>
      </p:pic>
      <p:sp>
        <p:nvSpPr>
          <p:cNvPr id="6" name="TextBox 5">
            <a:extLst>
              <a:ext uri="{FF2B5EF4-FFF2-40B4-BE49-F238E27FC236}">
                <a16:creationId xmlns:a16="http://schemas.microsoft.com/office/drawing/2014/main" id="{1B74C804-D229-6BDF-226C-99B53B0B39F3}"/>
              </a:ext>
            </a:extLst>
          </p:cNvPr>
          <p:cNvSpPr txBox="1"/>
          <p:nvPr/>
        </p:nvSpPr>
        <p:spPr>
          <a:xfrm>
            <a:off x="803429"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7" name="Picture 7" descr="A picture containing colorful&#10;&#10;Description automatically generated">
            <a:extLst>
              <a:ext uri="{FF2B5EF4-FFF2-40B4-BE49-F238E27FC236}">
                <a16:creationId xmlns:a16="http://schemas.microsoft.com/office/drawing/2014/main" id="{0ED2832D-C08C-4D3E-3641-F95479B08650}"/>
              </a:ext>
            </a:extLst>
          </p:cNvPr>
          <p:cNvPicPr>
            <a:picLocks noChangeAspect="1"/>
          </p:cNvPicPr>
          <p:nvPr/>
        </p:nvPicPr>
        <p:blipFill>
          <a:blip r:embed="rId4"/>
          <a:stretch>
            <a:fillRect/>
          </a:stretch>
        </p:blipFill>
        <p:spPr>
          <a:xfrm>
            <a:off x="-224115" y="8554"/>
            <a:ext cx="5064619" cy="6848291"/>
          </a:xfrm>
          <a:prstGeom prst="rect">
            <a:avLst/>
          </a:prstGeom>
        </p:spPr>
      </p:pic>
      <p:sp>
        <p:nvSpPr>
          <p:cNvPr id="8" name="TextBox 7">
            <a:extLst>
              <a:ext uri="{FF2B5EF4-FFF2-40B4-BE49-F238E27FC236}">
                <a16:creationId xmlns:a16="http://schemas.microsoft.com/office/drawing/2014/main" id="{0CBA0123-E420-1BAB-CB64-B41382DC62AE}"/>
              </a:ext>
            </a:extLst>
          </p:cNvPr>
          <p:cNvSpPr txBox="1"/>
          <p:nvPr/>
        </p:nvSpPr>
        <p:spPr>
          <a:xfrm>
            <a:off x="1114148" y="3045041"/>
            <a:ext cx="2269725"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292335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8314B6D-0D03-E395-D1E9-CAA81E30989B}"/>
              </a:ext>
            </a:extLst>
          </p:cNvPr>
          <p:cNvSpPr>
            <a:spLocks noGrp="1"/>
          </p:cNvSpPr>
          <p:nvPr>
            <p:ph type="title"/>
          </p:nvPr>
        </p:nvSpPr>
        <p:spPr>
          <a:xfrm>
            <a:off x="1097280" y="1878078"/>
            <a:ext cx="5977937" cy="1666501"/>
          </a:xfrm>
        </p:spPr>
        <p:txBody>
          <a:bodyPr vert="horz" lIns="91440" tIns="45720" rIns="91440" bIns="45720" rtlCol="0" anchor="b">
            <a:noAutofit/>
          </a:bodyPr>
          <a:lstStyle/>
          <a:p>
            <a:endParaRPr lang="en-GB" sz="4000">
              <a:solidFill>
                <a:srgbClr val="FFFFFF"/>
              </a:solidFill>
            </a:endParaRPr>
          </a:p>
          <a:p>
            <a:r>
              <a:rPr lang="en-GB" sz="2400" b="1">
                <a:ea typeface="+mj-lt"/>
                <a:cs typeface="+mj-lt"/>
              </a:rPr>
              <a:t>Snow White </a:t>
            </a:r>
            <a:r>
              <a:rPr lang="en-GB" sz="2400">
                <a:ea typeface="+mj-lt"/>
                <a:cs typeface="+mj-lt"/>
              </a:rPr>
              <a:t>is the fairest of them all. She has a beautiful singing voice and is friends with whoever she meets. </a:t>
            </a:r>
            <a:br>
              <a:rPr lang="en-GB" sz="2400">
                <a:ea typeface="+mj-lt"/>
                <a:cs typeface="+mj-lt"/>
              </a:rPr>
            </a:br>
            <a:br>
              <a:rPr lang="en-GB" sz="2400">
                <a:ea typeface="+mj-lt"/>
                <a:cs typeface="+mj-lt"/>
              </a:rPr>
            </a:br>
            <a:r>
              <a:rPr lang="en-GB" sz="2400">
                <a:ea typeface="+mj-lt"/>
                <a:cs typeface="+mj-lt"/>
              </a:rPr>
              <a:t>She has met her Prince and wants to marry him and live happily ever after.</a:t>
            </a:r>
            <a:r>
              <a:rPr lang="en-GB" sz="2400" b="1">
                <a:ea typeface="+mj-lt"/>
                <a:cs typeface="+mj-lt"/>
              </a:rPr>
              <a:t> </a:t>
            </a:r>
            <a:r>
              <a:rPr lang="en-GB" sz="2400">
                <a:ea typeface="+mj-lt"/>
                <a:cs typeface="+mj-lt"/>
              </a:rPr>
              <a:t>She wears beautiful clothes with many bright colours.</a:t>
            </a:r>
          </a:p>
        </p:txBody>
      </p:sp>
      <p:cxnSp>
        <p:nvCxnSpPr>
          <p:cNvPr id="13" name="Straight Connector 1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5896" y="2353592"/>
            <a:ext cx="53035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person&#10;&#10;Description automatically generated">
            <a:extLst>
              <a:ext uri="{FF2B5EF4-FFF2-40B4-BE49-F238E27FC236}">
                <a16:creationId xmlns:a16="http://schemas.microsoft.com/office/drawing/2014/main" id="{47BFAF36-1A8A-7D98-4C09-5F286B048131}"/>
              </a:ext>
            </a:extLst>
          </p:cNvPr>
          <p:cNvPicPr>
            <a:picLocks noChangeAspect="1"/>
          </p:cNvPicPr>
          <p:nvPr/>
        </p:nvPicPr>
        <p:blipFill rotWithShape="1">
          <a:blip r:embed="rId2"/>
          <a:srcRect l="3955" r="3609"/>
          <a:stretch/>
        </p:blipFill>
        <p:spPr>
          <a:xfrm>
            <a:off x="7611902" y="10"/>
            <a:ext cx="4580097" cy="6857990"/>
          </a:xfrm>
          <a:prstGeom prst="rect">
            <a:avLst/>
          </a:prstGeom>
        </p:spPr>
      </p:pic>
    </p:spTree>
    <p:extLst>
      <p:ext uri="{BB962C8B-B14F-4D97-AF65-F5344CB8AC3E}">
        <p14:creationId xmlns:p14="http://schemas.microsoft.com/office/powerpoint/2010/main" val="287225834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4" name="Straight Connector 4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46" name="Rectangle 4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7389B-CB41-3C77-3700-866787A9B622}"/>
              </a:ext>
            </a:extLst>
          </p:cNvPr>
          <p:cNvSpPr>
            <a:spLocks noGrp="1"/>
          </p:cNvSpPr>
          <p:nvPr>
            <p:ph type="title"/>
          </p:nvPr>
        </p:nvSpPr>
        <p:spPr>
          <a:xfrm>
            <a:off x="5289754" y="639097"/>
            <a:ext cx="6253317" cy="3686015"/>
          </a:xfrm>
        </p:spPr>
        <p:txBody>
          <a:bodyPr vert="horz" lIns="91440" tIns="45720" rIns="91440" bIns="45720" rtlCol="0" anchor="b">
            <a:normAutofit fontScale="90000"/>
          </a:bodyPr>
          <a:lstStyle/>
          <a:p>
            <a:r>
              <a:rPr lang="en-GB" sz="3200" b="1">
                <a:ea typeface="+mj-lt"/>
                <a:cs typeface="+mj-lt"/>
              </a:rPr>
              <a:t>Prince Hamish </a:t>
            </a:r>
            <a:r>
              <a:rPr lang="en-GB" sz="3200">
                <a:ea typeface="+mj-lt"/>
                <a:cs typeface="+mj-lt"/>
              </a:rPr>
              <a:t>is our handsome Prince! Like Snow White he cannot wait to be married and he sings almost as beautifully as her. He wears silver clothes of royalty and speak with a lovely deep voice. He is also partial to an apple… which is unusual as Snow White likes them too. They were meant to be!</a:t>
            </a:r>
          </a:p>
        </p:txBody>
      </p:sp>
      <p:pic>
        <p:nvPicPr>
          <p:cNvPr id="4" name="Picture 4" descr="A picture containing text&#10;&#10;Description automatically generated">
            <a:extLst>
              <a:ext uri="{FF2B5EF4-FFF2-40B4-BE49-F238E27FC236}">
                <a16:creationId xmlns:a16="http://schemas.microsoft.com/office/drawing/2014/main" id="{3558800B-D4AD-0DFA-625E-D972912F5752}"/>
              </a:ext>
            </a:extLst>
          </p:cNvPr>
          <p:cNvPicPr>
            <a:picLocks noChangeAspect="1"/>
          </p:cNvPicPr>
          <p:nvPr/>
        </p:nvPicPr>
        <p:blipFill rotWithShape="1">
          <a:blip r:embed="rId2"/>
          <a:srcRect l="5110" r="1662"/>
          <a:stretch/>
        </p:blipFill>
        <p:spPr>
          <a:xfrm>
            <a:off x="-1" y="1"/>
            <a:ext cx="4635315" cy="6857999"/>
          </a:xfrm>
          <a:prstGeom prst="rect">
            <a:avLst/>
          </a:prstGeom>
        </p:spPr>
      </p:pic>
      <p:cxnSp>
        <p:nvCxnSpPr>
          <p:cNvPr id="48" name="Straight Connector 4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1421E9-B25E-10A0-9EB8-83BC282921D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3" name="Picture 5">
            <a:extLst>
              <a:ext uri="{FF2B5EF4-FFF2-40B4-BE49-F238E27FC236}">
                <a16:creationId xmlns:a16="http://schemas.microsoft.com/office/drawing/2014/main" id="{45260BD3-65D1-43B8-12CF-B703D6E304FC}"/>
              </a:ext>
            </a:extLst>
          </p:cNvPr>
          <p:cNvPicPr>
            <a:picLocks noChangeAspect="1"/>
          </p:cNvPicPr>
          <p:nvPr/>
        </p:nvPicPr>
        <p:blipFill>
          <a:blip r:embed="rId3"/>
          <a:stretch>
            <a:fillRect/>
          </a:stretch>
        </p:blipFill>
        <p:spPr>
          <a:xfrm>
            <a:off x="-296709" y="14287"/>
            <a:ext cx="4943475" cy="6829425"/>
          </a:xfrm>
          <a:prstGeom prst="rect">
            <a:avLst/>
          </a:prstGeom>
        </p:spPr>
      </p:pic>
      <p:sp>
        <p:nvSpPr>
          <p:cNvPr id="6" name="TextBox 5">
            <a:extLst>
              <a:ext uri="{FF2B5EF4-FFF2-40B4-BE49-F238E27FC236}">
                <a16:creationId xmlns:a16="http://schemas.microsoft.com/office/drawing/2014/main" id="{1B74C804-D229-6BDF-226C-99B53B0B39F3}"/>
              </a:ext>
            </a:extLst>
          </p:cNvPr>
          <p:cNvSpPr txBox="1"/>
          <p:nvPr/>
        </p:nvSpPr>
        <p:spPr>
          <a:xfrm>
            <a:off x="803429"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7" name="Picture 7" descr="A picture containing colorful&#10;&#10;Description automatically generated">
            <a:extLst>
              <a:ext uri="{FF2B5EF4-FFF2-40B4-BE49-F238E27FC236}">
                <a16:creationId xmlns:a16="http://schemas.microsoft.com/office/drawing/2014/main" id="{0ED2832D-C08C-4D3E-3641-F95479B08650}"/>
              </a:ext>
            </a:extLst>
          </p:cNvPr>
          <p:cNvPicPr>
            <a:picLocks noChangeAspect="1"/>
          </p:cNvPicPr>
          <p:nvPr/>
        </p:nvPicPr>
        <p:blipFill>
          <a:blip r:embed="rId4"/>
          <a:stretch>
            <a:fillRect/>
          </a:stretch>
        </p:blipFill>
        <p:spPr>
          <a:xfrm>
            <a:off x="-224115" y="8554"/>
            <a:ext cx="5064619" cy="6848291"/>
          </a:xfrm>
          <a:prstGeom prst="rect">
            <a:avLst/>
          </a:prstGeom>
        </p:spPr>
      </p:pic>
      <p:sp>
        <p:nvSpPr>
          <p:cNvPr id="8" name="TextBox 7">
            <a:extLst>
              <a:ext uri="{FF2B5EF4-FFF2-40B4-BE49-F238E27FC236}">
                <a16:creationId xmlns:a16="http://schemas.microsoft.com/office/drawing/2014/main" id="{0CBA0123-E420-1BAB-CB64-B41382DC62AE}"/>
              </a:ext>
            </a:extLst>
          </p:cNvPr>
          <p:cNvSpPr txBox="1"/>
          <p:nvPr/>
        </p:nvSpPr>
        <p:spPr>
          <a:xfrm>
            <a:off x="1114148" y="3045041"/>
            <a:ext cx="2269725"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9" name="Picture 9" descr="A picture containing person&#10;&#10;Description automatically generated">
            <a:extLst>
              <a:ext uri="{FF2B5EF4-FFF2-40B4-BE49-F238E27FC236}">
                <a16:creationId xmlns:a16="http://schemas.microsoft.com/office/drawing/2014/main" id="{0D6BAFC0-D433-17D1-B3BC-FA27F95553AA}"/>
              </a:ext>
            </a:extLst>
          </p:cNvPr>
          <p:cNvPicPr>
            <a:picLocks noChangeAspect="1"/>
          </p:cNvPicPr>
          <p:nvPr/>
        </p:nvPicPr>
        <p:blipFill>
          <a:blip r:embed="rId5"/>
          <a:stretch>
            <a:fillRect/>
          </a:stretch>
        </p:blipFill>
        <p:spPr>
          <a:xfrm>
            <a:off x="-207192" y="-8878"/>
            <a:ext cx="5141743" cy="6860960"/>
          </a:xfrm>
          <a:prstGeom prst="rect">
            <a:avLst/>
          </a:prstGeom>
        </p:spPr>
      </p:pic>
      <p:sp>
        <p:nvSpPr>
          <p:cNvPr id="10" name="TextBox 9">
            <a:extLst>
              <a:ext uri="{FF2B5EF4-FFF2-40B4-BE49-F238E27FC236}">
                <a16:creationId xmlns:a16="http://schemas.microsoft.com/office/drawing/2014/main" id="{317422FD-426B-F97E-4CCF-A24785D3E920}"/>
              </a:ext>
            </a:extLst>
          </p:cNvPr>
          <p:cNvSpPr txBox="1"/>
          <p:nvPr/>
        </p:nvSpPr>
        <p:spPr>
          <a:xfrm>
            <a:off x="1143740" y="3133817"/>
            <a:ext cx="2499065"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1" name="Picture 11">
            <a:extLst>
              <a:ext uri="{FF2B5EF4-FFF2-40B4-BE49-F238E27FC236}">
                <a16:creationId xmlns:a16="http://schemas.microsoft.com/office/drawing/2014/main" id="{BEC3C3B1-5912-C9FF-41E8-176EA923DC0C}"/>
              </a:ext>
            </a:extLst>
          </p:cNvPr>
          <p:cNvPicPr>
            <a:picLocks noChangeAspect="1"/>
          </p:cNvPicPr>
          <p:nvPr/>
        </p:nvPicPr>
        <p:blipFill>
          <a:blip r:embed="rId6"/>
          <a:stretch>
            <a:fillRect/>
          </a:stretch>
        </p:blipFill>
        <p:spPr>
          <a:xfrm>
            <a:off x="-100983" y="-1480"/>
            <a:ext cx="5099482" cy="6868359"/>
          </a:xfrm>
          <a:prstGeom prst="rect">
            <a:avLst/>
          </a:prstGeom>
        </p:spPr>
      </p:pic>
      <p:sp>
        <p:nvSpPr>
          <p:cNvPr id="12" name="TextBox 11">
            <a:extLst>
              <a:ext uri="{FF2B5EF4-FFF2-40B4-BE49-F238E27FC236}">
                <a16:creationId xmlns:a16="http://schemas.microsoft.com/office/drawing/2014/main" id="{D547DD6A-E955-3C08-9426-17651FC09C78}"/>
              </a:ext>
            </a:extLst>
          </p:cNvPr>
          <p:cNvSpPr txBox="1"/>
          <p:nvPr/>
        </p:nvSpPr>
        <p:spPr>
          <a:xfrm>
            <a:off x="1232517" y="3119021"/>
            <a:ext cx="2410288"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114370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51AA9D0-C637-5E19-4CE2-6B4843F3CE31}"/>
              </a:ext>
            </a:extLst>
          </p:cNvPr>
          <p:cNvSpPr>
            <a:spLocks noGrp="1"/>
          </p:cNvSpPr>
          <p:nvPr>
            <p:ph type="title"/>
          </p:nvPr>
        </p:nvSpPr>
        <p:spPr>
          <a:xfrm>
            <a:off x="492212" y="3554915"/>
            <a:ext cx="3659246" cy="2850319"/>
          </a:xfrm>
        </p:spPr>
        <p:txBody>
          <a:bodyPr vert="horz" lIns="91440" tIns="45720" rIns="91440" bIns="45720" rtlCol="0" anchor="b">
            <a:noAutofit/>
          </a:bodyPr>
          <a:lstStyle/>
          <a:p>
            <a:r>
              <a:rPr lang="en-US" sz="2400" b="1">
                <a:solidFill>
                  <a:srgbClr val="FFFFFF"/>
                </a:solidFill>
              </a:rPr>
              <a:t>Queen </a:t>
            </a:r>
            <a:r>
              <a:rPr lang="en-US" sz="2400" b="1" err="1">
                <a:solidFill>
                  <a:srgbClr val="FFFFFF"/>
                </a:solidFill>
              </a:rPr>
              <a:t>Dragonella</a:t>
            </a:r>
            <a:r>
              <a:rPr lang="en-US" sz="2400" b="1">
                <a:solidFill>
                  <a:srgbClr val="FFFFFF"/>
                </a:solidFill>
              </a:rPr>
              <a:t> </a:t>
            </a:r>
            <a:r>
              <a:rPr lang="en-US" sz="2400">
                <a:solidFill>
                  <a:srgbClr val="FFFFFF"/>
                </a:solidFill>
              </a:rPr>
              <a:t>is a bad lady and mum to Princess Lavinia. She is jealous of Snow White and her lovely voice and cheerful personality. </a:t>
            </a:r>
            <a:br>
              <a:rPr lang="en-US" sz="2400"/>
            </a:br>
            <a:br>
              <a:rPr lang="en-US" sz="2400"/>
            </a:br>
            <a:r>
              <a:rPr lang="en-US" sz="2400">
                <a:solidFill>
                  <a:srgbClr val="FFFFFF"/>
                </a:solidFill>
              </a:rPr>
              <a:t>She is out to get rid of Snow White and the Seven Dwarfs and take over the kingdom. To do this she becomes friends with Lord Lucifer, her ‘Man in the Mirror’ and they come up with a dastardly plan! </a:t>
            </a:r>
          </a:p>
        </p:txBody>
      </p:sp>
      <p:cxnSp>
        <p:nvCxnSpPr>
          <p:cNvPr id="15" name="Straight Connector 14">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47F3F689-4018-1DD6-6486-5009F0832D1B}"/>
              </a:ext>
            </a:extLst>
          </p:cNvPr>
          <p:cNvPicPr>
            <a:picLocks noGrp="1" noChangeAspect="1"/>
          </p:cNvPicPr>
          <p:nvPr>
            <p:ph idx="1"/>
          </p:nvPr>
        </p:nvPicPr>
        <p:blipFill rotWithShape="1">
          <a:blip r:embed="rId2"/>
          <a:srcRect t="6103" r="-1" b="28102"/>
          <a:stretch/>
        </p:blipFill>
        <p:spPr>
          <a:xfrm>
            <a:off x="4635095" y="10"/>
            <a:ext cx="7556889" cy="6857990"/>
          </a:xfrm>
          <a:prstGeom prst="rect">
            <a:avLst/>
          </a:prstGeom>
        </p:spPr>
      </p:pic>
    </p:spTree>
    <p:extLst>
      <p:ext uri="{BB962C8B-B14F-4D97-AF65-F5344CB8AC3E}">
        <p14:creationId xmlns:p14="http://schemas.microsoft.com/office/powerpoint/2010/main" val="279474999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4" name="Straight Connector 4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46" name="Rectangle 4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7389B-CB41-3C77-3700-866787A9B622}"/>
              </a:ext>
            </a:extLst>
          </p:cNvPr>
          <p:cNvSpPr>
            <a:spLocks noGrp="1"/>
          </p:cNvSpPr>
          <p:nvPr>
            <p:ph type="title"/>
          </p:nvPr>
        </p:nvSpPr>
        <p:spPr>
          <a:xfrm>
            <a:off x="5289754" y="639097"/>
            <a:ext cx="6253317" cy="3686015"/>
          </a:xfrm>
        </p:spPr>
        <p:txBody>
          <a:bodyPr vert="horz" lIns="91440" tIns="45720" rIns="91440" bIns="45720" rtlCol="0" anchor="b">
            <a:normAutofit fontScale="90000"/>
          </a:bodyPr>
          <a:lstStyle/>
          <a:p>
            <a:r>
              <a:rPr lang="en-GB" sz="3200" b="1">
                <a:ea typeface="+mj-lt"/>
                <a:cs typeface="+mj-lt"/>
              </a:rPr>
              <a:t>Princess Lavinia </a:t>
            </a:r>
            <a:r>
              <a:rPr lang="en-GB" sz="3200">
                <a:ea typeface="+mj-lt"/>
                <a:cs typeface="+mj-lt"/>
              </a:rPr>
              <a:t>is the daughter of Queen </a:t>
            </a:r>
            <a:r>
              <a:rPr lang="en-GB" sz="3200" err="1">
                <a:ea typeface="+mj-lt"/>
                <a:cs typeface="+mj-lt"/>
              </a:rPr>
              <a:t>Dragonella</a:t>
            </a:r>
            <a:r>
              <a:rPr lang="en-GB" sz="3200">
                <a:ea typeface="+mj-lt"/>
                <a:cs typeface="+mj-lt"/>
              </a:rPr>
              <a:t>. Unlike her mum Lavinia has a heart of gold and is very nice. She wants to be good friends with Muddles and make sure that Snow White is safe. She wears cool dark colours and occasionally brighter clothes. She is loyal and brave!</a:t>
            </a:r>
          </a:p>
        </p:txBody>
      </p:sp>
      <p:pic>
        <p:nvPicPr>
          <p:cNvPr id="4" name="Picture 4" descr="A picture containing text&#10;&#10;Description automatically generated">
            <a:extLst>
              <a:ext uri="{FF2B5EF4-FFF2-40B4-BE49-F238E27FC236}">
                <a16:creationId xmlns:a16="http://schemas.microsoft.com/office/drawing/2014/main" id="{3558800B-D4AD-0DFA-625E-D972912F5752}"/>
              </a:ext>
            </a:extLst>
          </p:cNvPr>
          <p:cNvPicPr>
            <a:picLocks noChangeAspect="1"/>
          </p:cNvPicPr>
          <p:nvPr/>
        </p:nvPicPr>
        <p:blipFill rotWithShape="1">
          <a:blip r:embed="rId2"/>
          <a:srcRect l="5110" r="1662"/>
          <a:stretch/>
        </p:blipFill>
        <p:spPr>
          <a:xfrm>
            <a:off x="-1" y="1"/>
            <a:ext cx="4635315" cy="6857999"/>
          </a:xfrm>
          <a:prstGeom prst="rect">
            <a:avLst/>
          </a:prstGeom>
        </p:spPr>
      </p:pic>
      <p:cxnSp>
        <p:nvCxnSpPr>
          <p:cNvPr id="48" name="Straight Connector 4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1421E9-B25E-10A0-9EB8-83BC282921D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3" name="Picture 5">
            <a:extLst>
              <a:ext uri="{FF2B5EF4-FFF2-40B4-BE49-F238E27FC236}">
                <a16:creationId xmlns:a16="http://schemas.microsoft.com/office/drawing/2014/main" id="{45260BD3-65D1-43B8-12CF-B703D6E304FC}"/>
              </a:ext>
            </a:extLst>
          </p:cNvPr>
          <p:cNvPicPr>
            <a:picLocks noChangeAspect="1"/>
          </p:cNvPicPr>
          <p:nvPr/>
        </p:nvPicPr>
        <p:blipFill>
          <a:blip r:embed="rId3"/>
          <a:stretch>
            <a:fillRect/>
          </a:stretch>
        </p:blipFill>
        <p:spPr>
          <a:xfrm>
            <a:off x="-296709" y="14287"/>
            <a:ext cx="4943475" cy="6829425"/>
          </a:xfrm>
          <a:prstGeom prst="rect">
            <a:avLst/>
          </a:prstGeom>
        </p:spPr>
      </p:pic>
      <p:sp>
        <p:nvSpPr>
          <p:cNvPr id="6" name="TextBox 5">
            <a:extLst>
              <a:ext uri="{FF2B5EF4-FFF2-40B4-BE49-F238E27FC236}">
                <a16:creationId xmlns:a16="http://schemas.microsoft.com/office/drawing/2014/main" id="{1B74C804-D229-6BDF-226C-99B53B0B39F3}"/>
              </a:ext>
            </a:extLst>
          </p:cNvPr>
          <p:cNvSpPr txBox="1"/>
          <p:nvPr/>
        </p:nvSpPr>
        <p:spPr>
          <a:xfrm>
            <a:off x="803429"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7" name="Picture 7" descr="A picture containing colorful&#10;&#10;Description automatically generated">
            <a:extLst>
              <a:ext uri="{FF2B5EF4-FFF2-40B4-BE49-F238E27FC236}">
                <a16:creationId xmlns:a16="http://schemas.microsoft.com/office/drawing/2014/main" id="{0ED2832D-C08C-4D3E-3641-F95479B08650}"/>
              </a:ext>
            </a:extLst>
          </p:cNvPr>
          <p:cNvPicPr>
            <a:picLocks noChangeAspect="1"/>
          </p:cNvPicPr>
          <p:nvPr/>
        </p:nvPicPr>
        <p:blipFill>
          <a:blip r:embed="rId4"/>
          <a:stretch>
            <a:fillRect/>
          </a:stretch>
        </p:blipFill>
        <p:spPr>
          <a:xfrm>
            <a:off x="-224115" y="8554"/>
            <a:ext cx="5064619" cy="6848291"/>
          </a:xfrm>
          <a:prstGeom prst="rect">
            <a:avLst/>
          </a:prstGeom>
        </p:spPr>
      </p:pic>
      <p:sp>
        <p:nvSpPr>
          <p:cNvPr id="8" name="TextBox 7">
            <a:extLst>
              <a:ext uri="{FF2B5EF4-FFF2-40B4-BE49-F238E27FC236}">
                <a16:creationId xmlns:a16="http://schemas.microsoft.com/office/drawing/2014/main" id="{0CBA0123-E420-1BAB-CB64-B41382DC62AE}"/>
              </a:ext>
            </a:extLst>
          </p:cNvPr>
          <p:cNvSpPr txBox="1"/>
          <p:nvPr/>
        </p:nvSpPr>
        <p:spPr>
          <a:xfrm>
            <a:off x="1114148" y="3045041"/>
            <a:ext cx="2269725"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9" name="Picture 9" descr="A picture containing person&#10;&#10;Description automatically generated">
            <a:extLst>
              <a:ext uri="{FF2B5EF4-FFF2-40B4-BE49-F238E27FC236}">
                <a16:creationId xmlns:a16="http://schemas.microsoft.com/office/drawing/2014/main" id="{0D6BAFC0-D433-17D1-B3BC-FA27F95553AA}"/>
              </a:ext>
            </a:extLst>
          </p:cNvPr>
          <p:cNvPicPr>
            <a:picLocks noChangeAspect="1"/>
          </p:cNvPicPr>
          <p:nvPr/>
        </p:nvPicPr>
        <p:blipFill>
          <a:blip r:embed="rId5"/>
          <a:stretch>
            <a:fillRect/>
          </a:stretch>
        </p:blipFill>
        <p:spPr>
          <a:xfrm>
            <a:off x="-207192" y="-8878"/>
            <a:ext cx="5141743" cy="6860960"/>
          </a:xfrm>
          <a:prstGeom prst="rect">
            <a:avLst/>
          </a:prstGeom>
        </p:spPr>
      </p:pic>
      <p:sp>
        <p:nvSpPr>
          <p:cNvPr id="10" name="TextBox 9">
            <a:extLst>
              <a:ext uri="{FF2B5EF4-FFF2-40B4-BE49-F238E27FC236}">
                <a16:creationId xmlns:a16="http://schemas.microsoft.com/office/drawing/2014/main" id="{317422FD-426B-F97E-4CCF-A24785D3E920}"/>
              </a:ext>
            </a:extLst>
          </p:cNvPr>
          <p:cNvSpPr txBox="1"/>
          <p:nvPr/>
        </p:nvSpPr>
        <p:spPr>
          <a:xfrm>
            <a:off x="1143740" y="3133817"/>
            <a:ext cx="2499065"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1" name="Picture 11">
            <a:extLst>
              <a:ext uri="{FF2B5EF4-FFF2-40B4-BE49-F238E27FC236}">
                <a16:creationId xmlns:a16="http://schemas.microsoft.com/office/drawing/2014/main" id="{BEC3C3B1-5912-C9FF-41E8-176EA923DC0C}"/>
              </a:ext>
            </a:extLst>
          </p:cNvPr>
          <p:cNvPicPr>
            <a:picLocks noChangeAspect="1"/>
          </p:cNvPicPr>
          <p:nvPr/>
        </p:nvPicPr>
        <p:blipFill>
          <a:blip r:embed="rId6"/>
          <a:stretch>
            <a:fillRect/>
          </a:stretch>
        </p:blipFill>
        <p:spPr>
          <a:xfrm>
            <a:off x="-100983" y="-1480"/>
            <a:ext cx="5099482" cy="6868359"/>
          </a:xfrm>
          <a:prstGeom prst="rect">
            <a:avLst/>
          </a:prstGeom>
        </p:spPr>
      </p:pic>
      <p:sp>
        <p:nvSpPr>
          <p:cNvPr id="12" name="TextBox 11">
            <a:extLst>
              <a:ext uri="{FF2B5EF4-FFF2-40B4-BE49-F238E27FC236}">
                <a16:creationId xmlns:a16="http://schemas.microsoft.com/office/drawing/2014/main" id="{D547DD6A-E955-3C08-9426-17651FC09C78}"/>
              </a:ext>
            </a:extLst>
          </p:cNvPr>
          <p:cNvSpPr txBox="1"/>
          <p:nvPr/>
        </p:nvSpPr>
        <p:spPr>
          <a:xfrm>
            <a:off x="1232517" y="3119021"/>
            <a:ext cx="2410288" cy="347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3" name="Picture 13">
            <a:extLst>
              <a:ext uri="{FF2B5EF4-FFF2-40B4-BE49-F238E27FC236}">
                <a16:creationId xmlns:a16="http://schemas.microsoft.com/office/drawing/2014/main" id="{729CDAE9-97C9-8CCB-AA9B-8E2AE9DC5A91}"/>
              </a:ext>
            </a:extLst>
          </p:cNvPr>
          <p:cNvPicPr>
            <a:picLocks noChangeAspect="1"/>
          </p:cNvPicPr>
          <p:nvPr/>
        </p:nvPicPr>
        <p:blipFill>
          <a:blip r:embed="rId7"/>
          <a:stretch>
            <a:fillRect/>
          </a:stretch>
        </p:blipFill>
        <p:spPr>
          <a:xfrm>
            <a:off x="-76662" y="5410"/>
            <a:ext cx="4969462" cy="6854580"/>
          </a:xfrm>
          <a:prstGeom prst="rect">
            <a:avLst/>
          </a:prstGeom>
        </p:spPr>
      </p:pic>
      <p:sp>
        <p:nvSpPr>
          <p:cNvPr id="14" name="TextBox 13">
            <a:extLst>
              <a:ext uri="{FF2B5EF4-FFF2-40B4-BE49-F238E27FC236}">
                <a16:creationId xmlns:a16="http://schemas.microsoft.com/office/drawing/2014/main" id="{3FB4A32E-6D4F-80CE-E9CC-E243AB29D39D}"/>
              </a:ext>
            </a:extLst>
          </p:cNvPr>
          <p:cNvSpPr txBox="1"/>
          <p:nvPr/>
        </p:nvSpPr>
        <p:spPr>
          <a:xfrm>
            <a:off x="1247313" y="3170808"/>
            <a:ext cx="2395492" cy="3249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5" name="Picture 15">
            <a:extLst>
              <a:ext uri="{FF2B5EF4-FFF2-40B4-BE49-F238E27FC236}">
                <a16:creationId xmlns:a16="http://schemas.microsoft.com/office/drawing/2014/main" id="{9859D473-4548-C039-EBF3-CADF346B6009}"/>
              </a:ext>
            </a:extLst>
          </p:cNvPr>
          <p:cNvPicPr>
            <a:picLocks noChangeAspect="1"/>
          </p:cNvPicPr>
          <p:nvPr/>
        </p:nvPicPr>
        <p:blipFill>
          <a:blip r:embed="rId8"/>
          <a:stretch>
            <a:fillRect/>
          </a:stretch>
        </p:blipFill>
        <p:spPr>
          <a:xfrm>
            <a:off x="-106625" y="-10958"/>
            <a:ext cx="4984998" cy="6887315"/>
          </a:xfrm>
          <a:prstGeom prst="rect">
            <a:avLst/>
          </a:prstGeom>
        </p:spPr>
      </p:pic>
      <p:sp>
        <p:nvSpPr>
          <p:cNvPr id="16" name="TextBox 15">
            <a:extLst>
              <a:ext uri="{FF2B5EF4-FFF2-40B4-BE49-F238E27FC236}">
                <a16:creationId xmlns:a16="http://schemas.microsoft.com/office/drawing/2014/main" id="{505449A0-E9C7-57F7-802B-64AA318AA8D1}"/>
              </a:ext>
            </a:extLst>
          </p:cNvPr>
          <p:cNvSpPr txBox="1"/>
          <p:nvPr/>
        </p:nvSpPr>
        <p:spPr>
          <a:xfrm>
            <a:off x="1484050" y="2749118"/>
            <a:ext cx="1959007" cy="3101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234808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9" name="Straight Connector 5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B713BE9-582B-5A88-D456-8DF343FB4D6B}"/>
              </a:ext>
            </a:extLst>
          </p:cNvPr>
          <p:cNvSpPr>
            <a:spLocks noGrp="1"/>
          </p:cNvSpPr>
          <p:nvPr>
            <p:ph type="title"/>
          </p:nvPr>
        </p:nvSpPr>
        <p:spPr>
          <a:xfrm>
            <a:off x="418231" y="3244197"/>
            <a:ext cx="3659246" cy="2850319"/>
          </a:xfrm>
        </p:spPr>
        <p:txBody>
          <a:bodyPr vert="horz" lIns="91440" tIns="45720" rIns="91440" bIns="45720" rtlCol="0" anchor="b">
            <a:noAutofit/>
          </a:bodyPr>
          <a:lstStyle/>
          <a:p>
            <a:r>
              <a:rPr lang="en-US" sz="2400" b="1" dirty="0">
                <a:solidFill>
                  <a:srgbClr val="FFFFFF"/>
                </a:solidFill>
              </a:rPr>
              <a:t>The Magnificent Seven </a:t>
            </a:r>
            <a:r>
              <a:rPr lang="en-US" sz="2400" dirty="0">
                <a:solidFill>
                  <a:srgbClr val="FFFFFF"/>
                </a:solidFill>
              </a:rPr>
              <a:t>are Doc, Sleepy, Grumpy, Bashful, Dopey, Sneezy, and Happy.  They are the Seven Dwarfs. They live in the forest in a </a:t>
            </a:r>
            <a:r>
              <a:rPr lang="en-US" sz="2400" dirty="0" err="1">
                <a:solidFill>
                  <a:srgbClr val="FFFFFF"/>
                </a:solidFill>
              </a:rPr>
              <a:t>cosy</a:t>
            </a:r>
            <a:r>
              <a:rPr lang="en-US" sz="2400" dirty="0">
                <a:solidFill>
                  <a:srgbClr val="FFFFFF"/>
                </a:solidFill>
              </a:rPr>
              <a:t> and </a:t>
            </a:r>
            <a:r>
              <a:rPr lang="en-US" sz="2400" dirty="0" err="1">
                <a:solidFill>
                  <a:srgbClr val="FFFFFF"/>
                </a:solidFill>
              </a:rPr>
              <a:t>colourful</a:t>
            </a:r>
            <a:r>
              <a:rPr lang="en-US" sz="2400" dirty="0">
                <a:solidFill>
                  <a:srgbClr val="FFFFFF"/>
                </a:solidFill>
              </a:rPr>
              <a:t> cottage. </a:t>
            </a:r>
            <a:br>
              <a:rPr lang="en-US" sz="2400" dirty="0"/>
            </a:br>
            <a:br>
              <a:rPr lang="en-US" sz="2400" dirty="0"/>
            </a:br>
            <a:r>
              <a:rPr lang="en-US" sz="2400" dirty="0">
                <a:solidFill>
                  <a:srgbClr val="FFFFFF"/>
                </a:solidFill>
              </a:rPr>
              <a:t>Snow White goes to stay with them to stay safe, they looked after her when she was a baby. They are hardworking and loyal to Snow White and will always protect her.</a:t>
            </a:r>
          </a:p>
        </p:txBody>
      </p:sp>
      <p:cxnSp>
        <p:nvCxnSpPr>
          <p:cNvPr id="63" name="Straight Connector 62">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393845EB-EDBF-7ECD-8D0A-D75C22D1DFB7}"/>
              </a:ext>
            </a:extLst>
          </p:cNvPr>
          <p:cNvPicPr>
            <a:picLocks noChangeAspect="1"/>
          </p:cNvPicPr>
          <p:nvPr/>
        </p:nvPicPr>
        <p:blipFill rotWithShape="1">
          <a:blip r:embed="rId2"/>
          <a:srcRect l="9738" r="16708" b="-1"/>
          <a:stretch/>
        </p:blipFill>
        <p:spPr>
          <a:xfrm>
            <a:off x="4635095" y="10"/>
            <a:ext cx="7556889" cy="6857990"/>
          </a:xfrm>
          <a:prstGeom prst="rect">
            <a:avLst/>
          </a:prstGeom>
        </p:spPr>
      </p:pic>
      <p:sp>
        <p:nvSpPr>
          <p:cNvPr id="5" name="TextBox 4">
            <a:extLst>
              <a:ext uri="{FF2B5EF4-FFF2-40B4-BE49-F238E27FC236}">
                <a16:creationId xmlns:a16="http://schemas.microsoft.com/office/drawing/2014/main" id="{6BF32928-A4DE-B858-7852-CE8E0D0DE644}"/>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1943858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2EF7CD-17F4-6B2E-CE5F-01E0CDE8C608}"/>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b="1">
                <a:solidFill>
                  <a:srgbClr val="7030A0"/>
                </a:solidFill>
              </a:rPr>
              <a:t>The story</a:t>
            </a:r>
          </a:p>
        </p:txBody>
      </p:sp>
      <p:sp>
        <p:nvSpPr>
          <p:cNvPr id="27" name="Rectangle 26">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6264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2CF1951-DB07-2DAE-0BB5-CDF587F4F323}"/>
              </a:ext>
            </a:extLst>
          </p:cNvPr>
          <p:cNvSpPr>
            <a:spLocks noGrp="1"/>
          </p:cNvSpPr>
          <p:nvPr>
            <p:ph type="title"/>
          </p:nvPr>
        </p:nvSpPr>
        <p:spPr>
          <a:xfrm>
            <a:off x="492369" y="605896"/>
            <a:ext cx="3642309" cy="5646208"/>
          </a:xfrm>
        </p:spPr>
        <p:txBody>
          <a:bodyPr anchor="ctr">
            <a:normAutofit/>
          </a:bodyPr>
          <a:lstStyle/>
          <a:p>
            <a:r>
              <a:rPr lang="en-GB" sz="4400">
                <a:solidFill>
                  <a:srgbClr val="FFFFFF"/>
                </a:solidFill>
              </a:rPr>
              <a:t>Act One</a:t>
            </a:r>
          </a:p>
        </p:txBody>
      </p:sp>
      <p:sp>
        <p:nvSpPr>
          <p:cNvPr id="3" name="Content Placeholder 2">
            <a:extLst>
              <a:ext uri="{FF2B5EF4-FFF2-40B4-BE49-F238E27FC236}">
                <a16:creationId xmlns:a16="http://schemas.microsoft.com/office/drawing/2014/main" id="{A7ED66BC-DC56-0F49-0575-71575351246B}"/>
              </a:ext>
            </a:extLst>
          </p:cNvPr>
          <p:cNvSpPr>
            <a:spLocks noGrp="1"/>
          </p:cNvSpPr>
          <p:nvPr>
            <p:ph idx="1"/>
          </p:nvPr>
        </p:nvSpPr>
        <p:spPr>
          <a:xfrm>
            <a:off x="5231958" y="605896"/>
            <a:ext cx="5923721" cy="5646208"/>
          </a:xfrm>
        </p:spPr>
        <p:txBody>
          <a:bodyPr vert="horz" lIns="0" tIns="45720" rIns="0" bIns="45720" rtlCol="0" anchor="ctr">
            <a:normAutofit/>
          </a:bodyPr>
          <a:lstStyle/>
          <a:p>
            <a:r>
              <a:rPr lang="en-GB" sz="3200">
                <a:ea typeface="+mn-lt"/>
                <a:cs typeface="+mn-lt"/>
              </a:rPr>
              <a:t>Welcome to the magical land of Edinburgh (or Auchter-Reekie)!   At the start of the show, you will hear a welcome message from Lord Lucifer, our ‘Man in the Mirror’.</a:t>
            </a:r>
            <a:endParaRPr lang="en-US" sz="3200"/>
          </a:p>
          <a:p>
            <a:endParaRPr lang="en-GB" sz="2400"/>
          </a:p>
        </p:txBody>
      </p:sp>
    </p:spTree>
    <p:extLst>
      <p:ext uri="{BB962C8B-B14F-4D97-AF65-F5344CB8AC3E}">
        <p14:creationId xmlns:p14="http://schemas.microsoft.com/office/powerpoint/2010/main" val="1753667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167E3BA-6FD2-A3E4-E2EA-7AE258919E70}"/>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2200">
                <a:solidFill>
                  <a:srgbClr val="FFFFFF"/>
                </a:solidFill>
              </a:rPr>
              <a:t>Then we meet The Magnificent Seven, seven friendly dwarfs who live in the woods.  They enter the stage on a big green train, singing a cheery song, and we get the feeling that this might be a friendly group.</a:t>
            </a:r>
          </a:p>
        </p:txBody>
      </p:sp>
      <p:cxnSp>
        <p:nvCxnSpPr>
          <p:cNvPr id="15" name="Straight Connector 14">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88BBA94C-6C4D-10D9-4BFB-960B6582A275}"/>
              </a:ext>
            </a:extLst>
          </p:cNvPr>
          <p:cNvPicPr>
            <a:picLocks noGrp="1" noChangeAspect="1"/>
          </p:cNvPicPr>
          <p:nvPr>
            <p:ph idx="1"/>
          </p:nvPr>
        </p:nvPicPr>
        <p:blipFill rotWithShape="1">
          <a:blip r:embed="rId2"/>
          <a:srcRect l="7634" r="18812" b="-1"/>
          <a:stretch/>
        </p:blipFill>
        <p:spPr>
          <a:xfrm>
            <a:off x="4635095" y="10"/>
            <a:ext cx="7556889" cy="6857990"/>
          </a:xfrm>
          <a:prstGeom prst="rect">
            <a:avLst/>
          </a:prstGeom>
        </p:spPr>
      </p:pic>
    </p:spTree>
    <p:extLst>
      <p:ext uri="{BB962C8B-B14F-4D97-AF65-F5344CB8AC3E}">
        <p14:creationId xmlns:p14="http://schemas.microsoft.com/office/powerpoint/2010/main" val="369410877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703088-F1BE-427D-EAB6-AB0FC73B5E11}"/>
              </a:ext>
            </a:extLst>
          </p:cNvPr>
          <p:cNvSpPr>
            <a:spLocks noGrp="1"/>
          </p:cNvSpPr>
          <p:nvPr>
            <p:ph type="title"/>
          </p:nvPr>
        </p:nvSpPr>
        <p:spPr>
          <a:xfrm>
            <a:off x="6641223" y="2902903"/>
            <a:ext cx="4813072" cy="3494791"/>
          </a:xfrm>
        </p:spPr>
        <p:txBody>
          <a:bodyPr vert="horz" lIns="91440" tIns="45720" rIns="91440" bIns="45720" rtlCol="0" anchor="b">
            <a:normAutofit/>
          </a:bodyPr>
          <a:lstStyle/>
          <a:p>
            <a:r>
              <a:rPr lang="en-US" sz="2000">
                <a:solidFill>
                  <a:schemeClr val="tx1">
                    <a:lumMod val="85000"/>
                    <a:lumOff val="15000"/>
                  </a:schemeClr>
                </a:solidFill>
              </a:rPr>
              <a:t>Lord Lucifer enters.  We can tell by his dark clothing and bold behaviour that he is a character not to be trusted, so you might hear people ‘booing’ him.  Feel free to join in.  He might tell you to ‘listen’ or ‘be quiet’, but don’t feel that you need to do as he says!</a:t>
            </a:r>
          </a:p>
          <a:p>
            <a:endParaRPr lang="en-US" sz="2000">
              <a:solidFill>
                <a:schemeClr val="tx1">
                  <a:lumMod val="85000"/>
                  <a:lumOff val="15000"/>
                </a:schemeClr>
              </a:solidFill>
            </a:endParaRPr>
          </a:p>
          <a:p>
            <a:r>
              <a:rPr lang="en-US" sz="2000">
                <a:solidFill>
                  <a:schemeClr val="tx1">
                    <a:lumMod val="85000"/>
                    <a:lumOff val="15000"/>
                  </a:schemeClr>
                </a:solidFill>
              </a:rPr>
              <a:t>Lord Lucifer tells us about Snow White.  Snow White’s father was the king, but her evil stepmother Queen Dragonella did away with him and now rules the land herself. She is very jealous of Snow White because she is kind and beautiful. </a:t>
            </a:r>
          </a:p>
          <a:p>
            <a:endParaRPr lang="en-US" sz="2000">
              <a:solidFill>
                <a:schemeClr val="tx1">
                  <a:lumMod val="85000"/>
                  <a:lumOff val="15000"/>
                </a:schemeClr>
              </a:solidFill>
            </a:endParaRPr>
          </a:p>
        </p:txBody>
      </p:sp>
      <p:pic>
        <p:nvPicPr>
          <p:cNvPr id="4" name="Picture 4" descr="A picture containing text, person&#10;&#10;Description automatically generated">
            <a:extLst>
              <a:ext uri="{FF2B5EF4-FFF2-40B4-BE49-F238E27FC236}">
                <a16:creationId xmlns:a16="http://schemas.microsoft.com/office/drawing/2014/main" id="{20C1BB3C-8BF0-16E6-38CD-4DA88C56DF5A}"/>
              </a:ext>
            </a:extLst>
          </p:cNvPr>
          <p:cNvPicPr>
            <a:picLocks noChangeAspect="1"/>
          </p:cNvPicPr>
          <p:nvPr/>
        </p:nvPicPr>
        <p:blipFill rotWithShape="1">
          <a:blip r:embed="rId2"/>
          <a:srcRect l="19585" r="21081" b="-1"/>
          <a:stretch/>
        </p:blipFill>
        <p:spPr>
          <a:xfrm>
            <a:off x="1" y="10"/>
            <a:ext cx="6096000" cy="6857990"/>
          </a:xfrm>
          <a:prstGeom prst="rect">
            <a:avLst/>
          </a:prstGeom>
        </p:spPr>
      </p:pic>
      <p:cxnSp>
        <p:nvCxnSpPr>
          <p:cNvPr id="24" name="Straight Connector 23">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580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0" name="Straight Connector 4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4306B83-80B2-3AED-DD7E-C67FD12B8C49}"/>
              </a:ext>
            </a:extLst>
          </p:cNvPr>
          <p:cNvSpPr>
            <a:spLocks noGrp="1"/>
          </p:cNvSpPr>
          <p:nvPr>
            <p:ph type="title"/>
          </p:nvPr>
        </p:nvSpPr>
        <p:spPr>
          <a:xfrm>
            <a:off x="573591" y="3014856"/>
            <a:ext cx="3659246" cy="2850319"/>
          </a:xfrm>
        </p:spPr>
        <p:txBody>
          <a:bodyPr vert="horz" lIns="91440" tIns="45720" rIns="91440" bIns="45720" rtlCol="0" anchor="b">
            <a:noAutofit/>
          </a:bodyPr>
          <a:lstStyle/>
          <a:p>
            <a:endParaRPr lang="en-US" sz="1800">
              <a:solidFill>
                <a:srgbClr val="FFFFFF"/>
              </a:solidFill>
            </a:endParaRPr>
          </a:p>
          <a:p>
            <a:r>
              <a:rPr lang="en-US" sz="2400">
                <a:solidFill>
                  <a:srgbClr val="FFFFFF"/>
                </a:solidFill>
              </a:rPr>
              <a:t>At a party, Snow White meets Prince Hamish and to their surprise, they fall in love immediately! </a:t>
            </a:r>
            <a:br>
              <a:rPr lang="en-US" sz="2400"/>
            </a:br>
            <a:br>
              <a:rPr lang="en-US" sz="2400"/>
            </a:br>
            <a:r>
              <a:rPr lang="en-US" sz="2400">
                <a:solidFill>
                  <a:srgbClr val="FFFFFF"/>
                </a:solidFill>
              </a:rPr>
              <a:t>Soon Snow White and Prince Hamish meet her friends Nurse May and her son Muddles who loves it when you shout ‘Hiya Muddles!’.</a:t>
            </a:r>
          </a:p>
        </p:txBody>
      </p:sp>
      <p:cxnSp>
        <p:nvCxnSpPr>
          <p:cNvPr id="54" name="Straight Connector 53">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person, outdoor&#10;&#10;Description automatically generated">
            <a:extLst>
              <a:ext uri="{FF2B5EF4-FFF2-40B4-BE49-F238E27FC236}">
                <a16:creationId xmlns:a16="http://schemas.microsoft.com/office/drawing/2014/main" id="{94EE0E19-2C45-DE94-564F-6FBACF19B2A9}"/>
              </a:ext>
            </a:extLst>
          </p:cNvPr>
          <p:cNvPicPr>
            <a:picLocks noChangeAspect="1"/>
          </p:cNvPicPr>
          <p:nvPr/>
        </p:nvPicPr>
        <p:blipFill rotWithShape="1">
          <a:blip r:embed="rId2"/>
          <a:srcRect l="5881" r="20292" b="2"/>
          <a:stretch/>
        </p:blipFill>
        <p:spPr>
          <a:xfrm>
            <a:off x="4635095" y="10"/>
            <a:ext cx="7556889" cy="6857990"/>
          </a:xfrm>
          <a:prstGeom prst="rect">
            <a:avLst/>
          </a:prstGeom>
        </p:spPr>
      </p:pic>
    </p:spTree>
    <p:extLst>
      <p:ext uri="{BB962C8B-B14F-4D97-AF65-F5344CB8AC3E}">
        <p14:creationId xmlns:p14="http://schemas.microsoft.com/office/powerpoint/2010/main" val="32432333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CD6D81DF-72F0-26D9-0354-C7219772DA23}"/>
              </a:ext>
            </a:extLst>
          </p:cNvPr>
          <p:cNvPicPr>
            <a:picLocks noGrp="1" noChangeAspect="1"/>
          </p:cNvPicPr>
          <p:nvPr>
            <p:ph idx="1"/>
          </p:nvPr>
        </p:nvPicPr>
        <p:blipFill rotWithShape="1">
          <a:blip r:embed="rId2"/>
          <a:srcRect b="16045"/>
          <a:stretch/>
        </p:blipFill>
        <p:spPr>
          <a:xfrm>
            <a:off x="20" y="975"/>
            <a:ext cx="12191980" cy="6858000"/>
          </a:xfrm>
          <a:prstGeom prst="rect">
            <a:avLst/>
          </a:prstGeom>
        </p:spPr>
      </p:pic>
      <p:sp>
        <p:nvSpPr>
          <p:cNvPr id="15" name="Rectangle 14">
            <a:extLst>
              <a:ext uri="{FF2B5EF4-FFF2-40B4-BE49-F238E27FC236}">
                <a16:creationId xmlns:a16="http://schemas.microsoft.com/office/drawing/2014/main" id="{B94BE868-D43F-4940-8CE9-93D953A11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92622"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BEBC4E-4E39-2381-C9EB-FD16247ABFA1}"/>
              </a:ext>
            </a:extLst>
          </p:cNvPr>
          <p:cNvSpPr>
            <a:spLocks noGrp="1"/>
          </p:cNvSpPr>
          <p:nvPr>
            <p:ph type="title"/>
          </p:nvPr>
        </p:nvSpPr>
        <p:spPr>
          <a:xfrm>
            <a:off x="8123416" y="1475234"/>
            <a:ext cx="3628598" cy="2901694"/>
          </a:xfrm>
        </p:spPr>
        <p:txBody>
          <a:bodyPr vert="horz" lIns="91440" tIns="45720" rIns="91440" bIns="45720" rtlCol="0" anchor="b">
            <a:noAutofit/>
          </a:bodyPr>
          <a:lstStyle/>
          <a:p>
            <a:r>
              <a:rPr lang="en-US" sz="2400">
                <a:solidFill>
                  <a:schemeClr val="bg1"/>
                </a:solidFill>
              </a:rPr>
              <a:t>When the friendly gang go to get ready for The Winter Festival, Queen </a:t>
            </a:r>
            <a:r>
              <a:rPr lang="en-US" sz="2400" err="1">
                <a:solidFill>
                  <a:schemeClr val="bg1"/>
                </a:solidFill>
              </a:rPr>
              <a:t>Dragonella</a:t>
            </a:r>
            <a:r>
              <a:rPr lang="en-US" sz="2400">
                <a:solidFill>
                  <a:schemeClr val="bg1"/>
                </a:solidFill>
              </a:rPr>
              <a:t> comes on stage. She demands that Lord Lucifer tells her that she is the fairest in all the land... but he can’t because it’s not true! Snow White is really the fairest.  Even </a:t>
            </a:r>
            <a:r>
              <a:rPr lang="en-US" sz="2400" err="1">
                <a:solidFill>
                  <a:schemeClr val="bg1"/>
                </a:solidFill>
              </a:rPr>
              <a:t>Dragonella’s</a:t>
            </a:r>
            <a:r>
              <a:rPr lang="en-US" sz="2400">
                <a:solidFill>
                  <a:schemeClr val="bg1"/>
                </a:solidFill>
              </a:rPr>
              <a:t> daughter, Princess Lavinia, agrees.</a:t>
            </a:r>
          </a:p>
        </p:txBody>
      </p:sp>
      <p:cxnSp>
        <p:nvCxnSpPr>
          <p:cNvPr id="17" name="Straight Connector 1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676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3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6" name="Straight Connector 3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7" name="Rectangle 36">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itle 1">
            <a:extLst>
              <a:ext uri="{FF2B5EF4-FFF2-40B4-BE49-F238E27FC236}">
                <a16:creationId xmlns:a16="http://schemas.microsoft.com/office/drawing/2014/main" id="{79F5236E-0604-1A2D-D98B-8EDFF2B791D6}"/>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3000">
                <a:solidFill>
                  <a:srgbClr val="FFFFFF"/>
                </a:solidFill>
              </a:rPr>
              <a:t>Now it’s time to go to The Winter Festival! Everyone dances and has a lovely time singing winter songs.</a:t>
            </a:r>
          </a:p>
        </p:txBody>
      </p:sp>
      <p:cxnSp>
        <p:nvCxnSpPr>
          <p:cNvPr id="58" name="Straight Connector 38">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descr="A group of people on a stage&#10;&#10;Description automatically generated">
            <a:extLst>
              <a:ext uri="{FF2B5EF4-FFF2-40B4-BE49-F238E27FC236}">
                <a16:creationId xmlns:a16="http://schemas.microsoft.com/office/drawing/2014/main" id="{3FAA962E-9BF3-09D4-3593-8B4827950166}"/>
              </a:ext>
            </a:extLst>
          </p:cNvPr>
          <p:cNvPicPr>
            <a:picLocks noChangeAspect="1"/>
          </p:cNvPicPr>
          <p:nvPr/>
        </p:nvPicPr>
        <p:blipFill rotWithShape="1">
          <a:blip r:embed="rId2"/>
          <a:srcRect r="23692"/>
          <a:stretch/>
        </p:blipFill>
        <p:spPr>
          <a:xfrm>
            <a:off x="4635095" y="10"/>
            <a:ext cx="7556889" cy="6857990"/>
          </a:xfrm>
          <a:prstGeom prst="rect">
            <a:avLst/>
          </a:prstGeom>
        </p:spPr>
      </p:pic>
    </p:spTree>
    <p:extLst>
      <p:ext uri="{BB962C8B-B14F-4D97-AF65-F5344CB8AC3E}">
        <p14:creationId xmlns:p14="http://schemas.microsoft.com/office/powerpoint/2010/main" val="26456780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C169795-F708-DBF0-3885-C5B5FD868A43}"/>
              </a:ext>
            </a:extLst>
          </p:cNvPr>
          <p:cNvSpPr>
            <a:spLocks noGrp="1"/>
          </p:cNvSpPr>
          <p:nvPr>
            <p:ph type="title"/>
          </p:nvPr>
        </p:nvSpPr>
        <p:spPr>
          <a:xfrm>
            <a:off x="484814" y="640080"/>
            <a:ext cx="3659246" cy="2850319"/>
          </a:xfrm>
        </p:spPr>
        <p:txBody>
          <a:bodyPr vert="horz" lIns="91440" tIns="45720" rIns="91440" bIns="45720" rtlCol="0" anchor="b">
            <a:noAutofit/>
          </a:bodyPr>
          <a:lstStyle/>
          <a:p>
            <a:endParaRPr lang="en-US" sz="1800">
              <a:solidFill>
                <a:srgbClr val="FFFFFF"/>
              </a:solidFill>
            </a:endParaRPr>
          </a:p>
          <a:p>
            <a:r>
              <a:rPr lang="en-US" sz="1800">
                <a:solidFill>
                  <a:srgbClr val="FFFFFF"/>
                </a:solidFill>
              </a:rPr>
              <a:t>Once Snow White and Prince Hamish leave, Queen </a:t>
            </a:r>
            <a:r>
              <a:rPr lang="en-US" sz="1800" err="1">
                <a:solidFill>
                  <a:srgbClr val="FFFFFF"/>
                </a:solidFill>
              </a:rPr>
              <a:t>Dragonella</a:t>
            </a:r>
            <a:r>
              <a:rPr lang="en-US" sz="1800">
                <a:solidFill>
                  <a:srgbClr val="FFFFFF"/>
                </a:solidFill>
              </a:rPr>
              <a:t> enters.  She has decided that she is going to be the one to marry the prince, not Snow White! She tries to persuade Muddles and Nurse May to lure Snow White into the forest so they can do away with her.  They refuse, so </a:t>
            </a:r>
            <a:r>
              <a:rPr lang="en-US" sz="1800" err="1">
                <a:solidFill>
                  <a:srgbClr val="FFFFFF"/>
                </a:solidFill>
              </a:rPr>
              <a:t>Dragonella</a:t>
            </a:r>
            <a:r>
              <a:rPr lang="en-US" sz="1800">
                <a:solidFill>
                  <a:srgbClr val="FFFFFF"/>
                </a:solidFill>
              </a:rPr>
              <a:t> places an evil curse on them, </a:t>
            </a:r>
            <a:r>
              <a:rPr lang="en-US" sz="1800" err="1">
                <a:solidFill>
                  <a:srgbClr val="FFFFFF"/>
                </a:solidFill>
              </a:rPr>
              <a:t>hypnotising</a:t>
            </a:r>
            <a:r>
              <a:rPr lang="en-US" sz="1800">
                <a:solidFill>
                  <a:srgbClr val="FFFFFF"/>
                </a:solidFill>
              </a:rPr>
              <a:t> them to do as she commands.</a:t>
            </a:r>
          </a:p>
        </p:txBody>
      </p:sp>
      <p:cxnSp>
        <p:nvCxnSpPr>
          <p:cNvPr id="26" name="Straight Connector 2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77BC635C-FB76-CC19-0863-93ADB871084F}"/>
              </a:ext>
            </a:extLst>
          </p:cNvPr>
          <p:cNvPicPr>
            <a:picLocks noGrp="1" noChangeAspect="1"/>
          </p:cNvPicPr>
          <p:nvPr>
            <p:ph idx="1"/>
          </p:nvPr>
        </p:nvPicPr>
        <p:blipFill rotWithShape="1">
          <a:blip r:embed="rId2"/>
          <a:srcRect l="8438" r="18009" b="-1"/>
          <a:stretch/>
        </p:blipFill>
        <p:spPr>
          <a:xfrm>
            <a:off x="4635095" y="10"/>
            <a:ext cx="7556889" cy="6857990"/>
          </a:xfrm>
          <a:prstGeom prst="rect">
            <a:avLst/>
          </a:prstGeom>
        </p:spPr>
      </p:pic>
    </p:spTree>
    <p:extLst>
      <p:ext uri="{BB962C8B-B14F-4D97-AF65-F5344CB8AC3E}">
        <p14:creationId xmlns:p14="http://schemas.microsoft.com/office/powerpoint/2010/main" val="241977992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73422D-6A39-22C4-C773-16EC87737D74}"/>
              </a:ext>
            </a:extLst>
          </p:cNvPr>
          <p:cNvSpPr>
            <a:spLocks noGrp="1"/>
          </p:cNvSpPr>
          <p:nvPr>
            <p:ph type="title"/>
          </p:nvPr>
        </p:nvSpPr>
        <p:spPr>
          <a:xfrm>
            <a:off x="8629583" y="1471186"/>
            <a:ext cx="3277689" cy="1960234"/>
          </a:xfrm>
        </p:spPr>
        <p:txBody>
          <a:bodyPr vert="horz" lIns="91440" tIns="45720" rIns="91440" bIns="45720" rtlCol="0" anchor="b">
            <a:noAutofit/>
          </a:bodyPr>
          <a:lstStyle/>
          <a:p>
            <a:endParaRPr lang="en-GB" sz="4400">
              <a:solidFill>
                <a:srgbClr val="586C3F"/>
              </a:solidFill>
            </a:endParaRPr>
          </a:p>
          <a:p>
            <a:r>
              <a:rPr lang="en-GB" sz="2000">
                <a:ea typeface="+mj-lt"/>
                <a:cs typeface="+mj-lt"/>
              </a:rPr>
              <a:t>Still in a trance, Muddles and Nurse May bring Snow White to the forest.  Thankfully, Princess Lavinia enters and uses her own good magic to undo </a:t>
            </a:r>
            <a:r>
              <a:rPr lang="en-GB" sz="2000" err="1">
                <a:ea typeface="+mj-lt"/>
                <a:cs typeface="+mj-lt"/>
              </a:rPr>
              <a:t>Dragonella’s</a:t>
            </a:r>
            <a:r>
              <a:rPr lang="en-GB" sz="2000">
                <a:ea typeface="+mj-lt"/>
                <a:cs typeface="+mj-lt"/>
              </a:rPr>
              <a:t> curse.  </a:t>
            </a:r>
          </a:p>
          <a:p>
            <a:endParaRPr lang="en-GB" sz="1800">
              <a:ea typeface="+mj-lt"/>
              <a:cs typeface="+mj-lt"/>
            </a:endParaRPr>
          </a:p>
          <a:p>
            <a:endParaRPr lang="en-GB" sz="1800">
              <a:ea typeface="+mj-lt"/>
              <a:cs typeface="+mj-lt"/>
            </a:endParaRPr>
          </a:p>
          <a:p>
            <a:endParaRPr lang="en-GB"/>
          </a:p>
        </p:txBody>
      </p:sp>
      <p:pic>
        <p:nvPicPr>
          <p:cNvPr id="4" name="Picture 4">
            <a:extLst>
              <a:ext uri="{FF2B5EF4-FFF2-40B4-BE49-F238E27FC236}">
                <a16:creationId xmlns:a16="http://schemas.microsoft.com/office/drawing/2014/main" id="{B045AAD7-DF6B-4672-1729-11C919BE12C5}"/>
              </a:ext>
            </a:extLst>
          </p:cNvPr>
          <p:cNvPicPr>
            <a:picLocks noChangeAspect="1"/>
          </p:cNvPicPr>
          <p:nvPr/>
        </p:nvPicPr>
        <p:blipFill rotWithShape="1">
          <a:blip r:embed="rId2"/>
          <a:srcRect l="7361" r="13690" b="-1"/>
          <a:stretch/>
        </p:blipFill>
        <p:spPr>
          <a:xfrm>
            <a:off x="-1" y="10"/>
            <a:ext cx="8111272" cy="6857990"/>
          </a:xfrm>
          <a:prstGeom prst="rect">
            <a:avLst/>
          </a:prstGeom>
        </p:spPr>
      </p:pic>
      <p:cxnSp>
        <p:nvCxnSpPr>
          <p:cNvPr id="13" name="Straight Connector 12">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E2EF78DC-54AD-5A8A-A745-10FD9C40C1CC}"/>
              </a:ext>
            </a:extLst>
          </p:cNvPr>
          <p:cNvSpPr>
            <a:spLocks noGrp="1"/>
          </p:cNvSpPr>
          <p:nvPr>
            <p:ph idx="1"/>
          </p:nvPr>
        </p:nvSpPr>
        <p:spPr>
          <a:xfrm>
            <a:off x="8629582" y="2790855"/>
            <a:ext cx="3454746" cy="3311766"/>
          </a:xfrm>
        </p:spPr>
        <p:txBody>
          <a:bodyPr vert="horz" lIns="0" tIns="45720" rIns="0" bIns="45720" rtlCol="0" anchor="t">
            <a:noAutofit/>
          </a:bodyPr>
          <a:lstStyle/>
          <a:p>
            <a:r>
              <a:rPr lang="en-GB">
                <a:latin typeface="Arial Nova Light"/>
                <a:ea typeface="+mn-lt"/>
                <a:cs typeface="+mn-lt"/>
              </a:rPr>
              <a:t>To keep her safe, Snow White’s friends hide her in a little cottage in the woods – where the Magnificent Seven live! They are very pleased to see her. While Snow White tidies up, her friends go back to the palace to tell </a:t>
            </a:r>
            <a:r>
              <a:rPr lang="en-GB" err="1">
                <a:latin typeface="Arial Nova Light"/>
                <a:ea typeface="+mn-lt"/>
                <a:cs typeface="+mn-lt"/>
              </a:rPr>
              <a:t>Dragonella</a:t>
            </a:r>
            <a:r>
              <a:rPr lang="en-GB">
                <a:latin typeface="Arial Nova Light"/>
                <a:ea typeface="+mn-lt"/>
                <a:cs typeface="+mn-lt"/>
              </a:rPr>
              <a:t> they’ve done as she asked – this means Snow White will be safe from </a:t>
            </a:r>
            <a:r>
              <a:rPr lang="en-GB" err="1">
                <a:latin typeface="Arial Nova Light"/>
                <a:ea typeface="+mn-lt"/>
                <a:cs typeface="+mn-lt"/>
              </a:rPr>
              <a:t>Dragonella’s</a:t>
            </a:r>
            <a:r>
              <a:rPr lang="en-GB">
                <a:latin typeface="Arial Nova Light"/>
                <a:ea typeface="+mn-lt"/>
                <a:cs typeface="+mn-lt"/>
              </a:rPr>
              <a:t> evil plan. </a:t>
            </a:r>
            <a:r>
              <a:rPr lang="en-GB" sz="1050">
                <a:latin typeface="Arial Nova Light"/>
                <a:ea typeface="+mn-lt"/>
                <a:cs typeface="+mn-lt"/>
              </a:rPr>
              <a:t> </a:t>
            </a:r>
            <a:endParaRPr lang="en-US" sz="1050">
              <a:latin typeface="Arial Nova" panose="020F0502020204030204"/>
            </a:endParaRPr>
          </a:p>
        </p:txBody>
      </p:sp>
    </p:spTree>
    <p:extLst>
      <p:ext uri="{BB962C8B-B14F-4D97-AF65-F5344CB8AC3E}">
        <p14:creationId xmlns:p14="http://schemas.microsoft.com/office/powerpoint/2010/main" val="2116801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C169795-F708-DBF0-3885-C5B5FD868A43}"/>
              </a:ext>
            </a:extLst>
          </p:cNvPr>
          <p:cNvSpPr>
            <a:spLocks noGrp="1"/>
          </p:cNvSpPr>
          <p:nvPr>
            <p:ph type="title"/>
          </p:nvPr>
        </p:nvSpPr>
        <p:spPr>
          <a:xfrm>
            <a:off x="484814" y="640080"/>
            <a:ext cx="3659246" cy="2850319"/>
          </a:xfrm>
        </p:spPr>
        <p:txBody>
          <a:bodyPr vert="horz" lIns="91440" tIns="45720" rIns="91440" bIns="45720" rtlCol="0" anchor="b">
            <a:noAutofit/>
          </a:bodyPr>
          <a:lstStyle/>
          <a:p>
            <a:endParaRPr lang="en-US" sz="1800">
              <a:solidFill>
                <a:srgbClr val="FFFFFF"/>
              </a:solidFill>
            </a:endParaRPr>
          </a:p>
          <a:p>
            <a:r>
              <a:rPr lang="en-GB" sz="1800">
                <a:ea typeface="+mj-lt"/>
                <a:cs typeface="+mj-lt"/>
              </a:rPr>
              <a:t>Prince Hamish meets Muddles and asks him to take him to Snow White.  Muddles agrees, and flies to the forest on his magical sleigh.  The lights will go dark here, but this is nothing to worry about – it’s just so that we can see how magic the sleigh looks against the starry sky.</a:t>
            </a:r>
          </a:p>
        </p:txBody>
      </p:sp>
      <p:cxnSp>
        <p:nvCxnSpPr>
          <p:cNvPr id="26" name="Straight Connector 2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77BC635C-FB76-CC19-0863-93ADB871084F}"/>
              </a:ext>
            </a:extLst>
          </p:cNvPr>
          <p:cNvPicPr>
            <a:picLocks noGrp="1" noChangeAspect="1"/>
          </p:cNvPicPr>
          <p:nvPr>
            <p:ph idx="1"/>
          </p:nvPr>
        </p:nvPicPr>
        <p:blipFill rotWithShape="1">
          <a:blip r:embed="rId2"/>
          <a:srcRect l="8438" r="18009" b="-1"/>
          <a:stretch/>
        </p:blipFill>
        <p:spPr>
          <a:xfrm>
            <a:off x="4635095" y="10"/>
            <a:ext cx="7556889" cy="6857990"/>
          </a:xfrm>
          <a:prstGeom prst="rect">
            <a:avLst/>
          </a:prstGeom>
        </p:spPr>
      </p:pic>
      <p:pic>
        <p:nvPicPr>
          <p:cNvPr id="3" name="Picture 4">
            <a:extLst>
              <a:ext uri="{FF2B5EF4-FFF2-40B4-BE49-F238E27FC236}">
                <a16:creationId xmlns:a16="http://schemas.microsoft.com/office/drawing/2014/main" id="{25522A97-338E-5853-76A5-6F7332264568}"/>
              </a:ext>
            </a:extLst>
          </p:cNvPr>
          <p:cNvPicPr>
            <a:picLocks noChangeAspect="1"/>
          </p:cNvPicPr>
          <p:nvPr/>
        </p:nvPicPr>
        <p:blipFill>
          <a:blip r:embed="rId3"/>
          <a:stretch>
            <a:fillRect/>
          </a:stretch>
        </p:blipFill>
        <p:spPr>
          <a:xfrm>
            <a:off x="4591235" y="-2970"/>
            <a:ext cx="7611122" cy="6863938"/>
          </a:xfrm>
          <a:prstGeom prst="rect">
            <a:avLst/>
          </a:prstGeom>
        </p:spPr>
      </p:pic>
    </p:spTree>
    <p:extLst>
      <p:ext uri="{BB962C8B-B14F-4D97-AF65-F5344CB8AC3E}">
        <p14:creationId xmlns:p14="http://schemas.microsoft.com/office/powerpoint/2010/main" val="361612731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A5A3EBE-6F91-2A57-FA26-FE6CE7B2B170}"/>
              </a:ext>
            </a:extLst>
          </p:cNvPr>
          <p:cNvSpPr>
            <a:spLocks noGrp="1"/>
          </p:cNvSpPr>
          <p:nvPr>
            <p:ph idx="1"/>
          </p:nvPr>
        </p:nvSpPr>
        <p:spPr>
          <a:xfrm>
            <a:off x="5231958" y="605896"/>
            <a:ext cx="5923721" cy="5646208"/>
          </a:xfrm>
        </p:spPr>
        <p:txBody>
          <a:bodyPr vert="horz" lIns="0" tIns="45720" rIns="0" bIns="45720" rtlCol="0" anchor="ctr">
            <a:normAutofit/>
          </a:bodyPr>
          <a:lstStyle/>
          <a:p>
            <a:r>
              <a:rPr lang="en-GB" sz="3600">
                <a:ea typeface="+mn-lt"/>
                <a:cs typeface="+mn-lt"/>
              </a:rPr>
              <a:t>Now we’re at the end of the first act.  We call this break The Interval.  This is a good time to use the toilet if you need, have a snack, or even enjoy an ice cream!</a:t>
            </a:r>
          </a:p>
        </p:txBody>
      </p:sp>
    </p:spTree>
    <p:extLst>
      <p:ext uri="{BB962C8B-B14F-4D97-AF65-F5344CB8AC3E}">
        <p14:creationId xmlns:p14="http://schemas.microsoft.com/office/powerpoint/2010/main" val="1652677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2EF7CD-17F4-6B2E-CE5F-01E0CDE8C608}"/>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b="1">
                <a:solidFill>
                  <a:srgbClr val="7030A0"/>
                </a:solidFill>
              </a:rPr>
              <a:t>Act Two</a:t>
            </a:r>
          </a:p>
        </p:txBody>
      </p:sp>
      <p:sp>
        <p:nvSpPr>
          <p:cNvPr id="27" name="Rectangle 26">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48819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3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7" name="Straight Connector 3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 name="Rectangle 41">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96E34A5-8ECD-A7A1-D4EC-742FC5058F51}"/>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3400">
                <a:solidFill>
                  <a:srgbClr val="FFFFFF"/>
                </a:solidFill>
              </a:rPr>
              <a:t>Lord Lucifer enters and sings a song about how much he hates Edinburgh’s trams.</a:t>
            </a:r>
          </a:p>
        </p:txBody>
      </p:sp>
      <p:cxnSp>
        <p:nvCxnSpPr>
          <p:cNvPr id="49" name="Straight Connector 43">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text&#10;&#10;Description automatically generated">
            <a:extLst>
              <a:ext uri="{FF2B5EF4-FFF2-40B4-BE49-F238E27FC236}">
                <a16:creationId xmlns:a16="http://schemas.microsoft.com/office/drawing/2014/main" id="{C37C752B-3222-9DAF-FD22-03F08E09C86D}"/>
              </a:ext>
            </a:extLst>
          </p:cNvPr>
          <p:cNvPicPr>
            <a:picLocks noChangeAspect="1"/>
          </p:cNvPicPr>
          <p:nvPr/>
        </p:nvPicPr>
        <p:blipFill rotWithShape="1">
          <a:blip r:embed="rId2"/>
          <a:srcRect l="17074" r="9372" b="-1"/>
          <a:stretch/>
        </p:blipFill>
        <p:spPr>
          <a:xfrm>
            <a:off x="4635095" y="10"/>
            <a:ext cx="7556889" cy="6857990"/>
          </a:xfrm>
          <a:prstGeom prst="rect">
            <a:avLst/>
          </a:prstGeom>
        </p:spPr>
      </p:pic>
    </p:spTree>
    <p:extLst>
      <p:ext uri="{BB962C8B-B14F-4D97-AF65-F5344CB8AC3E}">
        <p14:creationId xmlns:p14="http://schemas.microsoft.com/office/powerpoint/2010/main" val="651385203"/>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B601567C-4815-45C4-A8C8-DEF236232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2EF7CD-17F4-6B2E-CE5F-01E0CDE8C608}"/>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3100">
                <a:solidFill>
                  <a:schemeClr val="tx1">
                    <a:lumMod val="85000"/>
                    <a:lumOff val="15000"/>
                  </a:schemeClr>
                </a:solidFill>
              </a:rPr>
              <a:t>After he leaves, Nurse May and Muddles make silly noises as they cross the stage.  Prince Hamish finds them and asks them to remember where they hid Snow White.</a:t>
            </a:r>
          </a:p>
          <a:p>
            <a:endParaRPr lang="en-US" sz="3100">
              <a:solidFill>
                <a:schemeClr val="tx1">
                  <a:lumMod val="85000"/>
                  <a:lumOff val="15000"/>
                </a:schemeClr>
              </a:solidFill>
            </a:endParaRPr>
          </a:p>
          <a:p>
            <a:r>
              <a:rPr lang="en-US" sz="3100">
                <a:solidFill>
                  <a:schemeClr val="tx1">
                    <a:lumMod val="85000"/>
                    <a:lumOff val="15000"/>
                  </a:schemeClr>
                </a:solidFill>
              </a:rPr>
              <a:t>Muddles gives a funny run-down of everything that has happened in the show so far.  He speaks very very fast here, so don’t worry if you don’t manage to hear everything!</a:t>
            </a:r>
          </a:p>
          <a:p>
            <a:endParaRPr lang="en-US" sz="3100" b="1">
              <a:solidFill>
                <a:schemeClr val="tx1">
                  <a:lumMod val="85000"/>
                  <a:lumOff val="15000"/>
                </a:schemeClr>
              </a:solidFill>
            </a:endParaRPr>
          </a:p>
        </p:txBody>
      </p:sp>
      <p:cxnSp>
        <p:nvCxnSpPr>
          <p:cNvPr id="38" name="Straight Connector 37">
            <a:extLst>
              <a:ext uri="{FF2B5EF4-FFF2-40B4-BE49-F238E27FC236}">
                <a16:creationId xmlns:a16="http://schemas.microsoft.com/office/drawing/2014/main" id="{9D2BBCA2-F039-47DF-B36F-39D7E7CC00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31458" y="5063468"/>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277711D3-2534-4918-8661-020829D71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85894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erson and person on a stage&#10;&#10;Description automatically generated">
            <a:extLst>
              <a:ext uri="{FF2B5EF4-FFF2-40B4-BE49-F238E27FC236}">
                <a16:creationId xmlns:a16="http://schemas.microsoft.com/office/drawing/2014/main" id="{FF7DD259-E321-2817-D46E-474E2D3724C9}"/>
              </a:ext>
            </a:extLst>
          </p:cNvPr>
          <p:cNvPicPr>
            <a:picLocks noGrp="1" noChangeAspect="1"/>
          </p:cNvPicPr>
          <p:nvPr>
            <p:ph idx="1"/>
          </p:nvPr>
        </p:nvPicPr>
        <p:blipFill rotWithShape="1">
          <a:blip r:embed="rId2"/>
          <a:srcRect b="16045"/>
          <a:stretch/>
        </p:blipFill>
        <p:spPr>
          <a:xfrm>
            <a:off x="20" y="975"/>
            <a:ext cx="12191980" cy="6858000"/>
          </a:xfrm>
          <a:prstGeom prst="rect">
            <a:avLst/>
          </a:prstGeom>
        </p:spPr>
      </p:pic>
      <p:sp>
        <p:nvSpPr>
          <p:cNvPr id="15" name="Rectangle 14">
            <a:extLst>
              <a:ext uri="{FF2B5EF4-FFF2-40B4-BE49-F238E27FC236}">
                <a16:creationId xmlns:a16="http://schemas.microsoft.com/office/drawing/2014/main" id="{B94BE868-D43F-4940-8CE9-93D953A11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92622"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37C038-82B8-02A4-E581-6CF39D644E00}"/>
              </a:ext>
            </a:extLst>
          </p:cNvPr>
          <p:cNvSpPr>
            <a:spLocks noGrp="1"/>
          </p:cNvSpPr>
          <p:nvPr>
            <p:ph type="title"/>
          </p:nvPr>
        </p:nvSpPr>
        <p:spPr>
          <a:xfrm>
            <a:off x="8123416" y="1475234"/>
            <a:ext cx="3214307" cy="2901694"/>
          </a:xfrm>
        </p:spPr>
        <p:txBody>
          <a:bodyPr vert="horz" lIns="91440" tIns="45720" rIns="91440" bIns="45720" rtlCol="0" anchor="b">
            <a:normAutofit/>
          </a:bodyPr>
          <a:lstStyle/>
          <a:p>
            <a:r>
              <a:rPr lang="en-US" sz="2400">
                <a:solidFill>
                  <a:schemeClr val="bg1"/>
                </a:solidFill>
              </a:rPr>
              <a:t>The nasty Dragonella enters and once again asks The Man in the Mirror who is the fairest in the land.  Again, he tells her Snow White, revealing that Snow White is alive after all.</a:t>
            </a:r>
          </a:p>
        </p:txBody>
      </p:sp>
      <p:cxnSp>
        <p:nvCxnSpPr>
          <p:cNvPr id="17" name="Straight Connector 1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329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1" name="Straight Connector 3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71C67058-135B-9B9A-E00E-E44AC366B882}"/>
              </a:ext>
            </a:extLst>
          </p:cNvPr>
          <p:cNvPicPr>
            <a:picLocks noChangeAspect="1"/>
          </p:cNvPicPr>
          <p:nvPr/>
        </p:nvPicPr>
        <p:blipFill rotWithShape="1">
          <a:blip r:embed="rId2"/>
          <a:srcRect b="16357"/>
          <a:stretch/>
        </p:blipFill>
        <p:spPr>
          <a:xfrm>
            <a:off x="20" y="10"/>
            <a:ext cx="12191980" cy="6857990"/>
          </a:xfrm>
          <a:prstGeom prst="rect">
            <a:avLst/>
          </a:prstGeom>
        </p:spPr>
      </p:pic>
      <p:sp>
        <p:nvSpPr>
          <p:cNvPr id="35" name="Rectangle 34">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11D892-2903-97AE-4A1B-D37FF64BA664}"/>
              </a:ext>
            </a:extLst>
          </p:cNvPr>
          <p:cNvSpPr>
            <a:spLocks noGrp="1"/>
          </p:cNvSpPr>
          <p:nvPr>
            <p:ph type="title"/>
          </p:nvPr>
        </p:nvSpPr>
        <p:spPr>
          <a:xfrm>
            <a:off x="300428" y="2587178"/>
            <a:ext cx="4023360" cy="2802219"/>
          </a:xfrm>
        </p:spPr>
        <p:txBody>
          <a:bodyPr vert="horz" lIns="91440" tIns="45720" rIns="91440" bIns="45720" rtlCol="0" anchor="b">
            <a:normAutofit/>
          </a:bodyPr>
          <a:lstStyle/>
          <a:p>
            <a:r>
              <a:rPr lang="en-US" sz="2000">
                <a:solidFill>
                  <a:schemeClr val="bg1"/>
                </a:solidFill>
              </a:rPr>
              <a:t>Dragonella is very angry and decides to remove Snow White herself.  She decides that she will trick Snow White into eating a poisoned apple and disguises herself as an old hag to give it to her. It’s alright though – we know that Snow White’s friends will look after her.   </a:t>
            </a:r>
          </a:p>
        </p:txBody>
      </p:sp>
    </p:spTree>
    <p:extLst>
      <p:ext uri="{BB962C8B-B14F-4D97-AF65-F5344CB8AC3E}">
        <p14:creationId xmlns:p14="http://schemas.microsoft.com/office/powerpoint/2010/main" val="11582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person, outdoor, dancer, yellow&#10;&#10;Description automatically generated">
            <a:extLst>
              <a:ext uri="{FF2B5EF4-FFF2-40B4-BE49-F238E27FC236}">
                <a16:creationId xmlns:a16="http://schemas.microsoft.com/office/drawing/2014/main" id="{98CC2B01-B931-8306-31CA-CB2C24ABFA29}"/>
              </a:ext>
            </a:extLst>
          </p:cNvPr>
          <p:cNvPicPr>
            <a:picLocks noGrp="1" noChangeAspect="1"/>
          </p:cNvPicPr>
          <p:nvPr>
            <p:ph idx="1"/>
          </p:nvPr>
        </p:nvPicPr>
        <p:blipFill rotWithShape="1">
          <a:blip r:embed="rId2"/>
          <a:srcRect b="15730"/>
          <a:stretch/>
        </p:blipFill>
        <p:spPr>
          <a:xfrm>
            <a:off x="-32" y="10"/>
            <a:ext cx="12192031" cy="6857990"/>
          </a:xfrm>
          <a:prstGeom prst="rect">
            <a:avLst/>
          </a:prstGeom>
        </p:spPr>
      </p:pic>
      <p:sp>
        <p:nvSpPr>
          <p:cNvPr id="24" name="Rectangle 23">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A61E6F-45B4-F31F-6862-8D959F0187E8}"/>
              </a:ext>
            </a:extLst>
          </p:cNvPr>
          <p:cNvSpPr>
            <a:spLocks noGrp="1"/>
          </p:cNvSpPr>
          <p:nvPr>
            <p:ph type="title"/>
          </p:nvPr>
        </p:nvSpPr>
        <p:spPr>
          <a:xfrm>
            <a:off x="4527704" y="326697"/>
            <a:ext cx="7137263" cy="1280161"/>
          </a:xfrm>
        </p:spPr>
        <p:txBody>
          <a:bodyPr vert="horz" lIns="91440" tIns="45720" rIns="91440" bIns="45720" rtlCol="0" anchor="ctr">
            <a:normAutofit/>
          </a:bodyPr>
          <a:lstStyle/>
          <a:p>
            <a:pPr algn="r"/>
            <a:r>
              <a:rPr lang="en-US" sz="1900">
                <a:solidFill>
                  <a:srgbClr val="FFFFFF"/>
                </a:solidFill>
              </a:rPr>
              <a:t>Back at the cottage Snow White is thinking about how much she loves the Magnificent Seven when Dragonella arrives in disguise to give her the poisoned apple! Snow White isn’t sure if she should eat the apple. You can call out to warn her, if you want to. </a:t>
            </a:r>
          </a:p>
        </p:txBody>
      </p:sp>
      <p:cxnSp>
        <p:nvCxnSpPr>
          <p:cNvPr id="26" name="Straight Connector 25">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088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9F33F67-CDA5-23F5-DA35-94E398836311}"/>
              </a:ext>
            </a:extLst>
          </p:cNvPr>
          <p:cNvSpPr>
            <a:spLocks noGrp="1"/>
          </p:cNvSpPr>
          <p:nvPr>
            <p:ph type="title"/>
          </p:nvPr>
        </p:nvSpPr>
        <p:spPr>
          <a:xfrm>
            <a:off x="492212" y="3784254"/>
            <a:ext cx="3659246" cy="2850319"/>
          </a:xfrm>
        </p:spPr>
        <p:txBody>
          <a:bodyPr vert="horz" lIns="91440" tIns="45720" rIns="91440" bIns="45720" rtlCol="0" anchor="b">
            <a:noAutofit/>
          </a:bodyPr>
          <a:lstStyle/>
          <a:p>
            <a:r>
              <a:rPr lang="en-US" sz="2400" dirty="0">
                <a:solidFill>
                  <a:srgbClr val="FFFFFF"/>
                </a:solidFill>
              </a:rPr>
              <a:t>Prince Hamish arrives in time to stop her eating it but takes a bite himself and falls down on the ground! Don’t worry, he’ll be alright – his magical friends are looking out for him. </a:t>
            </a:r>
          </a:p>
          <a:p>
            <a:endParaRPr lang="en-US" sz="2400">
              <a:solidFill>
                <a:srgbClr val="FFFFFF"/>
              </a:solidFill>
            </a:endParaRPr>
          </a:p>
          <a:p>
            <a:r>
              <a:rPr lang="en-US" sz="2400" dirty="0">
                <a:solidFill>
                  <a:srgbClr val="FFFFFF"/>
                </a:solidFill>
              </a:rPr>
              <a:t>Angrily </a:t>
            </a:r>
            <a:r>
              <a:rPr lang="en-US" sz="2400" dirty="0" err="1">
                <a:solidFill>
                  <a:srgbClr val="FFFFFF"/>
                </a:solidFill>
              </a:rPr>
              <a:t>Dragonella</a:t>
            </a:r>
            <a:r>
              <a:rPr lang="en-US" sz="2400" dirty="0">
                <a:solidFill>
                  <a:srgbClr val="FFFFFF"/>
                </a:solidFill>
              </a:rPr>
              <a:t> throws off her disguise and tells everyone she will set fire to the forest in revenge! But Snow White’s friends arrive at the cottage to help make sure everyone gets back to the palace safely. </a:t>
            </a:r>
          </a:p>
          <a:p>
            <a:endParaRPr lang="en-US" sz="1400">
              <a:solidFill>
                <a:srgbClr val="FFFFFF"/>
              </a:solidFill>
            </a:endParaRPr>
          </a:p>
        </p:txBody>
      </p:sp>
      <p:cxnSp>
        <p:nvCxnSpPr>
          <p:cNvPr id="15" name="Straight Connector 14">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1AE7CACC-43AB-90CF-0470-98289BBF929F}"/>
              </a:ext>
            </a:extLst>
          </p:cNvPr>
          <p:cNvPicPr>
            <a:picLocks noGrp="1" noChangeAspect="1"/>
          </p:cNvPicPr>
          <p:nvPr>
            <p:ph idx="1"/>
          </p:nvPr>
        </p:nvPicPr>
        <p:blipFill rotWithShape="1">
          <a:blip r:embed="rId2"/>
          <a:srcRect l="10511" r="15935" b="-1"/>
          <a:stretch/>
        </p:blipFill>
        <p:spPr>
          <a:xfrm>
            <a:off x="4635095" y="10"/>
            <a:ext cx="7556889" cy="6857990"/>
          </a:xfrm>
          <a:prstGeom prst="rect">
            <a:avLst/>
          </a:prstGeom>
        </p:spPr>
      </p:pic>
    </p:spTree>
    <p:extLst>
      <p:ext uri="{BB962C8B-B14F-4D97-AF65-F5344CB8AC3E}">
        <p14:creationId xmlns:p14="http://schemas.microsoft.com/office/powerpoint/2010/main" val="1970103503"/>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C45A15-9001-7979-B767-0FB728323B6F}"/>
              </a:ext>
            </a:extLst>
          </p:cNvPr>
          <p:cNvSpPr>
            <a:spLocks noGrp="1"/>
          </p:cNvSpPr>
          <p:nvPr>
            <p:ph type="title"/>
          </p:nvPr>
        </p:nvSpPr>
        <p:spPr>
          <a:xfrm>
            <a:off x="8688766" y="3342894"/>
            <a:ext cx="3100136" cy="1960234"/>
          </a:xfrm>
        </p:spPr>
        <p:txBody>
          <a:bodyPr vert="horz" lIns="91440" tIns="45720" rIns="91440" bIns="45720" rtlCol="0" anchor="b">
            <a:noAutofit/>
          </a:bodyPr>
          <a:lstStyle/>
          <a:p>
            <a:r>
              <a:rPr lang="en-GB" sz="2800">
                <a:solidFill>
                  <a:srgbClr val="4E4236"/>
                </a:solidFill>
                <a:ea typeface="+mj-lt"/>
                <a:cs typeface="+mj-lt"/>
              </a:rPr>
              <a:t>Alone, Snow White sings a lovely song about wishing her dream will come true. </a:t>
            </a:r>
            <a:br>
              <a:rPr lang="en-GB" sz="2800">
                <a:ea typeface="+mj-lt"/>
                <a:cs typeface="+mj-lt"/>
              </a:rPr>
            </a:br>
            <a:br>
              <a:rPr lang="en-GB" sz="2800">
                <a:ea typeface="+mj-lt"/>
                <a:cs typeface="+mj-lt"/>
              </a:rPr>
            </a:br>
            <a:r>
              <a:rPr lang="en-GB" sz="2800">
                <a:solidFill>
                  <a:srgbClr val="4E4236"/>
                </a:solidFill>
                <a:ea typeface="+mj-lt"/>
                <a:cs typeface="+mj-lt"/>
              </a:rPr>
              <a:t>Then Nurse May sings a funny song about how fun it is being a dame – look out for a familiar face or two!</a:t>
            </a:r>
          </a:p>
        </p:txBody>
      </p:sp>
      <p:pic>
        <p:nvPicPr>
          <p:cNvPr id="4" name="Picture 4" descr="A picture containing person, group, posing, line&#10;&#10;Description automatically generated">
            <a:extLst>
              <a:ext uri="{FF2B5EF4-FFF2-40B4-BE49-F238E27FC236}">
                <a16:creationId xmlns:a16="http://schemas.microsoft.com/office/drawing/2014/main" id="{7A8A2F41-5FE3-6D09-68EE-4012D0806BFB}"/>
              </a:ext>
            </a:extLst>
          </p:cNvPr>
          <p:cNvPicPr>
            <a:picLocks noChangeAspect="1"/>
          </p:cNvPicPr>
          <p:nvPr/>
        </p:nvPicPr>
        <p:blipFill rotWithShape="1">
          <a:blip r:embed="rId2"/>
          <a:srcRect l="11155" r="9896" b="-1"/>
          <a:stretch/>
        </p:blipFill>
        <p:spPr>
          <a:xfrm>
            <a:off x="-1" y="10"/>
            <a:ext cx="8111272" cy="6857990"/>
          </a:xfrm>
          <a:prstGeom prst="rect">
            <a:avLst/>
          </a:prstGeom>
        </p:spPr>
      </p:pic>
      <p:cxnSp>
        <p:nvCxnSpPr>
          <p:cNvPr id="13" name="Straight Connector 12">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720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82057EC-8911-C7FD-FA55-D8C4C9AC2010}"/>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3000">
                <a:solidFill>
                  <a:srgbClr val="FFFFFF"/>
                </a:solidFill>
              </a:rPr>
              <a:t>Back at the palace, the team confront Dragonella with the help of two superheroes – Mr and Mrs Incredible!  </a:t>
            </a:r>
          </a:p>
        </p:txBody>
      </p:sp>
      <p:cxnSp>
        <p:nvCxnSpPr>
          <p:cNvPr id="15" name="Straight Connector 14">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338197F0-8AD2-2214-A560-4FD935FF9E6C}"/>
              </a:ext>
            </a:extLst>
          </p:cNvPr>
          <p:cNvPicPr>
            <a:picLocks noGrp="1" noChangeAspect="1"/>
          </p:cNvPicPr>
          <p:nvPr>
            <p:ph idx="1"/>
          </p:nvPr>
        </p:nvPicPr>
        <p:blipFill rotWithShape="1">
          <a:blip r:embed="rId2"/>
          <a:srcRect l="7098" r="19349" b="-1"/>
          <a:stretch/>
        </p:blipFill>
        <p:spPr>
          <a:xfrm>
            <a:off x="4635095" y="10"/>
            <a:ext cx="7556889" cy="6857990"/>
          </a:xfrm>
          <a:prstGeom prst="rect">
            <a:avLst/>
          </a:prstGeom>
        </p:spPr>
      </p:pic>
    </p:spTree>
    <p:extLst>
      <p:ext uri="{BB962C8B-B14F-4D97-AF65-F5344CB8AC3E}">
        <p14:creationId xmlns:p14="http://schemas.microsoft.com/office/powerpoint/2010/main" val="1480495883"/>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AEEF63-3662-16FB-2961-3ACFD9114CDE}"/>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3200">
                <a:solidFill>
                  <a:schemeClr val="tx1">
                    <a:lumMod val="85000"/>
                    <a:lumOff val="15000"/>
                  </a:schemeClr>
                </a:solidFill>
              </a:rPr>
              <a:t>Dragonella tries to cast an evil spell, but Snow White knows how to break it. Dragonella is trapped in the magical mirror, and everyone is happy. We are all invited to Snow White and Prince Hamish’s wedding! </a:t>
            </a:r>
          </a:p>
          <a:p>
            <a:endParaRPr lang="en-US" sz="3200">
              <a:solidFill>
                <a:schemeClr val="tx1">
                  <a:lumMod val="85000"/>
                  <a:lumOff val="15000"/>
                </a:schemeClr>
              </a:solidFill>
            </a:endParaRPr>
          </a:p>
        </p:txBody>
      </p:sp>
      <p:pic>
        <p:nvPicPr>
          <p:cNvPr id="4" name="Picture 4">
            <a:extLst>
              <a:ext uri="{FF2B5EF4-FFF2-40B4-BE49-F238E27FC236}">
                <a16:creationId xmlns:a16="http://schemas.microsoft.com/office/drawing/2014/main" id="{D4CB5D03-DDF8-0AEA-B698-0EE7F9F667FB}"/>
              </a:ext>
            </a:extLst>
          </p:cNvPr>
          <p:cNvPicPr>
            <a:picLocks noChangeAspect="1"/>
          </p:cNvPicPr>
          <p:nvPr/>
        </p:nvPicPr>
        <p:blipFill rotWithShape="1">
          <a:blip r:embed="rId2"/>
          <a:srcRect l="16917" r="37966" b="-2"/>
          <a:stretch/>
        </p:blipFill>
        <p:spPr>
          <a:xfrm>
            <a:off x="-162758" y="1"/>
            <a:ext cx="5182771" cy="6857999"/>
          </a:xfrm>
          <a:prstGeom prst="rect">
            <a:avLst/>
          </a:prstGeom>
        </p:spPr>
      </p:pic>
      <p:cxnSp>
        <p:nvCxnSpPr>
          <p:cNvPr id="24" name="Straight Connector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627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B06C8AB-D8B8-97FC-338C-7849609BDDEF}"/>
              </a:ext>
            </a:extLst>
          </p:cNvPr>
          <p:cNvSpPr>
            <a:spLocks noGrp="1"/>
          </p:cNvSpPr>
          <p:nvPr>
            <p:ph type="title"/>
          </p:nvPr>
        </p:nvSpPr>
        <p:spPr>
          <a:xfrm>
            <a:off x="625377" y="3258993"/>
            <a:ext cx="3659246" cy="2850319"/>
          </a:xfrm>
        </p:spPr>
        <p:txBody>
          <a:bodyPr vert="horz" lIns="91440" tIns="45720" rIns="91440" bIns="45720" rtlCol="0" anchor="b">
            <a:noAutofit/>
          </a:bodyPr>
          <a:lstStyle/>
          <a:p>
            <a:r>
              <a:rPr lang="en-US" sz="2400">
                <a:solidFill>
                  <a:srgbClr val="FFFFFF"/>
                </a:solidFill>
              </a:rPr>
              <a:t>Everybody comes back on stage to take a bow. You can clap and dance along to the music if you want to. </a:t>
            </a:r>
            <a:br>
              <a:rPr lang="en-US" sz="2400"/>
            </a:br>
            <a:br>
              <a:rPr lang="en-US" sz="2400"/>
            </a:br>
            <a:r>
              <a:rPr lang="en-US" sz="2400">
                <a:solidFill>
                  <a:srgbClr val="FFFFFF"/>
                </a:solidFill>
              </a:rPr>
              <a:t>Then, the </a:t>
            </a:r>
            <a:r>
              <a:rPr lang="en-US" sz="2400" err="1">
                <a:solidFill>
                  <a:srgbClr val="FFFFFF"/>
                </a:solidFill>
              </a:rPr>
              <a:t>panto</a:t>
            </a:r>
            <a:r>
              <a:rPr lang="en-US" sz="2400">
                <a:solidFill>
                  <a:srgbClr val="FFFFFF"/>
                </a:solidFill>
              </a:rPr>
              <a:t> stars will perform a silly song about Christmas presents.  They have 12 different presents to remember, so they can get a bit muddled at times, but that’s all part of the fun!</a:t>
            </a:r>
          </a:p>
        </p:txBody>
      </p:sp>
      <p:cxnSp>
        <p:nvCxnSpPr>
          <p:cNvPr id="15" name="Straight Connector 14">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C104D484-EA39-F7D0-727F-72C1FF765CC7}"/>
              </a:ext>
            </a:extLst>
          </p:cNvPr>
          <p:cNvPicPr>
            <a:picLocks noGrp="1" noChangeAspect="1"/>
          </p:cNvPicPr>
          <p:nvPr>
            <p:ph idx="1"/>
          </p:nvPr>
        </p:nvPicPr>
        <p:blipFill rotWithShape="1">
          <a:blip r:embed="rId2"/>
          <a:srcRect l="11614" r="14833" b="-1"/>
          <a:stretch/>
        </p:blipFill>
        <p:spPr>
          <a:xfrm>
            <a:off x="4635095" y="10"/>
            <a:ext cx="7556889" cy="6857990"/>
          </a:xfrm>
          <a:prstGeom prst="rect">
            <a:avLst/>
          </a:prstGeom>
        </p:spPr>
      </p:pic>
    </p:spTree>
    <p:extLst>
      <p:ext uri="{BB962C8B-B14F-4D97-AF65-F5344CB8AC3E}">
        <p14:creationId xmlns:p14="http://schemas.microsoft.com/office/powerpoint/2010/main" val="612941005"/>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9D49C2D-05EB-671A-5FB2-15945CDACC66}"/>
              </a:ext>
            </a:extLst>
          </p:cNvPr>
          <p:cNvSpPr>
            <a:spLocks noGrp="1"/>
          </p:cNvSpPr>
          <p:nvPr>
            <p:ph type="title"/>
          </p:nvPr>
        </p:nvSpPr>
        <p:spPr>
          <a:xfrm>
            <a:off x="492212" y="2933478"/>
            <a:ext cx="3659246" cy="2850319"/>
          </a:xfrm>
        </p:spPr>
        <p:txBody>
          <a:bodyPr vert="horz" lIns="91440" tIns="45720" rIns="91440" bIns="45720" rtlCol="0" anchor="b">
            <a:noAutofit/>
          </a:bodyPr>
          <a:lstStyle/>
          <a:p>
            <a:endParaRPr lang="en-US" sz="2400">
              <a:solidFill>
                <a:srgbClr val="FFFFFF"/>
              </a:solidFill>
            </a:endParaRPr>
          </a:p>
          <a:p>
            <a:r>
              <a:rPr lang="en-US" sz="2400">
                <a:solidFill>
                  <a:srgbClr val="FFFFFF"/>
                </a:solidFill>
              </a:rPr>
              <a:t>At the end of the show, please stay in your seats.  Our staff will let each school know when it’s your turn to leave, and they will help you find your way back to your bus.  We will have lots of staff to help keep everyone safe – please feel free to ask them if you have any questions.</a:t>
            </a:r>
          </a:p>
          <a:p>
            <a:endParaRPr lang="en-US" sz="2400">
              <a:solidFill>
                <a:srgbClr val="FFFFFF"/>
              </a:solidFill>
            </a:endParaRPr>
          </a:p>
          <a:p>
            <a:r>
              <a:rPr lang="en-US" sz="2400">
                <a:solidFill>
                  <a:srgbClr val="FFFFFF"/>
                </a:solidFill>
              </a:rPr>
              <a:t>We hope you had a wonderful time at the </a:t>
            </a:r>
            <a:r>
              <a:rPr lang="en-US" sz="2400" err="1">
                <a:solidFill>
                  <a:srgbClr val="FFFFFF"/>
                </a:solidFill>
              </a:rPr>
              <a:t>panto</a:t>
            </a:r>
            <a:r>
              <a:rPr lang="en-US" sz="2400">
                <a:solidFill>
                  <a:srgbClr val="FFFFFF"/>
                </a:solidFill>
              </a:rPr>
              <a:t>!</a:t>
            </a:r>
          </a:p>
          <a:p>
            <a:endParaRPr lang="en-US" sz="1400">
              <a:solidFill>
                <a:srgbClr val="FFFFFF"/>
              </a:solidFill>
            </a:endParaRPr>
          </a:p>
        </p:txBody>
      </p:sp>
      <p:cxnSp>
        <p:nvCxnSpPr>
          <p:cNvPr id="26" name="Straight Connector 2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text&#10;&#10;Description automatically generated">
            <a:extLst>
              <a:ext uri="{FF2B5EF4-FFF2-40B4-BE49-F238E27FC236}">
                <a16:creationId xmlns:a16="http://schemas.microsoft.com/office/drawing/2014/main" id="{510CB793-2F9C-89BA-6AAB-C94154317017}"/>
              </a:ext>
            </a:extLst>
          </p:cNvPr>
          <p:cNvPicPr>
            <a:picLocks noGrp="1" noChangeAspect="1"/>
          </p:cNvPicPr>
          <p:nvPr>
            <p:ph idx="1"/>
          </p:nvPr>
        </p:nvPicPr>
        <p:blipFill rotWithShape="1">
          <a:blip r:embed="rId2"/>
          <a:srcRect l="13962" r="10006" b="1"/>
          <a:stretch/>
        </p:blipFill>
        <p:spPr>
          <a:xfrm>
            <a:off x="4635095" y="10"/>
            <a:ext cx="7556889" cy="6857990"/>
          </a:xfrm>
          <a:prstGeom prst="rect">
            <a:avLst/>
          </a:prstGeom>
        </p:spPr>
      </p:pic>
    </p:spTree>
    <p:extLst>
      <p:ext uri="{BB962C8B-B14F-4D97-AF65-F5344CB8AC3E}">
        <p14:creationId xmlns:p14="http://schemas.microsoft.com/office/powerpoint/2010/main" val="397882006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Arial Nova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22026D9B183B4C9FF493E79F535978" ma:contentTypeVersion="16" ma:contentTypeDescription="Create a new document." ma:contentTypeScope="" ma:versionID="623793f12fa64e243e3d653f9976f322">
  <xsd:schema xmlns:xsd="http://www.w3.org/2001/XMLSchema" xmlns:xs="http://www.w3.org/2001/XMLSchema" xmlns:p="http://schemas.microsoft.com/office/2006/metadata/properties" xmlns:ns2="b6be4da6-a352-40b9-a4df-76bfff60e185" xmlns:ns3="5fa84491-2d7e-4aa4-8ec3-32345a30d3e5" targetNamespace="http://schemas.microsoft.com/office/2006/metadata/properties" ma:root="true" ma:fieldsID="c4cfdf178cb54d1d9c4f3897778c8f97" ns2:_="" ns3:_="">
    <xsd:import namespace="b6be4da6-a352-40b9-a4df-76bfff60e185"/>
    <xsd:import namespace="5fa84491-2d7e-4aa4-8ec3-32345a30d3e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be4da6-a352-40b9-a4df-76bfff60e1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551fcd2-3ded-48c1-ab17-aa13eb582c8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fa84491-2d7e-4aa4-8ec3-32345a30d3e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c0528cb-3f83-49b5-90d4-df1d54b4d434}" ma:internalName="TaxCatchAll" ma:showField="CatchAllData" ma:web="5fa84491-2d7e-4aa4-8ec3-32345a30d3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6be4da6-a352-40b9-a4df-76bfff60e185">
      <Terms xmlns="http://schemas.microsoft.com/office/infopath/2007/PartnerControls"/>
    </lcf76f155ced4ddcb4097134ff3c332f>
    <TaxCatchAll xmlns="5fa84491-2d7e-4aa4-8ec3-32345a30d3e5" xsi:nil="true"/>
  </documentManagement>
</p:properties>
</file>

<file path=customXml/itemProps1.xml><?xml version="1.0" encoding="utf-8"?>
<ds:datastoreItem xmlns:ds="http://schemas.openxmlformats.org/officeDocument/2006/customXml" ds:itemID="{4BEF0289-5826-4524-A6E0-8E026B2077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be4da6-a352-40b9-a4df-76bfff60e185"/>
    <ds:schemaRef ds:uri="5fa84491-2d7e-4aa4-8ec3-32345a30d3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E5681B-F679-4355-B43C-DDDE3B3FAE5E}">
  <ds:schemaRefs>
    <ds:schemaRef ds:uri="http://schemas.microsoft.com/sharepoint/v3/contenttype/forms"/>
  </ds:schemaRefs>
</ds:datastoreItem>
</file>

<file path=customXml/itemProps3.xml><?xml version="1.0" encoding="utf-8"?>
<ds:datastoreItem xmlns:ds="http://schemas.openxmlformats.org/officeDocument/2006/customXml" ds:itemID="{F20C46C1-B7D4-48A3-AF4F-C2748743040D}">
  <ds:schemaRefs>
    <ds:schemaRef ds:uri="http://schemas.microsoft.com/office/2006/metadata/properties"/>
    <ds:schemaRef ds:uri="http://schemas.microsoft.com/office/infopath/2007/PartnerControls"/>
    <ds:schemaRef ds:uri="b6be4da6-a352-40b9-a4df-76bfff60e185"/>
    <ds:schemaRef ds:uri="5fa84491-2d7e-4aa4-8ec3-32345a30d3e5"/>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1624</Words>
  <Application>Microsoft Macintosh PowerPoint</Application>
  <PresentationFormat>Widescreen</PresentationFormat>
  <Paragraphs>51</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 Nova</vt:lpstr>
      <vt:lpstr>Arial Nova Light</vt:lpstr>
      <vt:lpstr>Bahnschrift</vt:lpstr>
      <vt:lpstr>Calibri</vt:lpstr>
      <vt:lpstr>RetrospectVTI</vt:lpstr>
      <vt:lpstr>SNOW WHITE AND THE SEVEN DWARFS</vt:lpstr>
      <vt:lpstr>The characters</vt:lpstr>
      <vt:lpstr>Nurse May is our fabulous Panto Dame.  She will be making sure you're all giggling and doing some excellent dance routines. She wears big sparkly and colourful costumes.</vt:lpstr>
      <vt:lpstr>Lord Lucifer is our ‘Man in the Mirror’. He’s out to spoil the fun. A very grumpy man who thinks he’s very handsome and stylish.   When you see him make sure to ‘boo’. He wears dark cloaks and black clothes to try and look sinister… but he actually just looks silly. He also does not like the Trams!</vt:lpstr>
      <vt:lpstr>Muddles is one of the friendliest Panto Pals! He’s very energetic and loves nothing more than saying a big “Hiya pals!” to the audience. He’s one of Snow White’s best friends and loves her very much. Nurse May is his mum and she’s very proud of him.</vt:lpstr>
      <vt:lpstr> Snow White is the fairest of them all. She has a beautiful singing voice and is friends with whoever she meets.   She has met her Prince and wants to marry him and live happily ever after. She wears beautiful clothes with many bright colours.</vt:lpstr>
      <vt:lpstr>Prince Hamish is our handsome Prince! Like Snow White he cannot wait to be married and he sings almost as beautifully as her. He wears silver clothes of royalty and speak with a lovely deep voice. He is also partial to an apple… which is unusual as Snow White likes them too. They were meant to be!</vt:lpstr>
      <vt:lpstr>Queen Dragonella is a bad lady and mum to Princess Lavinia. She is jealous of Snow White and her lovely voice and cheerful personality.   She is out to get rid of Snow White and the Seven Dwarfs and take over the kingdom. To do this she becomes friends with Lord Lucifer, her ‘Man in the Mirror’ and they come up with a dastardly plan! </vt:lpstr>
      <vt:lpstr>Princess Lavinia is the daughter of Queen Dragonella. Unlike her mum Lavinia has a heart of gold and is very nice. She wants to be good friends with Muddles and make sure that Snow White is safe. She wears cool dark colours and occasionally brighter clothes. She is loyal and brave!</vt:lpstr>
      <vt:lpstr>The Magnificent Seven are Doc, Sleepy, Grumpy, Bashful, Dopey, Sneezy, and Happy.  They are the Seven Dwarfs. They live in the forest in a cosy and colourful cottage.   Snow White goes to stay with them to stay safe, they looked after her when she was a baby. They are hardworking and loyal to Snow White and will always protect her.</vt:lpstr>
      <vt:lpstr>The story</vt:lpstr>
      <vt:lpstr>Act One</vt:lpstr>
      <vt:lpstr>Then we meet The Magnificent Seven, seven friendly dwarfs who live in the woods.  They enter the stage on a big green train, singing a cheery song, and we get the feeling that this might be a friendly group.</vt:lpstr>
      <vt:lpstr>Lord Lucifer enters.  We can tell by his dark clothing and bold behaviour that he is a character not to be trusted, so you might hear people ‘booing’ him.  Feel free to join in.  He might tell you to ‘listen’ or ‘be quiet’, but don’t feel that you need to do as he says!  Lord Lucifer tells us about Snow White.  Snow White’s father was the king, but her evil stepmother Queen Dragonella did away with him and now rules the land herself. She is very jealous of Snow White because she is kind and beautiful.  </vt:lpstr>
      <vt:lpstr> At a party, Snow White meets Prince Hamish and to their surprise, they fall in love immediately!   Soon Snow White and Prince Hamish meet her friends Nurse May and her son Muddles who loves it when you shout ‘Hiya Muddles!’.</vt:lpstr>
      <vt:lpstr>When the friendly gang go to get ready for The Winter Festival, Queen Dragonella comes on stage. She demands that Lord Lucifer tells her that she is the fairest in all the land... but he can’t because it’s not true! Snow White is really the fairest.  Even Dragonella’s daughter, Princess Lavinia, agrees.</vt:lpstr>
      <vt:lpstr>Now it’s time to go to The Winter Festival! Everyone dances and has a lovely time singing winter songs.</vt:lpstr>
      <vt:lpstr> Once Snow White and Prince Hamish leave, Queen Dragonella enters.  She has decided that she is going to be the one to marry the prince, not Snow White! She tries to persuade Muddles and Nurse May to lure Snow White into the forest so they can do away with her.  They refuse, so Dragonella places an evil curse on them, hypnotising them to do as she commands.</vt:lpstr>
      <vt:lpstr> Still in a trance, Muddles and Nurse May bring Snow White to the forest.  Thankfully, Princess Lavinia enters and uses her own good magic to undo Dragonella’s curse.     </vt:lpstr>
      <vt:lpstr> Prince Hamish meets Muddles and asks him to take him to Snow White.  Muddles agrees, and flies to the forest on his magical sleigh.  The lights will go dark here, but this is nothing to worry about – it’s just so that we can see how magic the sleigh looks against the starry sky.</vt:lpstr>
      <vt:lpstr>PowerPoint Presentation</vt:lpstr>
      <vt:lpstr>Act Two</vt:lpstr>
      <vt:lpstr>Lord Lucifer enters and sings a song about how much he hates Edinburgh’s trams.</vt:lpstr>
      <vt:lpstr>After he leaves, Nurse May and Muddles make silly noises as they cross the stage.  Prince Hamish finds them and asks them to remember where they hid Snow White.  Muddles gives a funny run-down of everything that has happened in the show so far.  He speaks very very fast here, so don’t worry if you don’t manage to hear everything! </vt:lpstr>
      <vt:lpstr>The nasty Dragonella enters and once again asks The Man in the Mirror who is the fairest in the land.  Again, he tells her Snow White, revealing that Snow White is alive after all.</vt:lpstr>
      <vt:lpstr>Dragonella is very angry and decides to remove Snow White herself.  She decides that she will trick Snow White into eating a poisoned apple and disguises herself as an old hag to give it to her. It’s alright though – we know that Snow White’s friends will look after her.   </vt:lpstr>
      <vt:lpstr>Back at the cottage Snow White is thinking about how much she loves the Magnificent Seven when Dragonella arrives in disguise to give her the poisoned apple! Snow White isn’t sure if she should eat the apple. You can call out to warn her, if you want to. </vt:lpstr>
      <vt:lpstr>Prince Hamish arrives in time to stop her eating it but takes a bite himself and falls down on the ground! Don’t worry, he’ll be alright – his magical friends are looking out for him.   Angrily Dragonella throws off her disguise and tells everyone she will set fire to the forest in revenge! But Snow White’s friends arrive at the cottage to help make sure everyone gets back to the palace safely.  </vt:lpstr>
      <vt:lpstr>Alone, Snow White sings a lovely song about wishing her dream will come true.   Then Nurse May sings a funny song about how fun it is being a dame – look out for a familiar face or two!</vt:lpstr>
      <vt:lpstr>Back at the palace, the team confront Dragonella with the help of two superheroes – Mr and Mrs Incredible!  </vt:lpstr>
      <vt:lpstr>Dragonella tries to cast an evil spell, but Snow White knows how to break it. Dragonella is trapped in the magical mirror, and everyone is happy. We are all invited to Snow White and Prince Hamish’s wedding!  </vt:lpstr>
      <vt:lpstr>Everybody comes back on stage to take a bow. You can clap and dance along to the music if you want to.   Then, the panto stars will perform a silly song about Christmas presents.  They have 12 different presents to remember, so they can get a bit muddled at times, but that’s all part of the fun!</vt:lpstr>
      <vt:lpstr> At the end of the show, please stay in your seats.  Our staff will let each school know when it’s your turn to leave, and they will help you find your way back to your bus.  We will have lots of staff to help keep everyone safe – please feel free to ask them if you have any questions.  We hope you had a wonderful time at the panto!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Izzy Gray</dc:creator>
  <cp:lastModifiedBy>izzy gray</cp:lastModifiedBy>
  <cp:revision>6</cp:revision>
  <dcterms:created xsi:type="dcterms:W3CDTF">2023-01-05T09:19:54Z</dcterms:created>
  <dcterms:modified xsi:type="dcterms:W3CDTF">2023-01-09T18:49:48Z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0x0101006E22026D9B183B4C9FF493E79F535978</vt:lpwstr>
  </property>
  <property fmtid="{D5CDD505-2E9C-101B-9397-08002B2CF9AE}" pid="3" name="MediaServiceImageTags">
    <vt:lpwstr/>
  </property>
</Properties>
</file>