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81" r:id="rId4"/>
    <p:sldId id="258" r:id="rId5"/>
    <p:sldId id="259" r:id="rId6"/>
    <p:sldId id="284" r:id="rId7"/>
    <p:sldId id="285" r:id="rId8"/>
    <p:sldId id="286" r:id="rId9"/>
    <p:sldId id="287" r:id="rId10"/>
    <p:sldId id="288" r:id="rId11"/>
    <p:sldId id="282" r:id="rId12"/>
    <p:sldId id="290"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69" autoAdjust="0"/>
    <p:restoredTop sz="90823" autoAdjust="0"/>
  </p:normalViewPr>
  <p:slideViewPr>
    <p:cSldViewPr snapToGrid="0">
      <p:cViewPr varScale="1">
        <p:scale>
          <a:sx n="60" d="100"/>
          <a:sy n="60" d="100"/>
        </p:scale>
        <p:origin x="652" y="5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B3FA8B-F5D3-48AA-A011-79311221A7E0}" type="datetimeFigureOut">
              <a:rPr lang="en-GB" smtClean="0"/>
              <a:t>06/07/2022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368D0-998C-4032-83B2-2279821C941C}" type="slidenum">
              <a:rPr lang="en-GB" smtClean="0"/>
              <a:t>‹#›</a:t>
            </a:fld>
            <a:endParaRPr lang="en-GB"/>
          </a:p>
        </p:txBody>
      </p:sp>
    </p:spTree>
    <p:extLst>
      <p:ext uri="{BB962C8B-B14F-4D97-AF65-F5344CB8AC3E}">
        <p14:creationId xmlns:p14="http://schemas.microsoft.com/office/powerpoint/2010/main" val="62744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121212"/>
              </a:solidFill>
              <a:effectLst/>
              <a:latin typeface="Open Sans"/>
            </a:endParaRPr>
          </a:p>
          <a:p>
            <a:endParaRPr lang="en-GB" b="0" i="0" dirty="0">
              <a:solidFill>
                <a:srgbClr val="121212"/>
              </a:solidFill>
              <a:effectLst/>
              <a:latin typeface="Open Sans"/>
            </a:endParaRPr>
          </a:p>
        </p:txBody>
      </p:sp>
      <p:sp>
        <p:nvSpPr>
          <p:cNvPr id="4" name="Slide Number Placeholder 3"/>
          <p:cNvSpPr>
            <a:spLocks noGrp="1"/>
          </p:cNvSpPr>
          <p:nvPr>
            <p:ph type="sldNum" sz="quarter" idx="5"/>
          </p:nvPr>
        </p:nvSpPr>
        <p:spPr/>
        <p:txBody>
          <a:bodyPr/>
          <a:lstStyle/>
          <a:p>
            <a:fld id="{A60368D0-998C-4032-83B2-2279821C941C}" type="slidenum">
              <a:rPr lang="en-GB" smtClean="0"/>
              <a:t>1</a:t>
            </a:fld>
            <a:endParaRPr lang="en-GB"/>
          </a:p>
        </p:txBody>
      </p:sp>
    </p:spTree>
    <p:extLst>
      <p:ext uri="{BB962C8B-B14F-4D97-AF65-F5344CB8AC3E}">
        <p14:creationId xmlns:p14="http://schemas.microsoft.com/office/powerpoint/2010/main" val="3798116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2</a:t>
            </a:fld>
            <a:endParaRPr lang="en-GB"/>
          </a:p>
        </p:txBody>
      </p:sp>
    </p:spTree>
    <p:extLst>
      <p:ext uri="{BB962C8B-B14F-4D97-AF65-F5344CB8AC3E}">
        <p14:creationId xmlns:p14="http://schemas.microsoft.com/office/powerpoint/2010/main" val="4015882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A60368D0-998C-4032-83B2-2279821C941C}" type="slidenum">
              <a:rPr lang="en-GB" smtClean="0"/>
              <a:t>3</a:t>
            </a:fld>
            <a:endParaRPr lang="en-GB"/>
          </a:p>
        </p:txBody>
      </p:sp>
    </p:spTree>
    <p:extLst>
      <p:ext uri="{BB962C8B-B14F-4D97-AF65-F5344CB8AC3E}">
        <p14:creationId xmlns:p14="http://schemas.microsoft.com/office/powerpoint/2010/main" val="453335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4</a:t>
            </a:fld>
            <a:endParaRPr lang="en-GB"/>
          </a:p>
        </p:txBody>
      </p:sp>
    </p:spTree>
    <p:extLst>
      <p:ext uri="{BB962C8B-B14F-4D97-AF65-F5344CB8AC3E}">
        <p14:creationId xmlns:p14="http://schemas.microsoft.com/office/powerpoint/2010/main" val="3571126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6</a:t>
            </a:fld>
            <a:endParaRPr lang="en-GB"/>
          </a:p>
        </p:txBody>
      </p:sp>
    </p:spTree>
    <p:extLst>
      <p:ext uri="{BB962C8B-B14F-4D97-AF65-F5344CB8AC3E}">
        <p14:creationId xmlns:p14="http://schemas.microsoft.com/office/powerpoint/2010/main" val="338019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7</a:t>
            </a:fld>
            <a:endParaRPr lang="en-GB"/>
          </a:p>
        </p:txBody>
      </p:sp>
    </p:spTree>
    <p:extLst>
      <p:ext uri="{BB962C8B-B14F-4D97-AF65-F5344CB8AC3E}">
        <p14:creationId xmlns:p14="http://schemas.microsoft.com/office/powerpoint/2010/main" val="4102548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8</a:t>
            </a:fld>
            <a:endParaRPr lang="en-GB"/>
          </a:p>
        </p:txBody>
      </p:sp>
    </p:spTree>
    <p:extLst>
      <p:ext uri="{BB962C8B-B14F-4D97-AF65-F5344CB8AC3E}">
        <p14:creationId xmlns:p14="http://schemas.microsoft.com/office/powerpoint/2010/main" val="416107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9</a:t>
            </a:fld>
            <a:endParaRPr lang="en-GB"/>
          </a:p>
        </p:txBody>
      </p:sp>
    </p:spTree>
    <p:extLst>
      <p:ext uri="{BB962C8B-B14F-4D97-AF65-F5344CB8AC3E}">
        <p14:creationId xmlns:p14="http://schemas.microsoft.com/office/powerpoint/2010/main" val="4094950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10</a:t>
            </a:fld>
            <a:endParaRPr lang="en-GB"/>
          </a:p>
        </p:txBody>
      </p:sp>
    </p:spTree>
    <p:extLst>
      <p:ext uri="{BB962C8B-B14F-4D97-AF65-F5344CB8AC3E}">
        <p14:creationId xmlns:p14="http://schemas.microsoft.com/office/powerpoint/2010/main" val="2830350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0368D0-998C-4032-83B2-2279821C941C}" type="slidenum">
              <a:rPr lang="en-GB" smtClean="0"/>
              <a:t>11</a:t>
            </a:fld>
            <a:endParaRPr lang="en-GB"/>
          </a:p>
        </p:txBody>
      </p:sp>
    </p:spTree>
    <p:extLst>
      <p:ext uri="{BB962C8B-B14F-4D97-AF65-F5344CB8AC3E}">
        <p14:creationId xmlns:p14="http://schemas.microsoft.com/office/powerpoint/2010/main" val="2965329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UNICEF UK/Dawe</a:t>
            </a:r>
          </a:p>
        </p:txBody>
      </p:sp>
      <p:sp>
        <p:nvSpPr>
          <p:cNvPr id="4" name="Slide Number Placeholder 3"/>
          <p:cNvSpPr>
            <a:spLocks noGrp="1"/>
          </p:cNvSpPr>
          <p:nvPr>
            <p:ph type="sldNum" sz="quarter" idx="5"/>
          </p:nvPr>
        </p:nvSpPr>
        <p:spPr/>
        <p:txBody>
          <a:bodyPr/>
          <a:lstStyle/>
          <a:p>
            <a:fld id="{60FFAD9A-D0F1-4AD6-A7C9-3D519A760F4B}" type="slidenum">
              <a:rPr lang="en-GB" smtClean="0"/>
              <a:t>13</a:t>
            </a:fld>
            <a:endParaRPr lang="en-GB"/>
          </a:p>
        </p:txBody>
      </p:sp>
    </p:spTree>
    <p:extLst>
      <p:ext uri="{BB962C8B-B14F-4D97-AF65-F5344CB8AC3E}">
        <p14:creationId xmlns:p14="http://schemas.microsoft.com/office/powerpoint/2010/main" val="56760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erson sitting on a bed&#10;&#10;Description automatically generated">
            <a:extLst>
              <a:ext uri="{FF2B5EF4-FFF2-40B4-BE49-F238E27FC236}">
                <a16:creationId xmlns:a16="http://schemas.microsoft.com/office/drawing/2014/main" id="{C4056781-D515-4BC7-8006-26261C928EF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0414" y="0"/>
            <a:ext cx="12312414" cy="6925733"/>
          </a:xfrm>
          <a:prstGeom prst="rect">
            <a:avLst/>
          </a:prstGeom>
        </p:spPr>
      </p:pic>
      <p:sp>
        <p:nvSpPr>
          <p:cNvPr id="8" name="Title 1">
            <a:extLst>
              <a:ext uri="{FF2B5EF4-FFF2-40B4-BE49-F238E27FC236}">
                <a16:creationId xmlns:a16="http://schemas.microsoft.com/office/drawing/2014/main" id="{09CF067E-39E5-4D91-87A3-ACC6AD15E96D}"/>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1705324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84C12D-CF63-408B-A8E3-CA310ADFA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311150"/>
            <a:ext cx="12192000" cy="8128000"/>
          </a:xfrm>
          <a:prstGeom prst="rect">
            <a:avLst/>
          </a:prstGeom>
        </p:spPr>
      </p:pic>
      <p:sp>
        <p:nvSpPr>
          <p:cNvPr id="3" name="Title 1">
            <a:extLst>
              <a:ext uri="{FF2B5EF4-FFF2-40B4-BE49-F238E27FC236}">
                <a16:creationId xmlns:a16="http://schemas.microsoft.com/office/drawing/2014/main" id="{EF5A0075-6DAE-4F75-9850-A81CCC068425}"/>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373697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A98FE80-BE6B-4AD6-9CAE-75882CA82C99}"/>
              </a:ext>
            </a:extLst>
          </p:cNvPr>
          <p:cNvSpPr txBox="1">
            <a:spLocks/>
          </p:cNvSpPr>
          <p:nvPr userDrawn="1"/>
        </p:nvSpPr>
        <p:spPr>
          <a:xfrm>
            <a:off x="9525" y="5234399"/>
            <a:ext cx="9756058" cy="745571"/>
          </a:xfrm>
          <a:prstGeom prst="rect">
            <a:avLst/>
          </a:prstGeom>
          <a:solidFill>
            <a:srgbClr val="00AEEF"/>
          </a:solidFill>
        </p:spPr>
        <p:txBody>
          <a:bodyPr vert="horz" wrap="square" lIns="360000" tIns="144000" rIns="91440" bIns="45720" rtlCol="0" anchor="ctr" anchorCtr="0">
            <a:spAutoFit/>
          </a:bodyPr>
          <a:lstStyle>
            <a:lvl1pPr algn="l" defTabSz="914400" rtl="0" eaLnBrk="1" latinLnBrk="0" hangingPunct="1">
              <a:lnSpc>
                <a:spcPct val="90000"/>
              </a:lnSpc>
              <a:spcBef>
                <a:spcPct val="0"/>
              </a:spcBef>
              <a:buNone/>
              <a:defRPr sz="4000" kern="1200" cap="all" spc="600" baseline="0">
                <a:solidFill>
                  <a:schemeClr val="bg1"/>
                </a:solidFill>
                <a:latin typeface="Univers Next Pro Condensed" panose="020B0906030202020203" pitchFamily="34" charset="0"/>
                <a:ea typeface="+mj-ea"/>
                <a:cs typeface="+mj-cs"/>
              </a:defRPr>
            </a:lvl1pPr>
          </a:lstStyle>
          <a:p>
            <a:r>
              <a:rPr lang="en-US" dirty="0"/>
              <a:t>Article of the week</a:t>
            </a:r>
            <a:endParaRPr lang="en-GB" dirty="0"/>
          </a:p>
        </p:txBody>
      </p:sp>
    </p:spTree>
    <p:extLst>
      <p:ext uri="{BB962C8B-B14F-4D97-AF65-F5344CB8AC3E}">
        <p14:creationId xmlns:p14="http://schemas.microsoft.com/office/powerpoint/2010/main" val="4220624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EC21AA-0D92-47EE-9154-7AF89AB436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10783"/>
            <a:ext cx="12192000" cy="6855484"/>
          </a:xfrm>
          <a:prstGeom prst="rect">
            <a:avLst/>
          </a:prstGeom>
        </p:spPr>
      </p:pic>
      <p:sp>
        <p:nvSpPr>
          <p:cNvPr id="5" name="TextBox 4">
            <a:extLst>
              <a:ext uri="{FF2B5EF4-FFF2-40B4-BE49-F238E27FC236}">
                <a16:creationId xmlns:a16="http://schemas.microsoft.com/office/drawing/2014/main" id="{0A77C208-4BD6-4C38-BDC1-17B195E04AB9}"/>
              </a:ext>
            </a:extLst>
          </p:cNvPr>
          <p:cNvSpPr txBox="1"/>
          <p:nvPr userDrawn="1"/>
        </p:nvSpPr>
        <p:spPr>
          <a:xfrm>
            <a:off x="221192" y="350308"/>
            <a:ext cx="5681133" cy="646331"/>
          </a:xfrm>
          <a:prstGeom prst="rect">
            <a:avLst/>
          </a:prstGeom>
          <a:noFill/>
        </p:spPr>
        <p:txBody>
          <a:bodyPr wrap="square" rtlCol="0">
            <a:spAutoFit/>
          </a:bodyPr>
          <a:lstStyle/>
          <a:p>
            <a:pPr algn="l"/>
            <a:r>
              <a:rPr lang="en-GB" sz="3600" dirty="0">
                <a:solidFill>
                  <a:schemeClr val="bg1"/>
                </a:solidFill>
                <a:latin typeface="Univers Next Pro Condensed" panose="020B0906030202020203" pitchFamily="34" charset="0"/>
              </a:rPr>
              <a:t>INSTRUCTIONS</a:t>
            </a:r>
          </a:p>
        </p:txBody>
      </p:sp>
      <p:sp>
        <p:nvSpPr>
          <p:cNvPr id="6" name="TextBox 5">
            <a:extLst>
              <a:ext uri="{FF2B5EF4-FFF2-40B4-BE49-F238E27FC236}">
                <a16:creationId xmlns:a16="http://schemas.microsoft.com/office/drawing/2014/main" id="{A3AF2516-8551-4EE9-849B-CB3BC03C1256}"/>
              </a:ext>
            </a:extLst>
          </p:cNvPr>
          <p:cNvSpPr txBox="1"/>
          <p:nvPr userDrawn="1"/>
        </p:nvSpPr>
        <p:spPr>
          <a:xfrm>
            <a:off x="221192" y="1332678"/>
            <a:ext cx="6163733" cy="3416320"/>
          </a:xfrm>
          <a:prstGeom prst="rect">
            <a:avLst/>
          </a:prstGeom>
          <a:noFill/>
        </p:spPr>
        <p:txBody>
          <a:bodyPr wrap="square" rtlCol="0">
            <a:spAutoFit/>
          </a:bodyPr>
          <a:lstStyle/>
          <a:p>
            <a:pPr algn="l"/>
            <a:r>
              <a:rPr lang="en-GB" sz="180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algn="l"/>
            <a:endParaRPr lang="en-GB" sz="1800" dirty="0">
              <a:solidFill>
                <a:schemeClr val="bg1"/>
              </a:solidFill>
              <a:latin typeface="Arial" panose="020B0604020202020204" pitchFamily="34" charset="0"/>
              <a:cs typeface="Arial" panose="020B0604020202020204" pitchFamily="34" charset="0"/>
            </a:endParaRPr>
          </a:p>
          <a:p>
            <a:r>
              <a:rPr lang="en-GB" sz="1800" dirty="0">
                <a:solidFill>
                  <a:schemeClr val="bg1"/>
                </a:solidFill>
                <a:latin typeface="Arial" panose="020B0604020202020204" pitchFamily="34" charset="0"/>
                <a:cs typeface="Arial" panose="020B0604020202020204" pitchFamily="34" charset="0"/>
              </a:rPr>
              <a:t>Please </a:t>
            </a:r>
            <a:r>
              <a:rPr lang="en-GB" sz="1800" b="1" dirty="0">
                <a:solidFill>
                  <a:srgbClr val="FFFF00"/>
                </a:solidFill>
                <a:latin typeface="Arial" panose="020B0604020202020204" pitchFamily="34" charset="0"/>
                <a:cs typeface="Arial" panose="020B0604020202020204" pitchFamily="34" charset="0"/>
              </a:rPr>
              <a:t>edit out non-relevant slides or tasks </a:t>
            </a:r>
            <a:r>
              <a:rPr lang="en-GB" sz="1800" dirty="0">
                <a:solidFill>
                  <a:schemeClr val="bg1"/>
                </a:solidFill>
                <a:latin typeface="Arial" panose="020B0604020202020204" pitchFamily="34" charset="0"/>
                <a:cs typeface="Arial" panose="020B0604020202020204" pitchFamily="34" charset="0"/>
              </a:rPr>
              <a:t>before sharing with students. Please check the content works for your learners and feel free to add any content that would make the material more relevant to your setting.</a:t>
            </a:r>
          </a:p>
          <a:p>
            <a:endParaRPr lang="en-GB" sz="1800" dirty="0">
              <a:solidFill>
                <a:schemeClr val="bg1"/>
              </a:solidFill>
              <a:latin typeface="Arial" panose="020B0604020202020204" pitchFamily="34" charset="0"/>
              <a:cs typeface="Arial" panose="020B0604020202020204" pitchFamily="34" charset="0"/>
            </a:endParaRPr>
          </a:p>
          <a:p>
            <a:pPr algn="l"/>
            <a:r>
              <a:rPr lang="en-GB" sz="180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p:txBody>
      </p:sp>
    </p:spTree>
    <p:extLst>
      <p:ext uri="{BB962C8B-B14F-4D97-AF65-F5344CB8AC3E}">
        <p14:creationId xmlns:p14="http://schemas.microsoft.com/office/powerpoint/2010/main" val="399752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the article">
    <p:spTree>
      <p:nvGrpSpPr>
        <p:cNvPr id="1" name=""/>
        <p:cNvGrpSpPr/>
        <p:nvPr/>
      </p:nvGrpSpPr>
      <p:grpSpPr>
        <a:xfrm>
          <a:off x="0" y="0"/>
          <a:ext cx="0" cy="0"/>
          <a:chOff x="0" y="0"/>
          <a:chExt cx="0" cy="0"/>
        </a:xfrm>
      </p:grpSpPr>
      <p:pic>
        <p:nvPicPr>
          <p:cNvPr id="4" name="Picture 3" descr="Icon&#10;&#10;Description automatically generated with medium confidence">
            <a:extLst>
              <a:ext uri="{FF2B5EF4-FFF2-40B4-BE49-F238E27FC236}">
                <a16:creationId xmlns:a16="http://schemas.microsoft.com/office/drawing/2014/main" id="{F4E0B0F9-B80F-427D-AC73-5A7A7CB7A2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6828"/>
            <a:ext cx="12259733" cy="6893570"/>
          </a:xfrm>
          <a:prstGeom prst="rect">
            <a:avLst/>
          </a:prstGeom>
        </p:spPr>
      </p:pic>
      <p:pic>
        <p:nvPicPr>
          <p:cNvPr id="8" name="Picture 7" descr="Shape&#10;&#10;Description automatically generated">
            <a:extLst>
              <a:ext uri="{FF2B5EF4-FFF2-40B4-BE49-F238E27FC236}">
                <a16:creationId xmlns:a16="http://schemas.microsoft.com/office/drawing/2014/main" id="{F78A57B8-0C74-4701-99F6-4AD43C62E7F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933575"/>
            <a:ext cx="6896566" cy="4923167"/>
          </a:xfrm>
          <a:prstGeom prst="rect">
            <a:avLst/>
          </a:prstGeom>
        </p:spPr>
      </p:pic>
    </p:spTree>
    <p:extLst>
      <p:ext uri="{BB962C8B-B14F-4D97-AF65-F5344CB8AC3E}">
        <p14:creationId xmlns:p14="http://schemas.microsoft.com/office/powerpoint/2010/main" val="2192479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slice one title blue dash">
    <p:spTree>
      <p:nvGrpSpPr>
        <p:cNvPr id="1" name=""/>
        <p:cNvGrpSpPr/>
        <p:nvPr/>
      </p:nvGrpSpPr>
      <p:grpSpPr>
        <a:xfrm>
          <a:off x="0" y="0"/>
          <a:ext cx="0" cy="0"/>
          <a:chOff x="0" y="0"/>
          <a:chExt cx="0" cy="0"/>
        </a:xfrm>
      </p:grpSpPr>
      <p:pic>
        <p:nvPicPr>
          <p:cNvPr id="4" name="Picture 3" descr="Icon&#10;&#10;Description automatically generated with medium confidence">
            <a:extLst>
              <a:ext uri="{FF2B5EF4-FFF2-40B4-BE49-F238E27FC236}">
                <a16:creationId xmlns:a16="http://schemas.microsoft.com/office/drawing/2014/main" id="{F4E0B0F9-B80F-427D-AC73-5A7A7CB7A2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2067"/>
            <a:ext cx="12251267" cy="6888809"/>
          </a:xfrm>
          <a:prstGeom prst="rect">
            <a:avLst/>
          </a:prstGeom>
        </p:spPr>
      </p:pic>
    </p:spTree>
    <p:extLst>
      <p:ext uri="{BB962C8B-B14F-4D97-AF65-F5344CB8AC3E}">
        <p14:creationId xmlns:p14="http://schemas.microsoft.com/office/powerpoint/2010/main" val="527327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 slice single title white dash">
    <p:spTree>
      <p:nvGrpSpPr>
        <p:cNvPr id="1" name=""/>
        <p:cNvGrpSpPr/>
        <p:nvPr/>
      </p:nvGrpSpPr>
      <p:grpSpPr>
        <a:xfrm>
          <a:off x="0" y="0"/>
          <a:ext cx="0" cy="0"/>
          <a:chOff x="0" y="0"/>
          <a:chExt cx="0" cy="0"/>
        </a:xfrm>
      </p:grpSpPr>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9267"/>
            <a:ext cx="12299639" cy="6916009"/>
          </a:xfrm>
          <a:prstGeom prst="rect">
            <a:avLst/>
          </a:prstGeom>
        </p:spPr>
      </p:pic>
    </p:spTree>
    <p:extLst>
      <p:ext uri="{BB962C8B-B14F-4D97-AF65-F5344CB8AC3E}">
        <p14:creationId xmlns:p14="http://schemas.microsoft.com/office/powerpoint/2010/main" val="2867936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ce single title white dash with image">
    <p:spTree>
      <p:nvGrpSpPr>
        <p:cNvPr id="1" name=""/>
        <p:cNvGrpSpPr/>
        <p:nvPr/>
      </p:nvGrpSpPr>
      <p:grpSpPr>
        <a:xfrm>
          <a:off x="0" y="0"/>
          <a:ext cx="0" cy="0"/>
          <a:chOff x="0" y="0"/>
          <a:chExt cx="0" cy="0"/>
        </a:xfrm>
      </p:grpSpPr>
      <p:pic>
        <p:nvPicPr>
          <p:cNvPr id="4" name="Picture 3" descr="A person wearing a suit and tie&#10;&#10;Description automatically generated">
            <a:extLst>
              <a:ext uri="{FF2B5EF4-FFF2-40B4-BE49-F238E27FC236}">
                <a16:creationId xmlns:a16="http://schemas.microsoft.com/office/drawing/2014/main" id="{4A72FEE0-4541-40C9-9A50-CFC663451F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746" b="8592"/>
          <a:stretch/>
        </p:blipFill>
        <p:spPr>
          <a:xfrm flipH="1">
            <a:off x="-1" y="12921"/>
            <a:ext cx="12191999" cy="6858000"/>
          </a:xfrm>
          <a:prstGeom prst="rect">
            <a:avLst/>
          </a:prstGeom>
        </p:spPr>
      </p:pic>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133"/>
            <a:ext cx="12380610" cy="6961538"/>
          </a:xfrm>
          <a:prstGeom prst="rect">
            <a:avLst/>
          </a:prstGeom>
        </p:spPr>
      </p:pic>
    </p:spTree>
    <p:extLst>
      <p:ext uri="{BB962C8B-B14F-4D97-AF65-F5344CB8AC3E}">
        <p14:creationId xmlns:p14="http://schemas.microsoft.com/office/powerpoint/2010/main" val="101994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lice single title white dash with image2">
    <p:spTree>
      <p:nvGrpSpPr>
        <p:cNvPr id="1" name=""/>
        <p:cNvGrpSpPr/>
        <p:nvPr/>
      </p:nvGrpSpPr>
      <p:grpSpPr>
        <a:xfrm>
          <a:off x="0" y="0"/>
          <a:ext cx="0" cy="0"/>
          <a:chOff x="0" y="0"/>
          <a:chExt cx="0" cy="0"/>
        </a:xfrm>
      </p:grpSpPr>
      <p:pic>
        <p:nvPicPr>
          <p:cNvPr id="5" name="Picture 4" descr="A person wearing a suit and tie&#10;&#10;Description automatically generated">
            <a:extLst>
              <a:ext uri="{FF2B5EF4-FFF2-40B4-BE49-F238E27FC236}">
                <a16:creationId xmlns:a16="http://schemas.microsoft.com/office/drawing/2014/main" id="{5FE2D8E7-4EA0-4C23-9739-A10E1C8E64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6881"/>
          <a:stretch/>
        </p:blipFill>
        <p:spPr>
          <a:xfrm flipH="1">
            <a:off x="-1" y="-1"/>
            <a:ext cx="12191999" cy="6858001"/>
          </a:xfrm>
          <a:prstGeom prst="rect">
            <a:avLst/>
          </a:prstGeom>
        </p:spPr>
      </p:pic>
      <p:pic>
        <p:nvPicPr>
          <p:cNvPr id="3" name="Picture 2" descr="Icon&#10;&#10;Description automatically generated with medium confidence">
            <a:extLst>
              <a:ext uri="{FF2B5EF4-FFF2-40B4-BE49-F238E27FC236}">
                <a16:creationId xmlns:a16="http://schemas.microsoft.com/office/drawing/2014/main" id="{60819AA2-CB58-47D5-A0B0-74E666CA8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8366"/>
            <a:ext cx="12313582" cy="6923849"/>
          </a:xfrm>
          <a:prstGeom prst="rect">
            <a:avLst/>
          </a:prstGeom>
        </p:spPr>
      </p:pic>
    </p:spTree>
    <p:extLst>
      <p:ext uri="{BB962C8B-B14F-4D97-AF65-F5344CB8AC3E}">
        <p14:creationId xmlns:p14="http://schemas.microsoft.com/office/powerpoint/2010/main" val="993741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ce single title blue dash with image">
    <p:spTree>
      <p:nvGrpSpPr>
        <p:cNvPr id="1" name=""/>
        <p:cNvGrpSpPr/>
        <p:nvPr/>
      </p:nvGrpSpPr>
      <p:grpSpPr>
        <a:xfrm>
          <a:off x="0" y="0"/>
          <a:ext cx="0" cy="0"/>
          <a:chOff x="0" y="0"/>
          <a:chExt cx="0" cy="0"/>
        </a:xfrm>
      </p:grpSpPr>
      <p:pic>
        <p:nvPicPr>
          <p:cNvPr id="4" name="Picture 3" descr="A person wearing a suit and tie&#10;&#10;Description automatically generated">
            <a:extLst>
              <a:ext uri="{FF2B5EF4-FFF2-40B4-BE49-F238E27FC236}">
                <a16:creationId xmlns:a16="http://schemas.microsoft.com/office/drawing/2014/main" id="{4A72FEE0-4541-40C9-9A50-CFC663451F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746" b="8592"/>
          <a:stretch/>
        </p:blipFill>
        <p:spPr>
          <a:xfrm flipH="1">
            <a:off x="-1" y="12921"/>
            <a:ext cx="12191999" cy="6858000"/>
          </a:xfrm>
          <a:prstGeom prst="rect">
            <a:avLst/>
          </a:prstGeom>
        </p:spPr>
      </p:pic>
      <p:pic>
        <p:nvPicPr>
          <p:cNvPr id="5" name="Picture 4" descr="Icon&#10;&#10;Description automatically generated with medium confidence">
            <a:extLst>
              <a:ext uri="{FF2B5EF4-FFF2-40B4-BE49-F238E27FC236}">
                <a16:creationId xmlns:a16="http://schemas.microsoft.com/office/drawing/2014/main" id="{2CA1285B-6221-419C-A454-834FF378DA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8366"/>
            <a:ext cx="12315821" cy="6925108"/>
          </a:xfrm>
          <a:prstGeom prst="rect">
            <a:avLst/>
          </a:prstGeom>
        </p:spPr>
      </p:pic>
    </p:spTree>
    <p:extLst>
      <p:ext uri="{BB962C8B-B14F-4D97-AF65-F5344CB8AC3E}">
        <p14:creationId xmlns:p14="http://schemas.microsoft.com/office/powerpoint/2010/main" val="91340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ce single title blue dash with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773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descr="A picture containing person, sitting, man, reading&#10;&#10;Description automatically generated">
            <a:extLst>
              <a:ext uri="{FF2B5EF4-FFF2-40B4-BE49-F238E27FC236}">
                <a16:creationId xmlns:a16="http://schemas.microsoft.com/office/drawing/2014/main" id="{3F6FEA19-0098-4FF3-8554-E7B817911B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0"/>
            <a:ext cx="12192000" cy="6858000"/>
          </a:xfrm>
          <a:prstGeom prst="rect">
            <a:avLst/>
          </a:prstGeom>
        </p:spPr>
      </p:pic>
      <p:sp>
        <p:nvSpPr>
          <p:cNvPr id="9" name="Title 1">
            <a:extLst>
              <a:ext uri="{FF2B5EF4-FFF2-40B4-BE49-F238E27FC236}">
                <a16:creationId xmlns:a16="http://schemas.microsoft.com/office/drawing/2014/main" id="{70088B6A-37EC-4377-97F2-1E7A89274C0F}"/>
              </a:ext>
            </a:extLst>
          </p:cNvPr>
          <p:cNvSpPr>
            <a:spLocks noGrp="1"/>
          </p:cNvSpPr>
          <p:nvPr>
            <p:ph type="ctrTitle" hasCustomPrompt="1"/>
          </p:nvPr>
        </p:nvSpPr>
        <p:spPr>
          <a:xfrm>
            <a:off x="0" y="5167889"/>
            <a:ext cx="7392202" cy="1022569"/>
          </a:xfrm>
          <a:solidFill>
            <a:srgbClr val="00ACE9"/>
          </a:solidFill>
        </p:spPr>
        <p:txBody>
          <a:bodyPr wrap="square" lIns="360000" tIns="144000" anchor="ctr" anchorCtr="0">
            <a:spAutoFit/>
          </a:bodyPr>
          <a:lstStyle>
            <a:lvl1pPr>
              <a:defRPr sz="6000" cap="all" spc="600" baseline="0">
                <a:solidFill>
                  <a:schemeClr val="bg1"/>
                </a:solidFill>
                <a:latin typeface="Univers Next Pro Condensed" panose="020B0906030202020203" pitchFamily="34" charset="0"/>
              </a:defRPr>
            </a:lvl1pPr>
          </a:lstStyle>
          <a:p>
            <a:r>
              <a:rPr lang="en-US" dirty="0"/>
              <a:t>thankyou</a:t>
            </a:r>
            <a:endParaRPr lang="en-GB" dirty="0"/>
          </a:p>
        </p:txBody>
      </p:sp>
    </p:spTree>
    <p:extLst>
      <p:ext uri="{BB962C8B-B14F-4D97-AF65-F5344CB8AC3E}">
        <p14:creationId xmlns:p14="http://schemas.microsoft.com/office/powerpoint/2010/main" val="3547384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imary Activitie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332862"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PRIMARY ACTIVITIES </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a:t>
            </a:r>
            <a:r>
              <a:rPr lang="en-GB" sz="1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27805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imary Activitie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00"/>
              </a:solidFill>
            </a:endParaRPr>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488010"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PRIMARY ACTIVITIES 2</a:t>
            </a:r>
            <a:endParaRPr lang="en-GB" sz="5400" dirty="0">
              <a:solidFill>
                <a:srgbClr val="00B0F0"/>
              </a:solidFill>
              <a:latin typeface="Univers Next Pro Condensed" panose="020B0906030202020203" pitchFamily="34" charset="0"/>
            </a:endParaRP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 </a:t>
            </a:r>
          </a:p>
        </p:txBody>
      </p:sp>
    </p:spTree>
    <p:extLst>
      <p:ext uri="{BB962C8B-B14F-4D97-AF65-F5344CB8AC3E}">
        <p14:creationId xmlns:p14="http://schemas.microsoft.com/office/powerpoint/2010/main" val="1540408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ondary Activiti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5985831"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SECONDARY ACTIVITIES</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a:t>
            </a:r>
            <a:r>
              <a:rPr lang="en-GB" sz="1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09396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ondary Activitie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3A3BD-8BBB-4A16-8F4F-DE87626F53FB}"/>
              </a:ext>
            </a:extLst>
          </p:cNvPr>
          <p:cNvSpPr/>
          <p:nvPr userDrawn="1"/>
        </p:nvSpPr>
        <p:spPr>
          <a:xfrm>
            <a:off x="0" y="4186410"/>
            <a:ext cx="7425369" cy="26715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E24EDD5-F2D4-484B-9B69-F3004F5F0692}"/>
              </a:ext>
            </a:extLst>
          </p:cNvPr>
          <p:cNvSpPr/>
          <p:nvPr userDrawn="1"/>
        </p:nvSpPr>
        <p:spPr>
          <a:xfrm>
            <a:off x="4766631" y="1514820"/>
            <a:ext cx="7425369" cy="26715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00"/>
              </a:solidFill>
            </a:endParaRPr>
          </a:p>
        </p:txBody>
      </p:sp>
      <p:sp>
        <p:nvSpPr>
          <p:cNvPr id="8" name="Rectangle 7">
            <a:extLst>
              <a:ext uri="{FF2B5EF4-FFF2-40B4-BE49-F238E27FC236}">
                <a16:creationId xmlns:a16="http://schemas.microsoft.com/office/drawing/2014/main" id="{C0EF4892-DECC-43FF-88C0-3B5EECDC2F0C}"/>
              </a:ext>
            </a:extLst>
          </p:cNvPr>
          <p:cNvSpPr/>
          <p:nvPr userDrawn="1"/>
        </p:nvSpPr>
        <p:spPr>
          <a:xfrm>
            <a:off x="7425369" y="4186410"/>
            <a:ext cx="4766631" cy="26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1CD00EA-2284-4624-8A40-76C6536547E6}"/>
              </a:ext>
            </a:extLst>
          </p:cNvPr>
          <p:cNvSpPr/>
          <p:nvPr userDrawn="1"/>
        </p:nvSpPr>
        <p:spPr>
          <a:xfrm>
            <a:off x="0" y="1514820"/>
            <a:ext cx="4766631" cy="2671590"/>
          </a:xfrm>
          <a:prstGeom prst="rect">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close up of a logo&#10;&#10;Description automatically generated">
            <a:extLst>
              <a:ext uri="{FF2B5EF4-FFF2-40B4-BE49-F238E27FC236}">
                <a16:creationId xmlns:a16="http://schemas.microsoft.com/office/drawing/2014/main" id="{3B22F8F5-AE04-4AC1-91B1-035F35388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08348" y="204854"/>
            <a:ext cx="5296365" cy="1138800"/>
          </a:xfrm>
          <a:prstGeom prst="rect">
            <a:avLst/>
          </a:prstGeom>
        </p:spPr>
      </p:pic>
      <p:sp>
        <p:nvSpPr>
          <p:cNvPr id="3" name="TextBox 2">
            <a:extLst>
              <a:ext uri="{FF2B5EF4-FFF2-40B4-BE49-F238E27FC236}">
                <a16:creationId xmlns:a16="http://schemas.microsoft.com/office/drawing/2014/main" id="{75ABA332-9979-40EC-A695-35FA1240F675}"/>
              </a:ext>
            </a:extLst>
          </p:cNvPr>
          <p:cNvSpPr txBox="1"/>
          <p:nvPr userDrawn="1"/>
        </p:nvSpPr>
        <p:spPr>
          <a:xfrm>
            <a:off x="220338" y="204854"/>
            <a:ext cx="6323681" cy="769441"/>
          </a:xfrm>
          <a:prstGeom prst="rect">
            <a:avLst/>
          </a:prstGeom>
          <a:noFill/>
        </p:spPr>
        <p:txBody>
          <a:bodyPr wrap="square" rtlCol="0">
            <a:spAutoFit/>
          </a:bodyPr>
          <a:lstStyle/>
          <a:p>
            <a:pPr algn="l"/>
            <a:r>
              <a:rPr lang="en-GB" sz="4400" dirty="0">
                <a:solidFill>
                  <a:srgbClr val="00B0F0"/>
                </a:solidFill>
                <a:latin typeface="Univers Next Pro Condensed" panose="020B0906030202020203" pitchFamily="34" charset="0"/>
              </a:rPr>
              <a:t>SECONDARY ACTIVITIES 2</a:t>
            </a:r>
          </a:p>
        </p:txBody>
      </p:sp>
      <p:sp>
        <p:nvSpPr>
          <p:cNvPr id="11" name="TextBox 10">
            <a:extLst>
              <a:ext uri="{FF2B5EF4-FFF2-40B4-BE49-F238E27FC236}">
                <a16:creationId xmlns:a16="http://schemas.microsoft.com/office/drawing/2014/main" id="{C5698843-F7A5-4EA9-8E27-83B20EC475F2}"/>
              </a:ext>
            </a:extLst>
          </p:cNvPr>
          <p:cNvSpPr txBox="1"/>
          <p:nvPr userDrawn="1"/>
        </p:nvSpPr>
        <p:spPr>
          <a:xfrm>
            <a:off x="220338" y="868593"/>
            <a:ext cx="5263316" cy="523220"/>
          </a:xfrm>
          <a:prstGeom prst="rect">
            <a:avLst/>
          </a:prstGeom>
          <a:noFill/>
        </p:spPr>
        <p:txBody>
          <a:bodyPr wrap="square" rtlCol="0">
            <a:spAutoFit/>
          </a:bodyPr>
          <a:lstStyle/>
          <a:p>
            <a:pPr algn="l"/>
            <a:r>
              <a:rPr lang="en-GB" sz="1400" b="1" dirty="0">
                <a:solidFill>
                  <a:schemeClr val="tx1"/>
                </a:solidFill>
                <a:latin typeface="Arial" panose="020B0604020202020204" pitchFamily="34" charset="0"/>
                <a:cs typeface="Arial" panose="020B0604020202020204" pitchFamily="34" charset="0"/>
              </a:rPr>
              <a:t>You do not need to complete every activity but if you have time you can try to complete more than one. </a:t>
            </a:r>
          </a:p>
        </p:txBody>
      </p:sp>
    </p:spTree>
    <p:extLst>
      <p:ext uri="{BB962C8B-B14F-4D97-AF65-F5344CB8AC3E}">
        <p14:creationId xmlns:p14="http://schemas.microsoft.com/office/powerpoint/2010/main" val="3154015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slice double title blue dash">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E49A15B5-7EFA-4045-AD3F-F12AF2BFB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58"/>
            <a:ext cx="12192000" cy="6855484"/>
          </a:xfrm>
          <a:prstGeom prst="rect">
            <a:avLst/>
          </a:prstGeom>
        </p:spPr>
      </p:pic>
    </p:spTree>
    <p:extLst>
      <p:ext uri="{BB962C8B-B14F-4D97-AF65-F5344CB8AC3E}">
        <p14:creationId xmlns:p14="http://schemas.microsoft.com/office/powerpoint/2010/main" val="250122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slice double title white dash">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6C2F8840-AA37-4E5E-A12B-53A1C91C4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58"/>
            <a:ext cx="12192000" cy="6855484"/>
          </a:xfrm>
          <a:prstGeom prst="rect">
            <a:avLst/>
          </a:prstGeom>
        </p:spPr>
      </p:pic>
    </p:spTree>
    <p:extLst>
      <p:ext uri="{BB962C8B-B14F-4D97-AF65-F5344CB8AC3E}">
        <p14:creationId xmlns:p14="http://schemas.microsoft.com/office/powerpoint/2010/main" val="1765976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and object 2">
    <p:bg>
      <p:bgPr>
        <a:solidFill>
          <a:srgbClr val="00ACE9"/>
        </a:solidFill>
        <a:effectLst/>
      </p:bgPr>
    </p:bg>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272796" y="202348"/>
            <a:ext cx="11247587" cy="709158"/>
          </a:xfrm>
        </p:spPr>
        <p:txBody>
          <a:bodyPr anchor="b">
            <a:normAutofit/>
          </a:bodyPr>
          <a:lstStyle>
            <a:lvl1pPr algn="l">
              <a:defRPr sz="4000" cap="all" spc="400" baseline="0">
                <a:solidFill>
                  <a:schemeClr val="bg1"/>
                </a:solidFill>
                <a:latin typeface="Univers Next Pro Condensed" panose="020B0906030202020203" pitchFamily="34" charset="0"/>
              </a:defRPr>
            </a:lvl1pPr>
          </a:lstStyle>
          <a:p>
            <a:r>
              <a:rPr lang="en-US" dirty="0"/>
              <a:t> Add headline here</a:t>
            </a:r>
            <a:endParaRPr lang="en-GB" dirty="0"/>
          </a:p>
        </p:txBody>
      </p:sp>
      <p:cxnSp>
        <p:nvCxnSpPr>
          <p:cNvPr id="17" name="Straight Connector 16">
            <a:extLst>
              <a:ext uri="{FF2B5EF4-FFF2-40B4-BE49-F238E27FC236}">
                <a16:creationId xmlns:a16="http://schemas.microsoft.com/office/drawing/2014/main" id="{2AEE0FCB-1120-4045-A506-E38BD7CCECDC}"/>
              </a:ext>
            </a:extLst>
          </p:cNvPr>
          <p:cNvCxnSpPr>
            <a:cxnSpLocks/>
          </p:cNvCxnSpPr>
          <p:nvPr userDrawn="1"/>
        </p:nvCxnSpPr>
        <p:spPr>
          <a:xfrm>
            <a:off x="67889" y="1121839"/>
            <a:ext cx="12056222" cy="0"/>
          </a:xfrm>
          <a:prstGeom prst="line">
            <a:avLst/>
          </a:prstGeom>
          <a:ln w="44450" cmpd="sng">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FB66101A-794E-4CBA-A965-9BBF63D6A4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24004" y="5495112"/>
            <a:ext cx="5967996" cy="1283211"/>
          </a:xfrm>
          <a:prstGeom prst="rect">
            <a:avLst/>
          </a:prstGeom>
        </p:spPr>
      </p:pic>
    </p:spTree>
    <p:extLst>
      <p:ext uri="{BB962C8B-B14F-4D97-AF65-F5344CB8AC3E}">
        <p14:creationId xmlns:p14="http://schemas.microsoft.com/office/powerpoint/2010/main" val="2346009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imple tex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86F8ED-6F66-BE45-ADC6-D6BC0CEF0183}"/>
              </a:ext>
            </a:extLst>
          </p:cNvPr>
          <p:cNvSpPr>
            <a:spLocks noGrp="1"/>
          </p:cNvSpPr>
          <p:nvPr>
            <p:ph type="body" sz="quarter" idx="11" hasCustomPrompt="1"/>
          </p:nvPr>
        </p:nvSpPr>
        <p:spPr>
          <a:xfrm>
            <a:off x="360000" y="1652580"/>
            <a:ext cx="10858500" cy="4092575"/>
          </a:xfrm>
        </p:spPr>
        <p:txBody>
          <a:bodyPr tIns="180000"/>
          <a:lstStyle>
            <a:lvl1pPr marL="457200" indent="-457200">
              <a:spcAft>
                <a:spcPts val="1000"/>
              </a:spcAft>
              <a:buClr>
                <a:srgbClr val="00AEEF"/>
              </a:buClr>
              <a:buFont typeface="Wingdings" pitchFamily="2" charset="2"/>
              <a:buChar char="§"/>
              <a:defRPr/>
            </a:lvl1pPr>
            <a:lvl2pPr marL="800100" indent="-342900">
              <a:buClr>
                <a:schemeClr val="tx1"/>
              </a:buClr>
              <a:buFont typeface="Wingdings" pitchFamily="2" charset="2"/>
              <a:buChar char="§"/>
              <a:defRPr/>
            </a:lvl2pPr>
            <a:lvl3pPr marL="1143000" indent="-228600">
              <a:buClr>
                <a:srgbClr val="00AEEF"/>
              </a:buClr>
              <a:buFont typeface="Wingdings" pitchFamily="2" charset="2"/>
              <a:buChar char="§"/>
              <a:defRPr/>
            </a:lvl3pPr>
            <a:lvl4pPr marL="1600200" indent="-228600">
              <a:buClr>
                <a:schemeClr val="tx1"/>
              </a:buClr>
              <a:buFont typeface="Wingdings" pitchFamily="2" charset="2"/>
              <a:buChar char="§"/>
              <a:defRPr/>
            </a:lvl4pPr>
            <a:lvl5pPr marL="2114550" indent="-285750">
              <a:buClr>
                <a:srgbClr val="00AEEF"/>
              </a:buClr>
              <a:buFont typeface="Wingdings" pitchFamily="2" charset="2"/>
              <a:buChar char="§"/>
              <a:defRPr/>
            </a:lvl5pPr>
          </a:lstStyle>
          <a:p>
            <a:pPr lvl="0"/>
            <a:r>
              <a:rPr lang="en-US" b="0" i="0">
                <a:latin typeface="Univers Next Pro" panose="020B0503030202020203" pitchFamily="34" charset="77"/>
                <a:cs typeface="Univers" panose="020F0502020204030204" pitchFamily="34" charset="0"/>
              </a:rPr>
              <a:t>Click to add engaging text</a:t>
            </a:r>
          </a:p>
          <a:p>
            <a:pPr lvl="0"/>
            <a:r>
              <a:rPr lang="en-US" b="0" i="0">
                <a:latin typeface="Univers Next Pro" panose="020B0503030202020203" pitchFamily="34" charset="77"/>
                <a:cs typeface="Univers" panose="020F0502020204030204" pitchFamily="34" charset="0"/>
              </a:rPr>
              <a:t>And some more text</a:t>
            </a:r>
          </a:p>
          <a:p>
            <a:pPr lvl="1"/>
            <a:r>
              <a:rPr lang="en-US" b="0" i="0">
                <a:latin typeface="Univers Next Pro" panose="020B0503030202020203" pitchFamily="34" charset="77"/>
                <a:cs typeface="Univers" panose="020F0502020204030204" pitchFamily="34" charset="0"/>
              </a:rPr>
              <a:t>Second level</a:t>
            </a:r>
          </a:p>
          <a:p>
            <a:pPr lvl="2"/>
            <a:r>
              <a:rPr lang="en-US" b="0" i="0">
                <a:latin typeface="Univers Next Pro" panose="020B0503030202020203" pitchFamily="34" charset="77"/>
                <a:cs typeface="Univers" panose="020F0502020204030204" pitchFamily="34" charset="0"/>
              </a:rPr>
              <a:t>Third level</a:t>
            </a:r>
          </a:p>
          <a:p>
            <a:pPr lvl="3"/>
            <a:r>
              <a:rPr lang="en-US" b="0" i="0">
                <a:latin typeface="Univers Next Pro" panose="020B0503030202020203" pitchFamily="34" charset="77"/>
                <a:cs typeface="Univers" panose="020F0502020204030204" pitchFamily="34" charset="0"/>
              </a:rPr>
              <a:t>Fourth level</a:t>
            </a:r>
          </a:p>
          <a:p>
            <a:pPr lvl="4"/>
            <a:endParaRPr lang="en-US" b="0" i="0">
              <a:latin typeface="Univers Next Pro" panose="020B0503030202020203" pitchFamily="34" charset="77"/>
              <a:cs typeface="Univers" panose="020F0502020204030204" pitchFamily="34" charset="0"/>
            </a:endParaRPr>
          </a:p>
        </p:txBody>
      </p:sp>
      <p:cxnSp>
        <p:nvCxnSpPr>
          <p:cNvPr id="6" name="Straight Connector 5">
            <a:extLst>
              <a:ext uri="{FF2B5EF4-FFF2-40B4-BE49-F238E27FC236}">
                <a16:creationId xmlns:a16="http://schemas.microsoft.com/office/drawing/2014/main" id="{032FFBB5-AF36-DC41-B7D2-D1C8564792E3}"/>
              </a:ext>
            </a:extLst>
          </p:cNvPr>
          <p:cNvCxnSpPr>
            <a:cxnSpLocks/>
          </p:cNvCxnSpPr>
          <p:nvPr userDrawn="1"/>
        </p:nvCxnSpPr>
        <p:spPr>
          <a:xfrm flipV="1">
            <a:off x="16519" y="1391521"/>
            <a:ext cx="12175481" cy="42699"/>
          </a:xfrm>
          <a:prstGeom prst="line">
            <a:avLst/>
          </a:prstGeom>
          <a:ln w="44450" cmpd="sng">
            <a:solidFill>
              <a:srgbClr val="00AEEF"/>
            </a:solidFill>
            <a:prstDash val="lgDash"/>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CA965B56-7434-4F4E-9C33-F1D3F131942D}"/>
              </a:ext>
            </a:extLst>
          </p:cNvPr>
          <p:cNvSpPr>
            <a:spLocks noGrp="1"/>
          </p:cNvSpPr>
          <p:nvPr>
            <p:ph type="ctrTitle" hasCustomPrompt="1"/>
          </p:nvPr>
        </p:nvSpPr>
        <p:spPr>
          <a:xfrm>
            <a:off x="360000" y="261444"/>
            <a:ext cx="11247587" cy="877104"/>
          </a:xfrm>
        </p:spPr>
        <p:txBody>
          <a:bodyPr anchor="b">
            <a:normAutofit/>
          </a:bodyPr>
          <a:lstStyle>
            <a:lvl1pPr algn="l">
              <a:defRPr sz="4800" cap="all" spc="400" baseline="0">
                <a:solidFill>
                  <a:srgbClr val="00AEEF"/>
                </a:solidFill>
                <a:latin typeface="Univers Next Pro Condensed" panose="020B0906030202020203" pitchFamily="34" charset="0"/>
              </a:defRPr>
            </a:lvl1pPr>
          </a:lstStyle>
          <a:p>
            <a:r>
              <a:rPr lang="en-US"/>
              <a:t> add headline here</a:t>
            </a:r>
            <a:endParaRPr lang="en-GB"/>
          </a:p>
        </p:txBody>
      </p:sp>
      <p:pic>
        <p:nvPicPr>
          <p:cNvPr id="7" name="Picture 6" descr="A close up of a logo&#10;&#10;Description automatically generated">
            <a:extLst>
              <a:ext uri="{FF2B5EF4-FFF2-40B4-BE49-F238E27FC236}">
                <a16:creationId xmlns:a16="http://schemas.microsoft.com/office/drawing/2014/main" id="{DDF87C42-D6D6-4C5A-A743-872A791424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18516" y="5719200"/>
            <a:ext cx="5296365" cy="1138800"/>
          </a:xfrm>
          <a:prstGeom prst="rect">
            <a:avLst/>
          </a:prstGeom>
        </p:spPr>
      </p:pic>
    </p:spTree>
    <p:extLst>
      <p:ext uri="{BB962C8B-B14F-4D97-AF65-F5344CB8AC3E}">
        <p14:creationId xmlns:p14="http://schemas.microsoft.com/office/powerpoint/2010/main" val="230866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D823AD-7E46-4BC4-B6F2-95D960913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EA6E73-1FB3-4672-A186-44EDDA5AB6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F92268-EE10-4A33-8023-A417290A4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1314E-8A4B-4758-9B45-C385D311A07B}" type="datetimeFigureOut">
              <a:rPr lang="en-GB" smtClean="0"/>
              <a:t>06/07/2022</a:t>
            </a:fld>
            <a:endParaRPr lang="en-GB"/>
          </a:p>
        </p:txBody>
      </p:sp>
      <p:sp>
        <p:nvSpPr>
          <p:cNvPr id="5" name="Footer Placeholder 4">
            <a:extLst>
              <a:ext uri="{FF2B5EF4-FFF2-40B4-BE49-F238E27FC236}">
                <a16:creationId xmlns:a16="http://schemas.microsoft.com/office/drawing/2014/main" id="{10980CCE-9D22-4D25-93E2-654F4CF35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7FCC405-8893-4E1F-8261-69B33BE356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3F9AC1-C1B8-4CF6-A420-CB7239454072}" type="slidenum">
              <a:rPr lang="en-GB" smtClean="0"/>
              <a:t>‹#›</a:t>
            </a:fld>
            <a:endParaRPr lang="en-GB"/>
          </a:p>
        </p:txBody>
      </p:sp>
    </p:spTree>
    <p:extLst>
      <p:ext uri="{BB962C8B-B14F-4D97-AF65-F5344CB8AC3E}">
        <p14:creationId xmlns:p14="http://schemas.microsoft.com/office/powerpoint/2010/main" val="1833640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9" r:id="rId4"/>
    <p:sldLayoutId id="2147483653" r:id="rId5"/>
    <p:sldLayoutId id="2147483654" r:id="rId6"/>
    <p:sldLayoutId id="2147483655" r:id="rId7"/>
    <p:sldLayoutId id="2147483658" r:id="rId8"/>
    <p:sldLayoutId id="2147483666" r:id="rId9"/>
    <p:sldLayoutId id="2147483659" r:id="rId10"/>
    <p:sldLayoutId id="2147483667" r:id="rId11"/>
    <p:sldLayoutId id="2147483668" r:id="rId12"/>
    <p:sldLayoutId id="2147483662" r:id="rId13"/>
    <p:sldLayoutId id="2147483663" r:id="rId14"/>
    <p:sldLayoutId id="2147483665" r:id="rId15"/>
    <p:sldLayoutId id="2147483664" r:id="rId16"/>
    <p:sldLayoutId id="2147483656" r:id="rId17"/>
    <p:sldLayoutId id="2147483657" r:id="rId18"/>
    <p:sldLayoutId id="2147483660" r:id="rId19"/>
    <p:sldLayoutId id="2147483661"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eyI038_IjBg" TargetMode="External"/><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3.xml"/><Relationship Id="rId7" Type="http://schemas.openxmlformats.org/officeDocument/2006/relationships/hyperlink" Target="https://www.youtube.com/watch?v=om2v0U3aXOs" TargetMode="External"/><Relationship Id="rId2" Type="http://schemas.openxmlformats.org/officeDocument/2006/relationships/video" Target="https://www.youtube.com/embed/mI2dYmNCJVQ?feature=oembed" TargetMode="External"/><Relationship Id="rId1" Type="http://schemas.openxmlformats.org/officeDocument/2006/relationships/video" Target="https://www.youtube.com/embed/om2v0U3aXOs?feature=oembed" TargetMode="External"/><Relationship Id="rId6" Type="http://schemas.openxmlformats.org/officeDocument/2006/relationships/hyperlink" Target="https://www.unicef.org.uk/rights-respecting-schools/resources/teaching-resources/want-needs-cards/" TargetMode="External"/><Relationship Id="rId11" Type="http://schemas.openxmlformats.org/officeDocument/2006/relationships/hyperlink" Target="https://www.unicef.org.uk/rights-respecting-schools/rights-respecting-schools-award-conference-virtual/" TargetMode="External"/><Relationship Id="rId5" Type="http://schemas.openxmlformats.org/officeDocument/2006/relationships/hyperlink" Target="https://www.youtube.com/watch?v=mI2dYmNCJVQ" TargetMode="External"/><Relationship Id="rId10" Type="http://schemas.openxmlformats.org/officeDocument/2006/relationships/hyperlink" Target="mailto:romanaj@unicef.org.uk" TargetMode="External"/><Relationship Id="rId4" Type="http://schemas.openxmlformats.org/officeDocument/2006/relationships/notesSlide" Target="../notesSlides/notesSlide6.xml"/><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7.xml"/><Relationship Id="rId7" Type="http://schemas.openxmlformats.org/officeDocument/2006/relationships/image" Target="../media/image23.jpg"/><Relationship Id="rId2" Type="http://schemas.openxmlformats.org/officeDocument/2006/relationships/slideLayout" Target="../slideLayouts/slideLayout14.xml"/><Relationship Id="rId1" Type="http://schemas.openxmlformats.org/officeDocument/2006/relationships/video" Target="https://www.youtube.com/embed/pz0ca4gD2Es?feature=oembed" TargetMode="External"/><Relationship Id="rId6" Type="http://schemas.openxmlformats.org/officeDocument/2006/relationships/hyperlink" Target="https://www.socceraid.org.uk/2022-line-up/" TargetMode="External"/><Relationship Id="rId5" Type="http://schemas.openxmlformats.org/officeDocument/2006/relationships/hyperlink" Target="https://www.youtube.com/watch?v=pz0ca4gD2Es" TargetMode="External"/><Relationship Id="rId4" Type="http://schemas.openxmlformats.org/officeDocument/2006/relationships/hyperlink" Target="https://www.unicef.org/history" TargetMode="External"/><Relationship Id="rId9" Type="http://schemas.openxmlformats.org/officeDocument/2006/relationships/hyperlink" Target="https://www.unicef.org.uk/what-we-do/our-uk-work/"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unicef.org.uk/rights-respecting-schools/rights-respecting-schools-award-conference-virtual/" TargetMode="External"/><Relationship Id="rId3" Type="http://schemas.openxmlformats.org/officeDocument/2006/relationships/notesSlide" Target="../notesSlides/notesSlide8.xml"/><Relationship Id="rId7" Type="http://schemas.openxmlformats.org/officeDocument/2006/relationships/hyperlink" Target="mailto:romanaj@unicef.org.uk" TargetMode="External"/><Relationship Id="rId2" Type="http://schemas.openxmlformats.org/officeDocument/2006/relationships/slideLayout" Target="../slideLayouts/slideLayout15.xml"/><Relationship Id="rId1" Type="http://schemas.openxmlformats.org/officeDocument/2006/relationships/video" Target="https://www.youtube.com/embed/0ZiEwDJMxjs?feature=oembed" TargetMode="External"/><Relationship Id="rId6" Type="http://schemas.openxmlformats.org/officeDocument/2006/relationships/hyperlink" Target="mailto:rrsa@unicef.org.uk" TargetMode="External"/><Relationship Id="rId5" Type="http://schemas.openxmlformats.org/officeDocument/2006/relationships/hyperlink" Target="https://www.unicef.org/about-unicef" TargetMode="External"/><Relationship Id="rId10" Type="http://schemas.openxmlformats.org/officeDocument/2006/relationships/image" Target="../media/image26.png"/><Relationship Id="rId4" Type="http://schemas.openxmlformats.org/officeDocument/2006/relationships/hyperlink" Target="https://www.unicef.org/history" TargetMode="External"/><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hyperlink" Target="https://www.unicef.org.uk/what-we-do/vaccines/" TargetMode="External"/><Relationship Id="rId3" Type="http://schemas.openxmlformats.org/officeDocument/2006/relationships/hyperlink" Target="https://www.unicef.org/what-we-do" TargetMode="External"/><Relationship Id="rId7" Type="http://schemas.openxmlformats.org/officeDocument/2006/relationships/hyperlink" Target="https://www.unicef.org.uk/what-we-do/water-and-sanitation-old/" TargetMode="External"/><Relationship Id="rId12"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www.unicef.org.uk/what-we-do/violence/" TargetMode="External"/><Relationship Id="rId11" Type="http://schemas.openxmlformats.org/officeDocument/2006/relationships/image" Target="../media/image27.jpg"/><Relationship Id="rId5" Type="http://schemas.openxmlformats.org/officeDocument/2006/relationships/hyperlink" Target="https://www.unicef.org.uk/what-we-do/life-saving-food/" TargetMode="External"/><Relationship Id="rId10" Type="http://schemas.openxmlformats.org/officeDocument/2006/relationships/hyperlink" Target="https://www.unicef.org/where-we-work" TargetMode="External"/><Relationship Id="rId4" Type="http://schemas.openxmlformats.org/officeDocument/2006/relationships/hyperlink" Target="https://www.unicef.org.uk/what-we-do/education/" TargetMode="External"/><Relationship Id="rId9" Type="http://schemas.openxmlformats.org/officeDocument/2006/relationships/hyperlink" Target="https://www.unicef.org.uk/what-we-do/our-uk-work/"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unicef.org.uk/rights-respecting-schools/"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A74F53-4D6D-415D-8E2B-DE22FE6A7BE4}"/>
              </a:ext>
            </a:extLst>
          </p:cNvPr>
          <p:cNvSpPr/>
          <p:nvPr/>
        </p:nvSpPr>
        <p:spPr>
          <a:xfrm rot="16200000">
            <a:off x="9681301" y="4347301"/>
            <a:ext cx="4790567" cy="230832"/>
          </a:xfrm>
          <a:prstGeom prst="rect">
            <a:avLst/>
          </a:prstGeom>
        </p:spPr>
        <p:txBody>
          <a:bodyPr wrap="square">
            <a:spAutoFit/>
          </a:bodyPr>
          <a:lstStyle/>
          <a:p>
            <a:r>
              <a:rPr lang="en-GB" sz="900" b="0" i="0" dirty="0">
                <a:effectLst/>
                <a:latin typeface="Arial" panose="020B0604020202020204" pitchFamily="34" charset="0"/>
                <a:cs typeface="Arial" panose="020B0604020202020204" pitchFamily="34" charset="0"/>
              </a:rPr>
              <a:t>© UNICEF/UN069007</a:t>
            </a:r>
            <a:endParaRPr lang="en-GB" sz="9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001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303441-596D-48BC-B878-1D331D489258}"/>
              </a:ext>
            </a:extLst>
          </p:cNvPr>
          <p:cNvSpPr txBox="1"/>
          <p:nvPr/>
        </p:nvSpPr>
        <p:spPr>
          <a:xfrm>
            <a:off x="7135905" y="864312"/>
            <a:ext cx="4527177"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3 – Guess the article</a:t>
            </a:r>
          </a:p>
        </p:txBody>
      </p:sp>
      <p:sp>
        <p:nvSpPr>
          <p:cNvPr id="3" name="TextBox 2">
            <a:extLst>
              <a:ext uri="{FF2B5EF4-FFF2-40B4-BE49-F238E27FC236}">
                <a16:creationId xmlns:a16="http://schemas.microsoft.com/office/drawing/2014/main" id="{3348E752-500E-466A-9523-8028B68848A8}"/>
              </a:ext>
            </a:extLst>
          </p:cNvPr>
          <p:cNvSpPr txBox="1"/>
          <p:nvPr/>
        </p:nvSpPr>
        <p:spPr>
          <a:xfrm>
            <a:off x="7575177" y="1622611"/>
            <a:ext cx="4276165"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4 – Introducing Article 45</a:t>
            </a:r>
          </a:p>
        </p:txBody>
      </p:sp>
      <p:sp>
        <p:nvSpPr>
          <p:cNvPr id="4" name="TextBox 3">
            <a:extLst>
              <a:ext uri="{FF2B5EF4-FFF2-40B4-BE49-F238E27FC236}">
                <a16:creationId xmlns:a16="http://schemas.microsoft.com/office/drawing/2014/main" id="{EE9520FF-8DF7-4B84-907C-B4BEF0B9B76F}"/>
              </a:ext>
            </a:extLst>
          </p:cNvPr>
          <p:cNvSpPr txBox="1"/>
          <p:nvPr/>
        </p:nvSpPr>
        <p:spPr>
          <a:xfrm>
            <a:off x="7844118" y="2447364"/>
            <a:ext cx="427616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5 – Exploring Article 45</a:t>
            </a:r>
          </a:p>
        </p:txBody>
      </p:sp>
      <p:sp>
        <p:nvSpPr>
          <p:cNvPr id="5" name="TextBox 4">
            <a:extLst>
              <a:ext uri="{FF2B5EF4-FFF2-40B4-BE49-F238E27FC236}">
                <a16:creationId xmlns:a16="http://schemas.microsoft.com/office/drawing/2014/main" id="{C6311DBE-1260-4CC3-8756-A8D0A2D7E3B2}"/>
              </a:ext>
            </a:extLst>
          </p:cNvPr>
          <p:cNvSpPr txBox="1"/>
          <p:nvPr/>
        </p:nvSpPr>
        <p:spPr>
          <a:xfrm>
            <a:off x="7960659" y="3295056"/>
            <a:ext cx="400722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6 – Some possible answers</a:t>
            </a:r>
          </a:p>
        </p:txBody>
      </p:sp>
      <p:sp>
        <p:nvSpPr>
          <p:cNvPr id="6" name="TextBox 5">
            <a:extLst>
              <a:ext uri="{FF2B5EF4-FFF2-40B4-BE49-F238E27FC236}">
                <a16:creationId xmlns:a16="http://schemas.microsoft.com/office/drawing/2014/main" id="{77AC655D-0998-4E4E-AC0B-9D4385EBE607}"/>
              </a:ext>
            </a:extLst>
          </p:cNvPr>
          <p:cNvSpPr txBox="1"/>
          <p:nvPr/>
        </p:nvSpPr>
        <p:spPr>
          <a:xfrm>
            <a:off x="7844118" y="4142748"/>
            <a:ext cx="4007224"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Slides 7&amp;8 – Primary Activities</a:t>
            </a:r>
          </a:p>
        </p:txBody>
      </p:sp>
      <p:sp>
        <p:nvSpPr>
          <p:cNvPr id="7" name="TextBox 6">
            <a:extLst>
              <a:ext uri="{FF2B5EF4-FFF2-40B4-BE49-F238E27FC236}">
                <a16:creationId xmlns:a16="http://schemas.microsoft.com/office/drawing/2014/main" id="{1FE86C00-5D8C-4E86-BF47-5C2BAA46013B}"/>
              </a:ext>
            </a:extLst>
          </p:cNvPr>
          <p:cNvSpPr txBox="1"/>
          <p:nvPr/>
        </p:nvSpPr>
        <p:spPr>
          <a:xfrm>
            <a:off x="7575176" y="4940608"/>
            <a:ext cx="4276165"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Slides 9&amp;10 – Secondary Activities</a:t>
            </a:r>
          </a:p>
        </p:txBody>
      </p:sp>
      <p:sp>
        <p:nvSpPr>
          <p:cNvPr id="8" name="TextBox 7">
            <a:extLst>
              <a:ext uri="{FF2B5EF4-FFF2-40B4-BE49-F238E27FC236}">
                <a16:creationId xmlns:a16="http://schemas.microsoft.com/office/drawing/2014/main" id="{CE9365D3-AF72-42B0-BC23-BD0019988A53}"/>
              </a:ext>
            </a:extLst>
          </p:cNvPr>
          <p:cNvSpPr txBox="1"/>
          <p:nvPr/>
        </p:nvSpPr>
        <p:spPr>
          <a:xfrm>
            <a:off x="7135904" y="5761659"/>
            <a:ext cx="4831979" cy="338554"/>
          </a:xfrm>
          <a:prstGeom prst="rect">
            <a:avLst/>
          </a:prstGeom>
          <a:noFill/>
        </p:spPr>
        <p:txBody>
          <a:bodyPr wrap="square" rtlCol="0">
            <a:spAutoFit/>
          </a:bodyPr>
          <a:lstStyle/>
          <a:p>
            <a:pPr algn="l"/>
            <a:r>
              <a:rPr lang="en-GB" sz="1600" b="1" dirty="0">
                <a:latin typeface="Arial" panose="020B0604020202020204" pitchFamily="34" charset="0"/>
                <a:cs typeface="Arial" panose="020B0604020202020204" pitchFamily="34" charset="0"/>
              </a:rPr>
              <a:t>Slide 11 – Reflection </a:t>
            </a:r>
          </a:p>
        </p:txBody>
      </p:sp>
    </p:spTree>
    <p:extLst>
      <p:ext uri="{BB962C8B-B14F-4D97-AF65-F5344CB8AC3E}">
        <p14:creationId xmlns:p14="http://schemas.microsoft.com/office/powerpoint/2010/main" val="3210265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862DAE-A92D-4216-A7E9-7CD23CC786DF}"/>
              </a:ext>
            </a:extLst>
          </p:cNvPr>
          <p:cNvSpPr>
            <a:spLocks noGrp="1"/>
          </p:cNvSpPr>
          <p:nvPr>
            <p:ph type="ctrTitle"/>
          </p:nvPr>
        </p:nvSpPr>
        <p:spPr/>
        <p:txBody>
          <a:bodyPr/>
          <a:lstStyle/>
          <a:p>
            <a:r>
              <a:rPr lang="en-GB" dirty="0"/>
              <a:t>Guess the Article</a:t>
            </a:r>
          </a:p>
        </p:txBody>
      </p:sp>
      <p:sp>
        <p:nvSpPr>
          <p:cNvPr id="4" name="Subtitle 3">
            <a:extLst>
              <a:ext uri="{FF2B5EF4-FFF2-40B4-BE49-F238E27FC236}">
                <a16:creationId xmlns:a16="http://schemas.microsoft.com/office/drawing/2014/main" id="{71201E13-C0BC-46A3-8E76-A9DCF33947E1}"/>
              </a:ext>
            </a:extLst>
          </p:cNvPr>
          <p:cNvSpPr>
            <a:spLocks noGrp="1"/>
          </p:cNvSpPr>
          <p:nvPr>
            <p:ph type="subTitle" idx="4294967295"/>
          </p:nvPr>
        </p:nvSpPr>
        <p:spPr>
          <a:xfrm>
            <a:off x="272796" y="1294912"/>
            <a:ext cx="10867229" cy="536431"/>
          </a:xfrm>
        </p:spPr>
        <p:txBody>
          <a:bodyPr vert="horz" lIns="91440" tIns="45720" rIns="91440" bIns="45720" rtlCol="0" anchor="t">
            <a:noAutofit/>
          </a:bodyPr>
          <a:lstStyle/>
          <a:p>
            <a:pPr marL="0" indent="0">
              <a:buNone/>
            </a:pPr>
            <a:r>
              <a:rPr lang="en-GB" sz="1800" dirty="0">
                <a:solidFill>
                  <a:schemeClr val="bg1"/>
                </a:solidFill>
                <a:latin typeface="Arial"/>
                <a:cs typeface="Arial"/>
              </a:rPr>
              <a:t>These pictures provide a clue to this week’s article. </a:t>
            </a:r>
            <a:endParaRPr lang="en-GB" sz="1800" dirty="0">
              <a:solidFill>
                <a:schemeClr val="bg1"/>
              </a:solidFill>
              <a:latin typeface="Arial" panose="020B0604020202020204" pitchFamily="34" charset="0"/>
              <a:cs typeface="Arial" panose="020B0604020202020204" pitchFamily="34" charset="0"/>
            </a:endParaRPr>
          </a:p>
          <a:p>
            <a:pPr marL="0" indent="0">
              <a:buNone/>
            </a:pPr>
            <a:r>
              <a:rPr lang="en-GB" sz="1800" dirty="0">
                <a:solidFill>
                  <a:schemeClr val="bg1"/>
                </a:solidFill>
                <a:latin typeface="Arial"/>
                <a:cs typeface="Arial"/>
              </a:rPr>
              <a:t>How do these pictures help you? Can you guess how they are linked together?</a:t>
            </a:r>
          </a:p>
          <a:p>
            <a:pPr marL="0" indent="0">
              <a:buNone/>
            </a:pPr>
            <a:r>
              <a:rPr lang="en-GB" sz="1800" dirty="0">
                <a:solidFill>
                  <a:schemeClr val="bg1"/>
                </a:solidFill>
                <a:latin typeface="Arial"/>
                <a:cs typeface="Arial"/>
              </a:rPr>
              <a:t>Write down your thoughts or discuss with someone in your class. </a:t>
            </a:r>
            <a:endParaRPr lang="en-GB" sz="1800"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07DFE037-9285-441F-9F0E-D276D5EE5CC9}"/>
              </a:ext>
            </a:extLst>
          </p:cNvPr>
          <p:cNvSpPr/>
          <p:nvPr/>
        </p:nvSpPr>
        <p:spPr>
          <a:xfrm>
            <a:off x="4179470" y="5208935"/>
            <a:ext cx="2677568" cy="230832"/>
          </a:xfrm>
          <a:prstGeom prst="rect">
            <a:avLst/>
          </a:prstGeom>
        </p:spPr>
        <p:txBody>
          <a:bodyPr wrap="square">
            <a:spAutoFit/>
          </a:bodyPr>
          <a:lstStyle/>
          <a:p>
            <a:pPr algn="l"/>
            <a:r>
              <a:rPr lang="en-GB" sz="900" dirty="0">
                <a:latin typeface="Arial" panose="020B0604020202020204" pitchFamily="34" charset="0"/>
                <a:cs typeface="Arial" panose="020B0604020202020204" pitchFamily="34" charset="0"/>
              </a:rPr>
              <a:t>@UNICEF/</a:t>
            </a:r>
            <a:r>
              <a:rPr lang="en-GB" sz="900" b="0" dirty="0">
                <a:solidFill>
                  <a:srgbClr val="121212"/>
                </a:solidFill>
                <a:effectLst/>
                <a:latin typeface="Arial" panose="020B0604020202020204" pitchFamily="34" charset="0"/>
                <a:cs typeface="Arial" panose="020B0604020202020204" pitchFamily="34" charset="0"/>
              </a:rPr>
              <a:t> </a:t>
            </a:r>
            <a:r>
              <a:rPr lang="en-GB" sz="900" b="0" dirty="0" err="1">
                <a:solidFill>
                  <a:srgbClr val="121212"/>
                </a:solidFill>
                <a:effectLst/>
                <a:latin typeface="Arial" panose="020B0604020202020204" pitchFamily="34" charset="0"/>
                <a:cs typeface="Arial" panose="020B0604020202020204" pitchFamily="34" charset="0"/>
              </a:rPr>
              <a:t>Seyba</a:t>
            </a:r>
            <a:r>
              <a:rPr lang="en-GB" sz="900" b="0" dirty="0">
                <a:solidFill>
                  <a:srgbClr val="121212"/>
                </a:solidFill>
                <a:effectLst/>
                <a:latin typeface="Arial" panose="020B0604020202020204" pitchFamily="34" charset="0"/>
                <a:cs typeface="Arial" panose="020B0604020202020204" pitchFamily="34" charset="0"/>
              </a:rPr>
              <a:t> </a:t>
            </a:r>
            <a:r>
              <a:rPr lang="en-GB" sz="900" b="0" dirty="0" err="1">
                <a:solidFill>
                  <a:srgbClr val="121212"/>
                </a:solidFill>
                <a:effectLst/>
                <a:latin typeface="Arial" panose="020B0604020202020204" pitchFamily="34" charset="0"/>
                <a:cs typeface="Arial" panose="020B0604020202020204" pitchFamily="34" charset="0"/>
              </a:rPr>
              <a:t>Keïta</a:t>
            </a:r>
            <a:endParaRPr lang="en-GB" sz="900" b="0" dirty="0">
              <a:solidFill>
                <a:srgbClr val="121212"/>
              </a:solidFill>
              <a:effectLs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3C8CAE4-15FD-40C8-B30C-8C985C017D42}"/>
              </a:ext>
            </a:extLst>
          </p:cNvPr>
          <p:cNvSpPr/>
          <p:nvPr/>
        </p:nvSpPr>
        <p:spPr>
          <a:xfrm>
            <a:off x="251280" y="5208935"/>
            <a:ext cx="1895014" cy="230832"/>
          </a:xfrm>
          <a:prstGeom prst="rect">
            <a:avLst/>
          </a:prstGeom>
        </p:spPr>
        <p:txBody>
          <a:bodyPr wrap="square">
            <a:spAutoFit/>
          </a:bodyPr>
          <a:lstStyle/>
          <a:p>
            <a:r>
              <a:rPr lang="en-GB" sz="900" dirty="0">
                <a:latin typeface="Arial" panose="020B0604020202020204" pitchFamily="34" charset="0"/>
                <a:cs typeface="Arial" panose="020B0604020202020204" pitchFamily="34" charset="0"/>
              </a:rPr>
              <a:t>@UNICEF/</a:t>
            </a:r>
            <a:r>
              <a:rPr lang="en-GB" sz="900" b="0" dirty="0">
                <a:solidFill>
                  <a:srgbClr val="121212"/>
                </a:solidFill>
                <a:effectLst/>
                <a:latin typeface="Arial" panose="020B0604020202020204" pitchFamily="34" charset="0"/>
                <a:cs typeface="Arial" panose="020B0604020202020204" pitchFamily="34" charset="0"/>
              </a:rPr>
              <a:t>Hugh Rutherford</a:t>
            </a:r>
            <a:endParaRPr lang="en-GB" sz="9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504294B-F81D-4424-A3D2-E85D93D79961}"/>
              </a:ext>
            </a:extLst>
          </p:cNvPr>
          <p:cNvSpPr txBox="1"/>
          <p:nvPr/>
        </p:nvSpPr>
        <p:spPr>
          <a:xfrm>
            <a:off x="8107660" y="5208935"/>
            <a:ext cx="3285067" cy="230832"/>
          </a:xfrm>
          <a:prstGeom prst="rect">
            <a:avLst/>
          </a:prstGeom>
          <a:noFill/>
        </p:spPr>
        <p:txBody>
          <a:bodyPr wrap="square" lIns="91440" tIns="45720" rIns="91440" bIns="45720" anchor="t">
            <a:spAutoFit/>
          </a:bodyPr>
          <a:lstStyle/>
          <a:p>
            <a:r>
              <a:rPr lang="en-GB" sz="900" dirty="0">
                <a:solidFill>
                  <a:schemeClr val="bg2">
                    <a:lumMod val="25000"/>
                  </a:schemeClr>
                </a:solidFill>
                <a:latin typeface="Arial" panose="020B0604020202020204" pitchFamily="34" charset="0"/>
                <a:cs typeface="Arial" panose="020B0604020202020204" pitchFamily="34" charset="0"/>
              </a:rPr>
              <a:t>@UNICEF/</a:t>
            </a:r>
            <a:r>
              <a:rPr lang="en-GB" sz="900" b="0" dirty="0">
                <a:solidFill>
                  <a:srgbClr val="121212"/>
                </a:solidFill>
                <a:effectLst/>
                <a:latin typeface="Arial" panose="020B0604020202020204" pitchFamily="34" charset="0"/>
                <a:cs typeface="Arial" panose="020B0604020202020204" pitchFamily="34" charset="0"/>
              </a:rPr>
              <a:t>Dawe</a:t>
            </a:r>
            <a:endParaRPr lang="en-GB" sz="900" dirty="0">
              <a:solidFill>
                <a:schemeClr val="bg2">
                  <a:lumMod val="25000"/>
                </a:schemeClr>
              </a:solidFill>
              <a:latin typeface="Arial" panose="020B0604020202020204" pitchFamily="34" charset="0"/>
              <a:cs typeface="Arial" panose="020B0604020202020204" pitchFamily="34" charset="0"/>
            </a:endParaRPr>
          </a:p>
        </p:txBody>
      </p:sp>
      <p:pic>
        <p:nvPicPr>
          <p:cNvPr id="5" name="Picture 4" descr="A group of people raising their hands&#10;&#10;Description automatically generated with medium confidence">
            <a:extLst>
              <a:ext uri="{FF2B5EF4-FFF2-40B4-BE49-F238E27FC236}">
                <a16:creationId xmlns:a16="http://schemas.microsoft.com/office/drawing/2014/main" id="{8BA5FA62-EB3C-524F-2562-20B611BB0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7660" y="2594492"/>
            <a:ext cx="3833060" cy="2555373"/>
          </a:xfrm>
          <a:prstGeom prst="rect">
            <a:avLst/>
          </a:prstGeom>
        </p:spPr>
      </p:pic>
      <p:pic>
        <p:nvPicPr>
          <p:cNvPr id="8" name="Picture 7" descr="A picture containing person, outdoor, grass, standing&#10;&#10;Description automatically generated">
            <a:extLst>
              <a:ext uri="{FF2B5EF4-FFF2-40B4-BE49-F238E27FC236}">
                <a16:creationId xmlns:a16="http://schemas.microsoft.com/office/drawing/2014/main" id="{BE8E8B11-12BB-B20D-EBAF-677A45A5A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280" y="2594492"/>
            <a:ext cx="3833060" cy="2555373"/>
          </a:xfrm>
          <a:prstGeom prst="rect">
            <a:avLst/>
          </a:prstGeom>
        </p:spPr>
      </p:pic>
      <p:pic>
        <p:nvPicPr>
          <p:cNvPr id="11" name="Picture 10" descr="A picture containing outdoor, ground, person&#10;&#10;Description automatically generated">
            <a:extLst>
              <a:ext uri="{FF2B5EF4-FFF2-40B4-BE49-F238E27FC236}">
                <a16:creationId xmlns:a16="http://schemas.microsoft.com/office/drawing/2014/main" id="{0DE7D531-2114-322A-3040-20D44F5317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9470" y="2594492"/>
            <a:ext cx="3833060" cy="2555373"/>
          </a:xfrm>
          <a:prstGeom prst="rect">
            <a:avLst/>
          </a:prstGeom>
        </p:spPr>
      </p:pic>
    </p:spTree>
    <p:extLst>
      <p:ext uri="{BB962C8B-B14F-4D97-AF65-F5344CB8AC3E}">
        <p14:creationId xmlns:p14="http://schemas.microsoft.com/office/powerpoint/2010/main" val="4111859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9C59E5-9E4B-47DC-AD42-E22FA6B0EAC8}"/>
              </a:ext>
            </a:extLst>
          </p:cNvPr>
          <p:cNvSpPr txBox="1"/>
          <p:nvPr/>
        </p:nvSpPr>
        <p:spPr>
          <a:xfrm>
            <a:off x="71919" y="328773"/>
            <a:ext cx="9400854" cy="646331"/>
          </a:xfrm>
          <a:prstGeom prst="rect">
            <a:avLst/>
          </a:prstGeom>
          <a:noFill/>
        </p:spPr>
        <p:txBody>
          <a:bodyPr wrap="square" rtlCol="0">
            <a:spAutoFit/>
          </a:bodyPr>
          <a:lstStyle/>
          <a:p>
            <a:r>
              <a:rPr lang="en-GB" sz="3600" dirty="0">
                <a:solidFill>
                  <a:schemeClr val="bg1"/>
                </a:solidFill>
                <a:latin typeface="Univers Next Pro Condensed" panose="020B0906030202020203" pitchFamily="34" charset="0"/>
              </a:rPr>
              <a:t>INTRODUCING ARTICLE 45</a:t>
            </a:r>
          </a:p>
        </p:txBody>
      </p:sp>
      <p:sp>
        <p:nvSpPr>
          <p:cNvPr id="4" name="TextBox 3">
            <a:extLst>
              <a:ext uri="{FF2B5EF4-FFF2-40B4-BE49-F238E27FC236}">
                <a16:creationId xmlns:a16="http://schemas.microsoft.com/office/drawing/2014/main" id="{912E3953-F276-4DEC-93F8-DD02F352CBC3}"/>
              </a:ext>
            </a:extLst>
          </p:cNvPr>
          <p:cNvSpPr txBox="1"/>
          <p:nvPr/>
        </p:nvSpPr>
        <p:spPr>
          <a:xfrm>
            <a:off x="528810" y="1506920"/>
            <a:ext cx="6701330" cy="353943"/>
          </a:xfrm>
          <a:prstGeom prst="rect">
            <a:avLst/>
          </a:prstGeom>
          <a:noFill/>
        </p:spPr>
        <p:txBody>
          <a:bodyPr wrap="square" lIns="91440" tIns="45720" rIns="91440" bIns="45720" rtlCol="0" anchor="t">
            <a:spAutoFit/>
          </a:bodyPr>
          <a:lstStyle/>
          <a:p>
            <a:r>
              <a:rPr lang="en-GB" sz="1700" b="0" i="0" dirty="0">
                <a:effectLst/>
                <a:latin typeface="Arial" panose="020B0604020202020204" pitchFamily="34" charset="0"/>
                <a:cs typeface="Arial" panose="020B0604020202020204" pitchFamily="34" charset="0"/>
              </a:rPr>
              <a:t>Romana Juhasova from the RRSA team introduces Article 45</a:t>
            </a:r>
            <a:endParaRPr lang="en-GB" sz="1700" dirty="0">
              <a:latin typeface="Arial" panose="020B0604020202020204" pitchFamily="34" charset="0"/>
              <a:cs typeface="Arial" panose="020B0604020202020204" pitchFamily="34" charset="0"/>
            </a:endParaRPr>
          </a:p>
        </p:txBody>
      </p:sp>
      <p:pic>
        <p:nvPicPr>
          <p:cNvPr id="8" name="Picture 7" descr="A red and white logo&#10;&#10;Description automatically generated with low confidence">
            <a:extLst>
              <a:ext uri="{FF2B5EF4-FFF2-40B4-BE49-F238E27FC236}">
                <a16:creationId xmlns:a16="http://schemas.microsoft.com/office/drawing/2014/main" id="{A49F9065-60B4-4746-9CF1-6F055F79BE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1957" y="5730535"/>
            <a:ext cx="1575470" cy="351579"/>
          </a:xfrm>
          <a:prstGeom prst="rect">
            <a:avLst/>
          </a:prstGeom>
        </p:spPr>
      </p:pic>
      <p:sp>
        <p:nvSpPr>
          <p:cNvPr id="9" name="TextBox 8">
            <a:extLst>
              <a:ext uri="{FF2B5EF4-FFF2-40B4-BE49-F238E27FC236}">
                <a16:creationId xmlns:a16="http://schemas.microsoft.com/office/drawing/2014/main" id="{8BEE89B7-C84A-4093-BFB0-C1D9D6D178B8}"/>
              </a:ext>
            </a:extLst>
          </p:cNvPr>
          <p:cNvSpPr txBox="1"/>
          <p:nvPr/>
        </p:nvSpPr>
        <p:spPr>
          <a:xfrm>
            <a:off x="2113403" y="6082114"/>
            <a:ext cx="5761821" cy="307777"/>
          </a:xfrm>
          <a:prstGeom prst="rect">
            <a:avLst/>
          </a:prstGeom>
          <a:noFill/>
        </p:spPr>
        <p:txBody>
          <a:bodyPr wrap="square" rtlCol="0">
            <a:spAutoFit/>
          </a:bodyPr>
          <a:lstStyle/>
          <a:p>
            <a:pPr algn="l"/>
            <a:r>
              <a:rPr lang="en-GB" sz="1400" dirty="0">
                <a:latin typeface="Arial" panose="020B0604020202020204" pitchFamily="34" charset="0"/>
                <a:cs typeface="Arial" panose="020B0604020202020204" pitchFamily="34" charset="0"/>
              </a:rPr>
              <a:t>Click </a:t>
            </a:r>
            <a:r>
              <a:rPr lang="en-GB" sz="1400" dirty="0">
                <a:latin typeface="Arial" panose="020B0604020202020204" pitchFamily="34" charset="0"/>
                <a:cs typeface="Arial" panose="020B0604020202020204" pitchFamily="34" charset="0"/>
                <a:hlinkClick r:id="rId6"/>
              </a:rPr>
              <a:t>here</a:t>
            </a:r>
            <a:r>
              <a:rPr lang="en-GB" sz="1400" dirty="0">
                <a:latin typeface="Arial" panose="020B0604020202020204" pitchFamily="34" charset="0"/>
                <a:cs typeface="Arial" panose="020B0604020202020204" pitchFamily="34" charset="0"/>
              </a:rPr>
              <a:t> to watch on YouTube</a:t>
            </a:r>
          </a:p>
        </p:txBody>
      </p:sp>
      <p:sp>
        <p:nvSpPr>
          <p:cNvPr id="13" name="TextBox 12">
            <a:extLst>
              <a:ext uri="{FF2B5EF4-FFF2-40B4-BE49-F238E27FC236}">
                <a16:creationId xmlns:a16="http://schemas.microsoft.com/office/drawing/2014/main" id="{8AC9EF96-D35D-4BA1-997A-F63BC93C2D43}"/>
              </a:ext>
            </a:extLst>
          </p:cNvPr>
          <p:cNvSpPr txBox="1"/>
          <p:nvPr/>
        </p:nvSpPr>
        <p:spPr>
          <a:xfrm>
            <a:off x="6928479" y="2928444"/>
            <a:ext cx="5088587" cy="1200329"/>
          </a:xfrm>
          <a:prstGeom prst="rect">
            <a:avLst/>
          </a:prstGeom>
          <a:noFill/>
        </p:spPr>
        <p:txBody>
          <a:bodyPr wrap="square" lIns="91440" tIns="45720" rIns="91440" bIns="45720" rtlCol="0" anchor="t">
            <a:spAutoFit/>
          </a:bodyPr>
          <a:lstStyle/>
          <a:p>
            <a:pPr algn="r" rtl="0" fontAlgn="base"/>
            <a:r>
              <a:rPr lang="en-GB" sz="2400" dirty="0">
                <a:solidFill>
                  <a:srgbClr val="FFFF00"/>
                </a:solidFill>
                <a:latin typeface="Arial" panose="020B0604020202020204" pitchFamily="34" charset="0"/>
                <a:cs typeface="Arial" panose="020B0604020202020204" pitchFamily="34" charset="0"/>
              </a:rPr>
              <a:t>Article 45</a:t>
            </a:r>
          </a:p>
          <a:p>
            <a:pPr algn="r" rtl="0" fontAlgn="base"/>
            <a:r>
              <a:rPr lang="en-GB" sz="2400" dirty="0">
                <a:solidFill>
                  <a:schemeClr val="bg1"/>
                </a:solidFill>
                <a:latin typeface="Arial" panose="020B0604020202020204" pitchFamily="34" charset="0"/>
                <a:cs typeface="Arial" panose="020B0604020202020204" pitchFamily="34" charset="0"/>
              </a:rPr>
              <a:t>UNICEF can provide expert advice and assistance on children’s rights.</a:t>
            </a:r>
            <a:endParaRPr lang="en-GB" sz="2800" b="0" i="0" dirty="0">
              <a:solidFill>
                <a:schemeClr val="bg1"/>
              </a:solidFill>
              <a:effectLst/>
              <a:latin typeface="Arial" panose="020B0604020202020204" pitchFamily="34" charset="0"/>
              <a:cs typeface="Arial" panose="020B0604020202020204" pitchFamily="34" charset="0"/>
            </a:endParaRPr>
          </a:p>
        </p:txBody>
      </p:sp>
      <p:pic>
        <p:nvPicPr>
          <p:cNvPr id="2" name="a45">
            <a:hlinkClick r:id="" action="ppaction://media"/>
            <a:extLst>
              <a:ext uri="{FF2B5EF4-FFF2-40B4-BE49-F238E27FC236}">
                <a16:creationId xmlns:a16="http://schemas.microsoft.com/office/drawing/2014/main" id="{F0D29590-D6C0-410B-5045-3670D9B665C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93566" y="2391497"/>
            <a:ext cx="4632251" cy="2605641"/>
          </a:xfrm>
          <a:prstGeom prst="rect">
            <a:avLst/>
          </a:prstGeom>
        </p:spPr>
      </p:pic>
    </p:spTree>
    <p:extLst>
      <p:ext uri="{BB962C8B-B14F-4D97-AF65-F5344CB8AC3E}">
        <p14:creationId xmlns:p14="http://schemas.microsoft.com/office/powerpoint/2010/main" val="25007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8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6F3B62-EA3D-4292-AC91-B296750236C6}"/>
              </a:ext>
            </a:extLst>
          </p:cNvPr>
          <p:cNvSpPr txBox="1"/>
          <p:nvPr/>
        </p:nvSpPr>
        <p:spPr>
          <a:xfrm>
            <a:off x="82192" y="349321"/>
            <a:ext cx="9400854" cy="646331"/>
          </a:xfrm>
          <a:prstGeom prst="rect">
            <a:avLst/>
          </a:prstGeom>
          <a:noFill/>
        </p:spPr>
        <p:txBody>
          <a:bodyPr wrap="square" rtlCol="0">
            <a:spAutoFit/>
          </a:bodyPr>
          <a:lstStyle/>
          <a:p>
            <a:r>
              <a:rPr lang="en-GB" sz="3600" dirty="0">
                <a:solidFill>
                  <a:schemeClr val="bg1"/>
                </a:solidFill>
                <a:latin typeface="Univers Next Pro Condensed" panose="020B0906030202020203" pitchFamily="34" charset="0"/>
              </a:rPr>
              <a:t>EXPLORING ARTICLE 45</a:t>
            </a:r>
          </a:p>
        </p:txBody>
      </p:sp>
      <p:sp>
        <p:nvSpPr>
          <p:cNvPr id="5" name="TextBox 4">
            <a:extLst>
              <a:ext uri="{FF2B5EF4-FFF2-40B4-BE49-F238E27FC236}">
                <a16:creationId xmlns:a16="http://schemas.microsoft.com/office/drawing/2014/main" id="{13227B2E-B5C9-407F-BBFD-D529411BB157}"/>
              </a:ext>
            </a:extLst>
          </p:cNvPr>
          <p:cNvSpPr txBox="1"/>
          <p:nvPr/>
        </p:nvSpPr>
        <p:spPr>
          <a:xfrm>
            <a:off x="7060019" y="2644170"/>
            <a:ext cx="5131981" cy="830997"/>
          </a:xfrm>
          <a:prstGeom prst="rect">
            <a:avLst/>
          </a:prstGeom>
          <a:noFill/>
        </p:spPr>
        <p:txBody>
          <a:bodyPr wrap="square" lIns="91440" tIns="45720" rIns="91440" bIns="45720" rtlCol="0" anchor="t">
            <a:spAutoFit/>
          </a:bodyPr>
          <a:lstStyle/>
          <a:p>
            <a:pPr algn="r" rtl="0" fontAlgn="base"/>
            <a:r>
              <a:rPr lang="en-GB" sz="2400" b="0" dirty="0">
                <a:solidFill>
                  <a:schemeClr val="bg1"/>
                </a:solidFill>
                <a:effectLst/>
                <a:latin typeface="Arial" panose="020B0604020202020204" pitchFamily="34" charset="0"/>
                <a:cs typeface="Arial" panose="020B0604020202020204" pitchFamily="34" charset="0"/>
              </a:rPr>
              <a:t>In what different ways does UNICEF </a:t>
            </a:r>
            <a:r>
              <a:rPr lang="en-GB" sz="2400" b="0" dirty="0">
                <a:solidFill>
                  <a:srgbClr val="FFFF00"/>
                </a:solidFill>
                <a:effectLst/>
                <a:latin typeface="Arial" panose="020B0604020202020204" pitchFamily="34" charset="0"/>
                <a:cs typeface="Arial" panose="020B0604020202020204" pitchFamily="34" charset="0"/>
              </a:rPr>
              <a:t>help children around the world</a:t>
            </a:r>
            <a:r>
              <a:rPr lang="en-GB" sz="2400" b="0" dirty="0">
                <a:solidFill>
                  <a:schemeClr val="bg1"/>
                </a:solidFill>
                <a:effectLst/>
                <a:latin typeface="Arial" panose="020B0604020202020204" pitchFamily="34" charset="0"/>
                <a:cs typeface="Arial" panose="020B0604020202020204" pitchFamily="34" charset="0"/>
              </a:rPr>
              <a:t>?</a:t>
            </a:r>
            <a:endParaRPr lang="en-GB" sz="23900" b="1"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6444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9CE0EB-9064-441E-8E00-1290285670BD}"/>
              </a:ext>
            </a:extLst>
          </p:cNvPr>
          <p:cNvSpPr>
            <a:spLocks noGrp="1"/>
          </p:cNvSpPr>
          <p:nvPr>
            <p:ph type="body" sz="quarter" idx="11"/>
          </p:nvPr>
        </p:nvSpPr>
        <p:spPr>
          <a:xfrm>
            <a:off x="360000" y="1456244"/>
            <a:ext cx="6062065" cy="4984317"/>
          </a:xfrm>
        </p:spPr>
        <p:txBody>
          <a:bodyPr vert="horz" lIns="91440" tIns="180000" rIns="91440" bIns="45720" rtlCol="0" anchor="t">
            <a:noAutofit/>
          </a:bodyPr>
          <a:lstStyle/>
          <a:p>
            <a:pPr marL="0" indent="0" algn="l" rtl="0" fontAlgn="base">
              <a:lnSpc>
                <a:spcPct val="100000"/>
              </a:lnSpc>
              <a:buNone/>
            </a:pPr>
            <a:r>
              <a:rPr lang="en-GB" sz="1600" b="1" i="0" dirty="0">
                <a:solidFill>
                  <a:srgbClr val="00ACE9"/>
                </a:solidFill>
                <a:effectLst/>
                <a:latin typeface="Arial" panose="020B0604020202020204" pitchFamily="34" charset="0"/>
                <a:cs typeface="Arial" panose="020B0604020202020204" pitchFamily="34" charset="0"/>
              </a:rPr>
              <a:t>UNICEF…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helps governments make sure that all children have an education</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supports communities to have access to clean water and nutritious food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helps to support good health care systems in lower income countries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distributes vaccines to protect children from a wide range of diseases and infections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works to make child protection stronger where countries or organisations need help with this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helps governments all around the world to look at how children’s rights are being met and helps them improve the situation for children </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provides help for children when there is an emergency situation such as an earthquake, hurricane or tsunami</a:t>
            </a:r>
          </a:p>
          <a:p>
            <a:pPr algn="l" rtl="0" fontAlgn="base">
              <a:lnSpc>
                <a:spcPct val="100000"/>
              </a:lnSpc>
            </a:pPr>
            <a:r>
              <a:rPr lang="en-GB" sz="1300" b="0" i="0" dirty="0">
                <a:solidFill>
                  <a:srgbClr val="000000"/>
                </a:solidFill>
                <a:effectLst/>
                <a:latin typeface="Arial" panose="020B0604020202020204" pitchFamily="34" charset="0"/>
                <a:cs typeface="Arial" panose="020B0604020202020204" pitchFamily="34" charset="0"/>
              </a:rPr>
              <a:t>provides help for children if there is a war to make sure children are looked after </a:t>
            </a:r>
          </a:p>
        </p:txBody>
      </p:sp>
      <p:sp>
        <p:nvSpPr>
          <p:cNvPr id="3" name="Title 2">
            <a:extLst>
              <a:ext uri="{FF2B5EF4-FFF2-40B4-BE49-F238E27FC236}">
                <a16:creationId xmlns:a16="http://schemas.microsoft.com/office/drawing/2014/main" id="{6A854495-F1E1-460C-B725-72CB6252C37B}"/>
              </a:ext>
            </a:extLst>
          </p:cNvPr>
          <p:cNvSpPr>
            <a:spLocks noGrp="1"/>
          </p:cNvSpPr>
          <p:nvPr>
            <p:ph type="ctrTitle"/>
          </p:nvPr>
        </p:nvSpPr>
        <p:spPr/>
        <p:txBody>
          <a:bodyPr>
            <a:normAutofit/>
          </a:bodyPr>
          <a:lstStyle/>
          <a:p>
            <a:r>
              <a:rPr lang="en-GB" dirty="0"/>
              <a:t>Did you think of these? </a:t>
            </a:r>
          </a:p>
        </p:txBody>
      </p:sp>
      <p:sp>
        <p:nvSpPr>
          <p:cNvPr id="4" name="Text Placeholder 1">
            <a:extLst>
              <a:ext uri="{FF2B5EF4-FFF2-40B4-BE49-F238E27FC236}">
                <a16:creationId xmlns:a16="http://schemas.microsoft.com/office/drawing/2014/main" id="{95A1F908-72CB-493B-AC08-FDCF0FF0F192}"/>
              </a:ext>
            </a:extLst>
          </p:cNvPr>
          <p:cNvSpPr txBox="1">
            <a:spLocks/>
          </p:cNvSpPr>
          <p:nvPr/>
        </p:nvSpPr>
        <p:spPr>
          <a:xfrm>
            <a:off x="6422064" y="1977655"/>
            <a:ext cx="5618344" cy="4516071"/>
          </a:xfrm>
          <a:prstGeom prst="rect">
            <a:avLst/>
          </a:prstGeom>
        </p:spPr>
        <p:txBody>
          <a:bodyPr vert="horz" lIns="91440" tIns="180000" rIns="91440" bIns="45720" rtlCol="0" anchor="t">
            <a:normAutofit/>
          </a:bodyPr>
          <a:lstStyle>
            <a:lvl1pPr marL="457200" indent="-457200" algn="l" defTabSz="914400" rtl="0" eaLnBrk="1" latinLnBrk="0" hangingPunct="1">
              <a:lnSpc>
                <a:spcPct val="90000"/>
              </a:lnSpc>
              <a:spcBef>
                <a:spcPts val="1000"/>
              </a:spcBef>
              <a:spcAft>
                <a:spcPts val="1000"/>
              </a:spcAft>
              <a:buClr>
                <a:srgbClr val="00AEEF"/>
              </a:buClr>
              <a:buFont typeface="Wingdings" pitchFamily="2" charset="2"/>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tx1"/>
              </a:buClr>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AEEF"/>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rgbClr val="00AEEF"/>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GB" sz="1300" b="0" i="0" dirty="0">
                <a:solidFill>
                  <a:srgbClr val="000000"/>
                </a:solidFill>
                <a:effectLst/>
                <a:latin typeface="Arial" panose="020B0604020202020204" pitchFamily="34" charset="0"/>
                <a:cs typeface="Arial" panose="020B0604020202020204" pitchFamily="34" charset="0"/>
              </a:rPr>
              <a:t>supports refugee families in a variety of ways </a:t>
            </a:r>
          </a:p>
          <a:p>
            <a:pPr algn="l" rtl="0" fontAlgn="base"/>
            <a:r>
              <a:rPr lang="en-GB" sz="1300" b="0" i="0" dirty="0">
                <a:solidFill>
                  <a:srgbClr val="000000"/>
                </a:solidFill>
                <a:effectLst/>
                <a:latin typeface="Arial" panose="020B0604020202020204" pitchFamily="34" charset="0"/>
                <a:cs typeface="Arial" panose="020B0604020202020204" pitchFamily="34" charset="0"/>
              </a:rPr>
              <a:t>works within the United Nations and with governments and civil society to make sure children’s lives and views are visible and taken into account</a:t>
            </a:r>
          </a:p>
          <a:p>
            <a:pPr algn="l" rtl="0" fontAlgn="base"/>
            <a:r>
              <a:rPr lang="en-GB" sz="1300" b="0" i="0" dirty="0">
                <a:solidFill>
                  <a:srgbClr val="000000"/>
                </a:solidFill>
                <a:effectLst/>
                <a:latin typeface="Arial" panose="020B0604020202020204" pitchFamily="34" charset="0"/>
                <a:cs typeface="Arial" panose="020B0604020202020204" pitchFamily="34" charset="0"/>
              </a:rPr>
              <a:t>in the UK promotes children’s rights through the Baby Friendly Initiative, Rights Respecting Schools Award and Child Friendly Cities and Communities programme</a:t>
            </a:r>
          </a:p>
          <a:p>
            <a:pPr algn="l" rtl="0" fontAlgn="base"/>
            <a:r>
              <a:rPr lang="en-GB" sz="1300" b="0" i="0" dirty="0">
                <a:solidFill>
                  <a:srgbClr val="000000"/>
                </a:solidFill>
                <a:effectLst/>
                <a:latin typeface="Arial" panose="020B0604020202020204" pitchFamily="34" charset="0"/>
                <a:cs typeface="Arial" panose="020B0604020202020204" pitchFamily="34" charset="0"/>
              </a:rPr>
              <a:t>in the UK and other high income countries it raises funds to support UNICEF’s work around the world</a:t>
            </a:r>
          </a:p>
          <a:p>
            <a:pPr algn="l" rtl="0" fontAlgn="base"/>
            <a:r>
              <a:rPr lang="en-GB" sz="1300" b="0" i="0" dirty="0">
                <a:solidFill>
                  <a:srgbClr val="000000"/>
                </a:solidFill>
                <a:effectLst/>
                <a:latin typeface="Arial" panose="020B0604020202020204" pitchFamily="34" charset="0"/>
                <a:cs typeface="Arial" panose="020B0604020202020204" pitchFamily="34" charset="0"/>
              </a:rPr>
              <a:t>speaks to politician and decision makers to protect and promote children’s rights </a:t>
            </a:r>
          </a:p>
        </p:txBody>
      </p:sp>
      <p:sp>
        <p:nvSpPr>
          <p:cNvPr id="5" name="TextBox 4">
            <a:extLst>
              <a:ext uri="{FF2B5EF4-FFF2-40B4-BE49-F238E27FC236}">
                <a16:creationId xmlns:a16="http://schemas.microsoft.com/office/drawing/2014/main" id="{ED831199-8A67-401D-8AA2-2EE2632740A6}"/>
              </a:ext>
            </a:extLst>
          </p:cNvPr>
          <p:cNvSpPr txBox="1"/>
          <p:nvPr/>
        </p:nvSpPr>
        <p:spPr>
          <a:xfrm>
            <a:off x="6888390" y="5334774"/>
            <a:ext cx="6187556" cy="369332"/>
          </a:xfrm>
          <a:prstGeom prst="rect">
            <a:avLst/>
          </a:prstGeom>
          <a:noFill/>
        </p:spPr>
        <p:txBody>
          <a:bodyPr wrap="square" rtlCol="0">
            <a:spAutoFit/>
          </a:bodyPr>
          <a:lstStyle/>
          <a:p>
            <a:pPr marL="0" indent="0">
              <a:buNone/>
            </a:pPr>
            <a:r>
              <a:rPr lang="en-GB" b="1" dirty="0">
                <a:solidFill>
                  <a:srgbClr val="00ACE9"/>
                </a:solidFill>
                <a:latin typeface="Arial"/>
                <a:cs typeface="Arial"/>
              </a:rPr>
              <a:t>What else did you think of?</a:t>
            </a:r>
          </a:p>
        </p:txBody>
      </p:sp>
    </p:spTree>
    <p:extLst>
      <p:ext uri="{BB962C8B-B14F-4D97-AF65-F5344CB8AC3E}">
        <p14:creationId xmlns:p14="http://schemas.microsoft.com/office/powerpoint/2010/main" val="160682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B7B9C6-9863-41EF-9798-72096D5A70D1}"/>
              </a:ext>
            </a:extLst>
          </p:cNvPr>
          <p:cNvSpPr txBox="1"/>
          <p:nvPr/>
        </p:nvSpPr>
        <p:spPr>
          <a:xfrm>
            <a:off x="7630633" y="2080797"/>
            <a:ext cx="4271242" cy="1631216"/>
          </a:xfrm>
          <a:prstGeom prst="rect">
            <a:avLst/>
          </a:prstGeom>
          <a:noFill/>
        </p:spPr>
        <p:txBody>
          <a:bodyPr wrap="square" lIns="91440" tIns="45720" rIns="91440" bIns="45720" rtlCol="0" anchor="t">
            <a:spAutoFit/>
          </a:bodyPr>
          <a:lstStyle/>
          <a:p>
            <a:pPr algn="ctr"/>
            <a:r>
              <a:rPr lang="en-GB" sz="2000" b="0" i="0" dirty="0">
                <a:solidFill>
                  <a:srgbClr val="000000"/>
                </a:solidFill>
                <a:effectLst/>
                <a:latin typeface="Arial" panose="020B0604020202020204" pitchFamily="34" charset="0"/>
              </a:rPr>
              <a:t>Watch </a:t>
            </a:r>
            <a:r>
              <a:rPr lang="en-GB" sz="2000" b="0" i="0" dirty="0">
                <a:solidFill>
                  <a:srgbClr val="000000"/>
                </a:solidFill>
                <a:effectLst/>
                <a:latin typeface="Arial" panose="020B0604020202020204" pitchFamily="34" charset="0"/>
                <a:hlinkClick r:id="rId5"/>
              </a:rPr>
              <a:t>this </a:t>
            </a:r>
            <a:r>
              <a:rPr lang="en-GB" sz="2000" b="0" i="0" u="sng" strike="noStrike" dirty="0">
                <a:solidFill>
                  <a:srgbClr val="000000"/>
                </a:solidFill>
                <a:effectLst/>
                <a:latin typeface="Arial" panose="020B0604020202020204" pitchFamily="34" charset="0"/>
                <a:hlinkClick r:id="rId5"/>
              </a:rPr>
              <a:t>video</a:t>
            </a:r>
            <a:r>
              <a:rPr lang="en-GB" sz="2000" b="0" i="0" dirty="0">
                <a:solidFill>
                  <a:srgbClr val="000000"/>
                </a:solidFill>
                <a:effectLst/>
                <a:latin typeface="Arial" panose="020B0604020202020204" pitchFamily="34" charset="0"/>
                <a:hlinkClick r:id="rId5"/>
              </a:rPr>
              <a:t> </a:t>
            </a:r>
            <a:r>
              <a:rPr lang="en-GB" sz="2000" b="0" i="0" dirty="0">
                <a:solidFill>
                  <a:srgbClr val="000000"/>
                </a:solidFill>
                <a:effectLst/>
                <a:latin typeface="Arial" panose="020B0604020202020204" pitchFamily="34" charset="0"/>
              </a:rPr>
              <a:t>together as a class. See </a:t>
            </a:r>
            <a:r>
              <a:rPr lang="en-GB" sz="2000" i="0" dirty="0">
                <a:solidFill>
                  <a:srgbClr val="000000"/>
                </a:solidFill>
                <a:effectLst/>
                <a:latin typeface="Arial" panose="020B0604020202020204" pitchFamily="34" charset="0"/>
              </a:rPr>
              <a:t>how many rights you can count</a:t>
            </a:r>
            <a:r>
              <a:rPr lang="en-GB" sz="2000" b="0" i="0" dirty="0">
                <a:solidFill>
                  <a:srgbClr val="000000"/>
                </a:solidFill>
                <a:effectLst/>
                <a:latin typeface="Arial" panose="020B0604020202020204" pitchFamily="34" charset="0"/>
              </a:rPr>
              <a:t>. Pause to explore how you think </a:t>
            </a:r>
            <a:r>
              <a:rPr lang="en-GB" sz="2000" b="1" i="0" dirty="0">
                <a:solidFill>
                  <a:srgbClr val="000000"/>
                </a:solidFill>
                <a:effectLst/>
                <a:latin typeface="Arial" panose="020B0604020202020204" pitchFamily="34" charset="0"/>
              </a:rPr>
              <a:t>UNICEF supports some of the rights </a:t>
            </a:r>
            <a:r>
              <a:rPr lang="en-GB" sz="2000" b="0" i="0" dirty="0">
                <a:solidFill>
                  <a:srgbClr val="000000"/>
                </a:solidFill>
                <a:effectLst/>
                <a:latin typeface="Arial" panose="020B0604020202020204" pitchFamily="34" charset="0"/>
              </a:rPr>
              <a:t>referred to.</a:t>
            </a:r>
            <a:endParaRPr lang="en-GB"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638B9E3-8E79-4757-8058-6AB5BADE1D15}"/>
              </a:ext>
            </a:extLst>
          </p:cNvPr>
          <p:cNvSpPr txBox="1"/>
          <p:nvPr/>
        </p:nvSpPr>
        <p:spPr>
          <a:xfrm>
            <a:off x="148358" y="1880743"/>
            <a:ext cx="4413009" cy="2031325"/>
          </a:xfrm>
          <a:prstGeom prst="rect">
            <a:avLst/>
          </a:prstGeom>
          <a:noFill/>
        </p:spPr>
        <p:txBody>
          <a:bodyPr wrap="square" rtlCol="0">
            <a:spAutoFit/>
          </a:bodyPr>
          <a:lstStyle/>
          <a:p>
            <a:pPr algn="ctr"/>
            <a:r>
              <a:rPr lang="en-GB" sz="1800" b="0" i="0" dirty="0">
                <a:solidFill>
                  <a:srgbClr val="FFFF00"/>
                </a:solidFill>
                <a:effectLst/>
                <a:latin typeface="Arial" panose="020B0604020202020204" pitchFamily="34" charset="0"/>
              </a:rPr>
              <a:t>Wants and Needs </a:t>
            </a:r>
            <a:r>
              <a:rPr lang="en-GB" sz="1800" b="0" i="0" dirty="0">
                <a:solidFill>
                  <a:schemeClr val="bg1"/>
                </a:solidFill>
                <a:effectLst/>
                <a:latin typeface="Arial" panose="020B0604020202020204" pitchFamily="34" charset="0"/>
              </a:rPr>
              <a:t>(use the </a:t>
            </a:r>
            <a:r>
              <a:rPr lang="en-GB" sz="1800" b="0" i="0" u="sng" strike="noStrike" dirty="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Wants and Needs cards</a:t>
            </a:r>
            <a:r>
              <a:rPr lang="en-GB" sz="1800" b="0" i="0" dirty="0">
                <a:solidFill>
                  <a:schemeClr val="bg1"/>
                </a:solidFill>
                <a:effectLst/>
                <a:latin typeface="Arial" panose="020B0604020202020204" pitchFamily="34" charset="0"/>
              </a:rPr>
              <a:t> if you have them) – Discuss what the </a:t>
            </a:r>
            <a:r>
              <a:rPr lang="en-GB" sz="1800" b="0" i="0" dirty="0">
                <a:solidFill>
                  <a:srgbClr val="FFFF00"/>
                </a:solidFill>
                <a:effectLst/>
                <a:latin typeface="Arial" panose="020B0604020202020204" pitchFamily="34" charset="0"/>
              </a:rPr>
              <a:t>difference is between a need and a want</a:t>
            </a:r>
            <a:r>
              <a:rPr lang="en-GB" sz="1800" b="0" i="0" dirty="0">
                <a:solidFill>
                  <a:schemeClr val="bg1"/>
                </a:solidFill>
                <a:effectLst/>
                <a:latin typeface="Arial" panose="020B0604020202020204" pitchFamily="34" charset="0"/>
              </a:rPr>
              <a:t>. Explore the fact that some children don’t get all that they need </a:t>
            </a:r>
            <a:r>
              <a:rPr lang="en-GB" sz="1800" dirty="0">
                <a:solidFill>
                  <a:schemeClr val="bg1"/>
                </a:solidFill>
                <a:effectLst/>
                <a:latin typeface="Arial" panose="020B0604020202020204" pitchFamily="34" charset="0"/>
                <a:ea typeface="Times New Roman" panose="02020603050405020304" pitchFamily="18" charset="0"/>
              </a:rPr>
              <a:t>and talk about how UNICEF helps to support children in nearly 200 countries. </a:t>
            </a:r>
            <a:endParaRPr lang="en-GB" sz="2800"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A4754CF-3BFD-4017-9006-CD5B235AF81F}"/>
              </a:ext>
            </a:extLst>
          </p:cNvPr>
          <p:cNvSpPr txBox="1"/>
          <p:nvPr/>
        </p:nvSpPr>
        <p:spPr>
          <a:xfrm>
            <a:off x="200339" y="4779551"/>
            <a:ext cx="3562405" cy="1631216"/>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rPr>
              <a:t>Watch </a:t>
            </a:r>
            <a:r>
              <a:rPr lang="en-GB" sz="2000" b="0" i="0" u="sng" strike="noStrike" dirty="0">
                <a:solidFill>
                  <a:srgbClr val="0563C1"/>
                </a:solidFill>
                <a:effectLst/>
                <a:latin typeface="Arial" panose="020B0604020202020204" pitchFamily="34" charset="0"/>
                <a:hlinkClick r:id="rId7"/>
              </a:rPr>
              <a:t>this video</a:t>
            </a:r>
            <a:r>
              <a:rPr lang="en-GB" sz="2000" b="0" i="0" dirty="0">
                <a:solidFill>
                  <a:srgbClr val="000000"/>
                </a:solidFill>
                <a:effectLst/>
                <a:latin typeface="Arial" panose="020B0604020202020204" pitchFamily="34" charset="0"/>
              </a:rPr>
              <a:t> to find out about </a:t>
            </a:r>
            <a:r>
              <a:rPr lang="en-GB" sz="2000" b="1" i="0" dirty="0">
                <a:solidFill>
                  <a:srgbClr val="000000"/>
                </a:solidFill>
                <a:effectLst/>
                <a:latin typeface="Arial" panose="020B0604020202020204" pitchFamily="34" charset="0"/>
              </a:rPr>
              <a:t>UNICEF’s work on education</a:t>
            </a:r>
            <a:r>
              <a:rPr lang="en-GB" sz="2000" b="0" i="0" dirty="0">
                <a:solidFill>
                  <a:srgbClr val="000000"/>
                </a:solidFill>
                <a:effectLst/>
                <a:latin typeface="Arial" panose="020B0604020202020204" pitchFamily="34" charset="0"/>
              </a:rPr>
              <a:t>. As a class, discuss what the stories have in common. </a:t>
            </a:r>
            <a:endParaRPr lang="en-GB" sz="2400" b="1" dirty="0">
              <a:solidFill>
                <a:srgbClr val="00B0F0"/>
              </a:solidFill>
              <a:latin typeface="Arial" panose="020B0604020202020204" pitchFamily="34" charset="0"/>
              <a:cs typeface="Arial" panose="020B0604020202020204" pitchFamily="34" charset="0"/>
            </a:endParaRPr>
          </a:p>
        </p:txBody>
      </p:sp>
      <p:pic>
        <p:nvPicPr>
          <p:cNvPr id="2" name="Online Media 1" title="A better world | UNICEF">
            <a:hlinkClick r:id="" action="ppaction://media"/>
            <a:extLst>
              <a:ext uri="{FF2B5EF4-FFF2-40B4-BE49-F238E27FC236}">
                <a16:creationId xmlns:a16="http://schemas.microsoft.com/office/drawing/2014/main" id="{2BFB1B1F-AE51-B823-A87D-5051E9D23390}"/>
              </a:ext>
            </a:extLst>
          </p:cNvPr>
          <p:cNvPicPr>
            <a:picLocks noRot="1" noChangeAspect="1"/>
          </p:cNvPicPr>
          <p:nvPr>
            <a:videoFile r:link="rId1"/>
          </p:nvPr>
        </p:nvPicPr>
        <p:blipFill>
          <a:blip r:embed="rId8"/>
          <a:stretch>
            <a:fillRect/>
          </a:stretch>
        </p:blipFill>
        <p:spPr>
          <a:xfrm>
            <a:off x="3944679" y="4649662"/>
            <a:ext cx="3346893" cy="1890995"/>
          </a:xfrm>
          <a:prstGeom prst="rect">
            <a:avLst/>
          </a:prstGeom>
        </p:spPr>
      </p:pic>
      <p:pic>
        <p:nvPicPr>
          <p:cNvPr id="4" name="Online Media 3" title="UNICEF Children's Rights">
            <a:hlinkClick r:id="" action="ppaction://media"/>
            <a:extLst>
              <a:ext uri="{FF2B5EF4-FFF2-40B4-BE49-F238E27FC236}">
                <a16:creationId xmlns:a16="http://schemas.microsoft.com/office/drawing/2014/main" id="{2F2B8B1E-402F-1462-F928-04869588886F}"/>
              </a:ext>
            </a:extLst>
          </p:cNvPr>
          <p:cNvPicPr>
            <a:picLocks noRot="1" noChangeAspect="1"/>
          </p:cNvPicPr>
          <p:nvPr>
            <a:videoFile r:link="rId2"/>
          </p:nvPr>
        </p:nvPicPr>
        <p:blipFill>
          <a:blip r:embed="rId9"/>
          <a:stretch>
            <a:fillRect/>
          </a:stretch>
        </p:blipFill>
        <p:spPr>
          <a:xfrm>
            <a:off x="4826000" y="2178855"/>
            <a:ext cx="2540000" cy="1435100"/>
          </a:xfrm>
          <a:prstGeom prst="rect">
            <a:avLst/>
          </a:prstGeom>
        </p:spPr>
      </p:pic>
      <p:sp>
        <p:nvSpPr>
          <p:cNvPr id="9" name="TextBox 8">
            <a:extLst>
              <a:ext uri="{FF2B5EF4-FFF2-40B4-BE49-F238E27FC236}">
                <a16:creationId xmlns:a16="http://schemas.microsoft.com/office/drawing/2014/main" id="{70D61368-6A13-6AF7-EAED-FB7CABC24520}"/>
              </a:ext>
            </a:extLst>
          </p:cNvPr>
          <p:cNvSpPr txBox="1"/>
          <p:nvPr/>
        </p:nvSpPr>
        <p:spPr>
          <a:xfrm>
            <a:off x="7455102" y="4502553"/>
            <a:ext cx="4536559" cy="2185214"/>
          </a:xfrm>
          <a:prstGeom prst="rect">
            <a:avLst/>
          </a:prstGeom>
          <a:noFill/>
        </p:spPr>
        <p:txBody>
          <a:bodyPr wrap="square" rtlCol="0">
            <a:spAutoFit/>
          </a:bodyPr>
          <a:lstStyle/>
          <a:p>
            <a:pPr algn="ctr"/>
            <a:r>
              <a:rPr lang="en-GB" sz="1700" dirty="0">
                <a:latin typeface="Arial" panose="020B0604020202020204" pitchFamily="34" charset="0"/>
                <a:ea typeface="Calibri" panose="020F0502020204030204" pitchFamily="34" charset="0"/>
                <a:cs typeface="Arial" panose="020B0604020202020204" pitchFamily="34" charset="0"/>
              </a:rPr>
              <a:t>Is there anything about UNICEF UK or wider UNICEF work that you’d like to ask the</a:t>
            </a:r>
            <a:r>
              <a:rPr lang="en-GB" sz="1700" dirty="0">
                <a:effectLst/>
                <a:latin typeface="Arial" panose="020B0604020202020204" pitchFamily="34" charset="0"/>
                <a:ea typeface="Calibri" panose="020F0502020204030204" pitchFamily="34" charset="0"/>
                <a:cs typeface="Arial" panose="020B0604020202020204" pitchFamily="34" charset="0"/>
              </a:rPr>
              <a:t> </a:t>
            </a:r>
            <a:r>
              <a:rPr lang="en-GB" sz="1700" b="1" dirty="0">
                <a:effectLst/>
                <a:latin typeface="Arial" panose="020B0604020202020204" pitchFamily="34" charset="0"/>
                <a:ea typeface="Calibri" panose="020F0502020204030204" pitchFamily="34" charset="0"/>
                <a:cs typeface="Arial" panose="020B0604020202020204" pitchFamily="34" charset="0"/>
              </a:rPr>
              <a:t>Executive Director of UNICEF UK, Jon Sparkes</a:t>
            </a:r>
            <a:r>
              <a:rPr lang="en-GB" sz="1700" dirty="0">
                <a:effectLst/>
                <a:latin typeface="Arial" panose="020B0604020202020204" pitchFamily="34" charset="0"/>
                <a:ea typeface="Calibri" panose="020F0502020204030204" pitchFamily="34" charset="0"/>
                <a:cs typeface="Arial" panose="020B0604020202020204" pitchFamily="34" charset="0"/>
              </a:rPr>
              <a:t>? </a:t>
            </a:r>
            <a:r>
              <a:rPr lang="en-GB" sz="1700" dirty="0">
                <a:effectLst/>
                <a:highlight>
                  <a:srgbClr val="00ACE9"/>
                </a:highlight>
                <a:latin typeface="Arial" panose="020B0604020202020204" pitchFamily="34" charset="0"/>
                <a:ea typeface="Calibri" panose="020F0502020204030204" pitchFamily="34" charset="0"/>
                <a:cs typeface="Arial" panose="020B0604020202020204" pitchFamily="34" charset="0"/>
              </a:rPr>
              <a:t>Send your questions</a:t>
            </a:r>
            <a:r>
              <a:rPr lang="en-GB" sz="1700" dirty="0">
                <a:effectLst/>
                <a:latin typeface="Arial" panose="020B0604020202020204" pitchFamily="34" charset="0"/>
                <a:ea typeface="Calibri" panose="020F0502020204030204" pitchFamily="34" charset="0"/>
                <a:cs typeface="Arial" panose="020B0604020202020204" pitchFamily="34" charset="0"/>
              </a:rPr>
              <a:t> in a written form along with your first name and your school’s name to </a:t>
            </a:r>
            <a:r>
              <a:rPr lang="en-GB" sz="17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0"/>
              </a:rPr>
              <a:t>romanaj@unicef.org.uk</a:t>
            </a:r>
            <a:r>
              <a:rPr lang="en-GB" sz="1700" dirty="0">
                <a:effectLst/>
                <a:latin typeface="Arial" panose="020B0604020202020204" pitchFamily="34" charset="0"/>
                <a:ea typeface="Calibri" panose="020F0502020204030204" pitchFamily="34" charset="0"/>
                <a:cs typeface="Arial" panose="020B0604020202020204" pitchFamily="34" charset="0"/>
              </a:rPr>
              <a:t> by 9 September. Jon will answer them at our </a:t>
            </a:r>
            <a:r>
              <a:rPr lang="en-GB" sz="1700" dirty="0">
                <a:effectLst/>
                <a:latin typeface="Arial" panose="020B0604020202020204" pitchFamily="34" charset="0"/>
                <a:ea typeface="Calibri" panose="020F0502020204030204" pitchFamily="34" charset="0"/>
                <a:cs typeface="Arial" panose="020B0604020202020204" pitchFamily="34" charset="0"/>
                <a:hlinkClick r:id="rId11"/>
              </a:rPr>
              <a:t>virtual RRSA conference</a:t>
            </a:r>
            <a:r>
              <a:rPr lang="en-GB" sz="17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3002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F3DC9E-4291-4D02-BAA0-FF510C4DF329}"/>
              </a:ext>
            </a:extLst>
          </p:cNvPr>
          <p:cNvSpPr txBox="1"/>
          <p:nvPr/>
        </p:nvSpPr>
        <p:spPr>
          <a:xfrm>
            <a:off x="188163" y="2068986"/>
            <a:ext cx="4349433" cy="1631216"/>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rPr>
              <a:t>Research the </a:t>
            </a:r>
            <a:r>
              <a:rPr lang="en-GB" sz="2000" b="1" i="0" dirty="0">
                <a:solidFill>
                  <a:srgbClr val="000000"/>
                </a:solidFill>
                <a:effectLst/>
                <a:latin typeface="Arial" panose="020B0604020202020204" pitchFamily="34" charset="0"/>
              </a:rPr>
              <a:t>history of UNICEF </a:t>
            </a:r>
            <a:r>
              <a:rPr lang="en-GB" sz="2000" b="0" i="0" dirty="0">
                <a:solidFill>
                  <a:srgbClr val="000000"/>
                </a:solidFill>
                <a:effectLst/>
                <a:latin typeface="Arial" panose="020B0604020202020204" pitchFamily="34" charset="0"/>
              </a:rPr>
              <a:t>and prepare a display or a presentation for an assembly. </a:t>
            </a:r>
          </a:p>
          <a:p>
            <a:pPr algn="ctr"/>
            <a:r>
              <a:rPr lang="en-GB" sz="2000" b="0" i="0" dirty="0">
                <a:solidFill>
                  <a:srgbClr val="000000"/>
                </a:solidFill>
                <a:effectLst/>
                <a:latin typeface="Arial" panose="020B0604020202020204" pitchFamily="34" charset="0"/>
              </a:rPr>
              <a:t>Find some information </a:t>
            </a:r>
            <a:r>
              <a:rPr lang="en-GB" sz="2000" b="0" i="0" u="sng" strike="noStrike" dirty="0">
                <a:solidFill>
                  <a:srgbClr val="0563C1"/>
                </a:solidFill>
                <a:effectLst/>
                <a:latin typeface="Arial" panose="020B0604020202020204" pitchFamily="34" charset="0"/>
                <a:hlinkClick r:id="rId4"/>
              </a:rPr>
              <a:t>here</a:t>
            </a:r>
            <a:r>
              <a:rPr lang="en-GB" sz="2000" b="0" i="0" dirty="0">
                <a:solidFill>
                  <a:srgbClr val="000000"/>
                </a:solidFill>
                <a:effectLst/>
                <a:latin typeface="Arial" panose="020B0604020202020204" pitchFamily="34" charset="0"/>
              </a:rPr>
              <a:t> to get you started. </a:t>
            </a:r>
            <a:endParaRPr lang="en-GB" sz="20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5D850FA-48C7-4BC8-ABA0-C51BB944CC6A}"/>
              </a:ext>
            </a:extLst>
          </p:cNvPr>
          <p:cNvSpPr txBox="1"/>
          <p:nvPr/>
        </p:nvSpPr>
        <p:spPr>
          <a:xfrm>
            <a:off x="7674723" y="1723720"/>
            <a:ext cx="4324922" cy="2308324"/>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Use your knowledge of children’s rights and how not all children around the world can access all their rights to </a:t>
            </a:r>
            <a:r>
              <a:rPr lang="en-GB" sz="1600" b="1" i="0" dirty="0">
                <a:solidFill>
                  <a:srgbClr val="00ACE9"/>
                </a:solidFill>
                <a:effectLst/>
                <a:latin typeface="Arial" panose="020B0604020202020204" pitchFamily="34" charset="0"/>
              </a:rPr>
              <a:t>create an advertisement</a:t>
            </a:r>
            <a:r>
              <a:rPr lang="en-GB" sz="1600" b="0" i="0" dirty="0">
                <a:solidFill>
                  <a:srgbClr val="000000"/>
                </a:solidFill>
                <a:effectLst/>
                <a:latin typeface="Arial" panose="020B0604020202020204" pitchFamily="34" charset="0"/>
              </a:rPr>
              <a:t> appealing for donations for UNICEF’s work. Make it positive, about finding solutions and making a difference. It could be a poster, a short audio advert for radio or a simple video. Be creative – </a:t>
            </a:r>
            <a:r>
              <a:rPr lang="en-GB" sz="1600" b="0" i="0" u="sng" strike="noStrike" dirty="0">
                <a:solidFill>
                  <a:srgbClr val="00ACE9"/>
                </a:solidFill>
                <a:effectLst/>
                <a:latin typeface="Arial" panose="020B0604020202020204" pitchFamily="34" charset="0"/>
                <a:hlinkClick r:id="rId5">
                  <a:extLst>
                    <a:ext uri="{A12FA001-AC4F-418D-AE19-62706E023703}">
                      <ahyp:hlinkClr xmlns:ahyp="http://schemas.microsoft.com/office/drawing/2018/hyperlinkcolor" val="tx"/>
                    </a:ext>
                  </a:extLst>
                </a:hlinkClick>
              </a:rPr>
              <a:t>this video</a:t>
            </a:r>
            <a:r>
              <a:rPr lang="en-GB" sz="1600" b="0" i="0" dirty="0">
                <a:solidFill>
                  <a:srgbClr val="00ACE9"/>
                </a:solidFill>
                <a:effectLst/>
                <a:latin typeface="Arial" panose="020B0604020202020204" pitchFamily="34" charset="0"/>
              </a:rPr>
              <a:t> </a:t>
            </a:r>
            <a:r>
              <a:rPr lang="en-GB" sz="1600" b="0" i="0" dirty="0">
                <a:solidFill>
                  <a:srgbClr val="000000"/>
                </a:solidFill>
                <a:effectLst/>
                <a:latin typeface="Arial" panose="020B0604020202020204" pitchFamily="34" charset="0"/>
              </a:rPr>
              <a:t>might inspire you. </a:t>
            </a:r>
            <a:endParaRPr lang="en-GB"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51E56E0-0122-4793-99A0-3FE5D073B105}"/>
              </a:ext>
            </a:extLst>
          </p:cNvPr>
          <p:cNvSpPr txBox="1"/>
          <p:nvPr/>
        </p:nvSpPr>
        <p:spPr>
          <a:xfrm>
            <a:off x="188163" y="4524118"/>
            <a:ext cx="4084956" cy="2031325"/>
          </a:xfrm>
          <a:prstGeom prst="rect">
            <a:avLst/>
          </a:prstGeom>
          <a:noFill/>
        </p:spPr>
        <p:txBody>
          <a:bodyPr wrap="square">
            <a:spAutoFit/>
          </a:bodyPr>
          <a:lstStyle/>
          <a:p>
            <a:pPr algn="ctr"/>
            <a:r>
              <a:rPr lang="en-GB" sz="1800" b="0" i="0" dirty="0">
                <a:solidFill>
                  <a:schemeClr val="bg1"/>
                </a:solidFill>
                <a:effectLst/>
                <a:latin typeface="Arial" panose="020B0604020202020204" pitchFamily="34" charset="0"/>
              </a:rPr>
              <a:t>Did you watch </a:t>
            </a:r>
            <a:r>
              <a:rPr lang="en-GB" sz="1800" b="0" i="0" dirty="0">
                <a:solidFill>
                  <a:srgbClr val="FFFF00"/>
                </a:solidFill>
                <a:effectLst/>
                <a:latin typeface="Arial" panose="020B0604020202020204" pitchFamily="34" charset="0"/>
              </a:rPr>
              <a:t>Soccer Aid for UNICEF </a:t>
            </a:r>
            <a:r>
              <a:rPr lang="en-GB" sz="1800" b="0" i="0" dirty="0">
                <a:solidFill>
                  <a:schemeClr val="bg1"/>
                </a:solidFill>
                <a:effectLst/>
                <a:latin typeface="Arial" panose="020B0604020202020204" pitchFamily="34" charset="0"/>
              </a:rPr>
              <a:t>last month? If not, catch up on ITV Hub or have a look at </a:t>
            </a:r>
            <a:r>
              <a:rPr lang="en-GB" sz="1800" b="0" i="0" u="sng" strike="noStrike" dirty="0">
                <a:solidFill>
                  <a:srgbClr val="FFFF00"/>
                </a:solidFill>
                <a:effectLst/>
                <a:latin typeface="Arial" panose="020B0604020202020204" pitchFamily="34" charset="0"/>
                <a:hlinkClick r:id="rId6">
                  <a:extLst>
                    <a:ext uri="{A12FA001-AC4F-418D-AE19-62706E023703}">
                      <ahyp:hlinkClr xmlns:ahyp="http://schemas.microsoft.com/office/drawing/2018/hyperlinkcolor" val="tx"/>
                    </a:ext>
                  </a:extLst>
                </a:hlinkClick>
              </a:rPr>
              <a:t>this report</a:t>
            </a:r>
            <a:r>
              <a:rPr lang="en-GB" sz="1800" b="0" i="0" strike="noStrike" dirty="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a:t>
            </a:r>
            <a:r>
              <a:rPr lang="en-GB" sz="1800" b="0" i="0" dirty="0">
                <a:solidFill>
                  <a:schemeClr val="bg1"/>
                </a:solidFill>
                <a:effectLst/>
                <a:latin typeface="Arial" panose="020B0604020202020204" pitchFamily="34" charset="0"/>
              </a:rPr>
              <a:t> Find five fascinating facts about Soccer Aid 2022 to share with your class. </a:t>
            </a:r>
          </a:p>
          <a:p>
            <a:pPr algn="ctr"/>
            <a:r>
              <a:rPr lang="en-GB" sz="1800" dirty="0">
                <a:solidFill>
                  <a:schemeClr val="bg1"/>
                </a:solidFill>
                <a:effectLst/>
                <a:latin typeface="Arial" panose="020B0604020202020204" pitchFamily="34" charset="0"/>
                <a:ea typeface="Times New Roman" panose="02020603050405020304" pitchFamily="18" charset="0"/>
              </a:rPr>
              <a:t>Did your school take part in the Soccer Aid Schools Challenge?</a:t>
            </a:r>
            <a:endParaRPr lang="en-GB" b="1" dirty="0">
              <a:solidFill>
                <a:schemeClr val="bg1"/>
              </a:solidFill>
              <a:latin typeface="Arial" panose="020B0604020202020204" pitchFamily="34" charset="0"/>
              <a:cs typeface="Arial" panose="020B0604020202020204" pitchFamily="34" charset="0"/>
            </a:endParaRPr>
          </a:p>
        </p:txBody>
      </p:sp>
      <p:pic>
        <p:nvPicPr>
          <p:cNvPr id="5" name="Picture 4" descr="A group of people holding up a trophy&#10;&#10;Description automatically generated with low confidence">
            <a:extLst>
              <a:ext uri="{FF2B5EF4-FFF2-40B4-BE49-F238E27FC236}">
                <a16:creationId xmlns:a16="http://schemas.microsoft.com/office/drawing/2014/main" id="{716AA9EC-4455-24EB-7359-419D889D6B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37596" y="4799278"/>
            <a:ext cx="2644701" cy="1708036"/>
          </a:xfrm>
          <a:prstGeom prst="rect">
            <a:avLst/>
          </a:prstGeom>
        </p:spPr>
      </p:pic>
      <p:pic>
        <p:nvPicPr>
          <p:cNvPr id="6" name="Online Media 5" title="Help a child. Change the world.">
            <a:hlinkClick r:id="" action="ppaction://media"/>
            <a:extLst>
              <a:ext uri="{FF2B5EF4-FFF2-40B4-BE49-F238E27FC236}">
                <a16:creationId xmlns:a16="http://schemas.microsoft.com/office/drawing/2014/main" id="{138ED4EC-C7A8-2C75-20F8-E74CE6FAC18D}"/>
              </a:ext>
            </a:extLst>
          </p:cNvPr>
          <p:cNvPicPr>
            <a:picLocks noRot="1" noChangeAspect="1"/>
          </p:cNvPicPr>
          <p:nvPr>
            <a:videoFile r:link="rId1"/>
          </p:nvPr>
        </p:nvPicPr>
        <p:blipFill>
          <a:blip r:embed="rId8"/>
          <a:stretch>
            <a:fillRect/>
          </a:stretch>
        </p:blipFill>
        <p:spPr>
          <a:xfrm>
            <a:off x="4893601" y="2124512"/>
            <a:ext cx="2540000" cy="1435100"/>
          </a:xfrm>
          <a:prstGeom prst="rect">
            <a:avLst/>
          </a:prstGeom>
        </p:spPr>
      </p:pic>
      <p:sp>
        <p:nvSpPr>
          <p:cNvPr id="8" name="TextBox 7">
            <a:extLst>
              <a:ext uri="{FF2B5EF4-FFF2-40B4-BE49-F238E27FC236}">
                <a16:creationId xmlns:a16="http://schemas.microsoft.com/office/drawing/2014/main" id="{51FFCD6B-77E6-4358-44FB-CD3E1E57ABEB}"/>
              </a:ext>
            </a:extLst>
          </p:cNvPr>
          <p:cNvSpPr txBox="1"/>
          <p:nvPr/>
        </p:nvSpPr>
        <p:spPr>
          <a:xfrm>
            <a:off x="7708605" y="4619396"/>
            <a:ext cx="4294064" cy="1938992"/>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rPr>
              <a:t>Have a look on the </a:t>
            </a:r>
            <a:r>
              <a:rPr lang="en-GB" sz="2000" b="0" i="0" u="sng" strike="noStrike" dirty="0">
                <a:solidFill>
                  <a:srgbClr val="0563C1"/>
                </a:solidFill>
                <a:effectLst/>
                <a:latin typeface="Arial" panose="020B0604020202020204" pitchFamily="34" charset="0"/>
                <a:hlinkClick r:id="rId9"/>
              </a:rPr>
              <a:t>UNICEF UK website</a:t>
            </a:r>
            <a:r>
              <a:rPr lang="en-GB" sz="2000" b="0" i="0" strike="noStrike" dirty="0">
                <a:solidFill>
                  <a:srgbClr val="0563C1"/>
                </a:solidFill>
                <a:effectLst/>
                <a:latin typeface="Arial" panose="020B0604020202020204" pitchFamily="34" charset="0"/>
                <a:hlinkClick r:id="rId9"/>
              </a:rPr>
              <a:t> </a:t>
            </a:r>
            <a:r>
              <a:rPr lang="en-GB" sz="2000" b="0" i="0" strike="noStrike" dirty="0">
                <a:effectLst/>
                <a:latin typeface="Arial" panose="020B0604020202020204" pitchFamily="34" charset="0"/>
              </a:rPr>
              <a:t>to </a:t>
            </a:r>
            <a:r>
              <a:rPr lang="en-GB" sz="2000" b="0" i="0" dirty="0">
                <a:solidFill>
                  <a:srgbClr val="000000"/>
                </a:solidFill>
                <a:effectLst/>
                <a:latin typeface="Arial" panose="020B0604020202020204" pitchFamily="34" charset="0"/>
              </a:rPr>
              <a:t>find out more about </a:t>
            </a:r>
            <a:r>
              <a:rPr lang="en-GB" sz="2000" b="1" i="0" dirty="0">
                <a:solidFill>
                  <a:srgbClr val="000000"/>
                </a:solidFill>
                <a:effectLst/>
                <a:latin typeface="Arial" panose="020B0604020202020204" pitchFamily="34" charset="0"/>
              </a:rPr>
              <a:t>UNICEF UK’s work</a:t>
            </a:r>
            <a:r>
              <a:rPr lang="en-GB" sz="2000" b="0" i="0" dirty="0">
                <a:solidFill>
                  <a:srgbClr val="000000"/>
                </a:solidFill>
                <a:effectLst/>
                <a:latin typeface="Arial" panose="020B0604020202020204" pitchFamily="34" charset="0"/>
              </a:rPr>
              <a:t>. What do you think is most interesting? Identify </a:t>
            </a:r>
            <a:r>
              <a:rPr lang="en-GB" sz="2000" b="0" i="0" dirty="0">
                <a:solidFill>
                  <a:srgbClr val="000000"/>
                </a:solidFill>
                <a:effectLst/>
                <a:highlight>
                  <a:srgbClr val="00ACE9"/>
                </a:highlight>
                <a:latin typeface="Arial" panose="020B0604020202020204" pitchFamily="34" charset="0"/>
              </a:rPr>
              <a:t>five facts to share</a:t>
            </a:r>
            <a:r>
              <a:rPr lang="en-GB" sz="2000" b="0" i="0" dirty="0">
                <a:solidFill>
                  <a:srgbClr val="000000"/>
                </a:solidFill>
                <a:effectLst/>
                <a:latin typeface="Arial" panose="020B0604020202020204" pitchFamily="34" charset="0"/>
              </a:rPr>
              <a:t> with someone in your class.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591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8B92E7-3C95-4628-917E-762990BA365E}"/>
              </a:ext>
            </a:extLst>
          </p:cNvPr>
          <p:cNvSpPr txBox="1"/>
          <p:nvPr/>
        </p:nvSpPr>
        <p:spPr>
          <a:xfrm>
            <a:off x="210598" y="2123317"/>
            <a:ext cx="4183957" cy="1631216"/>
          </a:xfrm>
          <a:prstGeom prst="rect">
            <a:avLst/>
          </a:prstGeom>
          <a:noFill/>
        </p:spPr>
        <p:txBody>
          <a:bodyPr wrap="square" rtlCol="0">
            <a:spAutoFit/>
          </a:bodyPr>
          <a:lstStyle/>
          <a:p>
            <a:pPr algn="ctr"/>
            <a:r>
              <a:rPr lang="en-GB" sz="2000" b="0" i="0" dirty="0">
                <a:solidFill>
                  <a:schemeClr val="bg1"/>
                </a:solidFill>
                <a:effectLst/>
                <a:latin typeface="Arial" panose="020B0604020202020204" pitchFamily="34" charset="0"/>
              </a:rPr>
              <a:t>Research the </a:t>
            </a:r>
            <a:r>
              <a:rPr lang="en-GB" sz="2000" b="0" i="0" dirty="0">
                <a:solidFill>
                  <a:srgbClr val="FFFF00"/>
                </a:solidFill>
                <a:effectLst/>
                <a:latin typeface="Arial" panose="020B0604020202020204" pitchFamily="34" charset="0"/>
              </a:rPr>
              <a:t>history of UNICEF </a:t>
            </a:r>
            <a:r>
              <a:rPr lang="en-GB" sz="2000" b="0" i="0" dirty="0">
                <a:solidFill>
                  <a:schemeClr val="bg1"/>
                </a:solidFill>
                <a:effectLst/>
                <a:latin typeface="Arial" panose="020B0604020202020204" pitchFamily="34" charset="0"/>
              </a:rPr>
              <a:t>and prepare a presentation for a year group or school assembly. Find some information </a:t>
            </a:r>
            <a:r>
              <a:rPr lang="en-GB" sz="2000" b="0" i="0" u="sng" strike="noStrike" dirty="0">
                <a:solidFill>
                  <a:srgbClr val="FFFF00"/>
                </a:solidFill>
                <a:effectLst/>
                <a:latin typeface="Arial" panose="020B0604020202020204" pitchFamily="34" charset="0"/>
                <a:hlinkClick r:id="rId4">
                  <a:extLst>
                    <a:ext uri="{A12FA001-AC4F-418D-AE19-62706E023703}">
                      <ahyp:hlinkClr xmlns:ahyp="http://schemas.microsoft.com/office/drawing/2018/hyperlinkcolor" val="tx"/>
                    </a:ext>
                  </a:extLst>
                </a:hlinkClick>
              </a:rPr>
              <a:t>here</a:t>
            </a:r>
            <a:r>
              <a:rPr lang="en-GB" sz="2000" b="0" i="0" dirty="0">
                <a:solidFill>
                  <a:srgbClr val="FFFF00"/>
                </a:solidFill>
                <a:effectLst/>
                <a:latin typeface="Arial" panose="020B0604020202020204" pitchFamily="34" charset="0"/>
              </a:rPr>
              <a:t> </a:t>
            </a:r>
            <a:r>
              <a:rPr lang="en-GB" sz="2000" b="0" i="0" dirty="0">
                <a:solidFill>
                  <a:schemeClr val="bg1"/>
                </a:solidFill>
                <a:effectLst/>
                <a:latin typeface="Arial" panose="020B0604020202020204" pitchFamily="34" charset="0"/>
              </a:rPr>
              <a:t>to get you started. </a:t>
            </a:r>
            <a:endParaRPr lang="en-GB" dirty="0">
              <a:solidFill>
                <a:schemeClr val="bg1"/>
              </a:solidFill>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1232ECBE-FC1D-43E0-AF25-319A44147B7E}"/>
              </a:ext>
            </a:extLst>
          </p:cNvPr>
          <p:cNvSpPr txBox="1"/>
          <p:nvPr/>
        </p:nvSpPr>
        <p:spPr>
          <a:xfrm>
            <a:off x="7709973" y="1752864"/>
            <a:ext cx="4162178" cy="2308324"/>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Watch this short </a:t>
            </a:r>
            <a:r>
              <a:rPr lang="en-GB" sz="1800" b="0" i="0" u="sng" strike="noStrike" dirty="0">
                <a:solidFill>
                  <a:srgbClr val="0563C1"/>
                </a:solidFill>
                <a:effectLst/>
                <a:latin typeface="Arial" panose="020B0604020202020204" pitchFamily="34" charset="0"/>
                <a:hlinkClick r:id="rId5"/>
              </a:rPr>
              <a:t>video</a:t>
            </a:r>
            <a:r>
              <a:rPr lang="en-GB" sz="1800" b="0" i="0" dirty="0">
                <a:solidFill>
                  <a:srgbClr val="000000"/>
                </a:solidFill>
                <a:effectLst/>
                <a:latin typeface="Arial" panose="020B0604020202020204" pitchFamily="34" charset="0"/>
              </a:rPr>
              <a:t> about UNICEF, then watch again and note down some of the language used. Discuss this vocabulary, then work with a partner to </a:t>
            </a:r>
            <a:r>
              <a:rPr lang="en-GB" sz="1800" b="1" i="0" dirty="0">
                <a:solidFill>
                  <a:srgbClr val="000000"/>
                </a:solidFill>
                <a:effectLst/>
                <a:latin typeface="Arial" panose="020B0604020202020204" pitchFamily="34" charset="0"/>
              </a:rPr>
              <a:t>write a poem, song or rap </a:t>
            </a:r>
            <a:r>
              <a:rPr lang="en-GB" sz="1800" b="0" i="0" dirty="0">
                <a:solidFill>
                  <a:srgbClr val="000000"/>
                </a:solidFill>
                <a:effectLst/>
                <a:latin typeface="Arial" panose="020B0604020202020204" pitchFamily="34" charset="0"/>
              </a:rPr>
              <a:t>about the meaning and importance of what UNICEF does. Please share it with us at </a:t>
            </a:r>
            <a:r>
              <a:rPr lang="en-GB" sz="1800" b="0" i="0" u="sng" strike="noStrike" dirty="0">
                <a:solidFill>
                  <a:srgbClr val="0563C1"/>
                </a:solidFill>
                <a:effectLst/>
                <a:latin typeface="Arial" panose="020B0604020202020204" pitchFamily="34" charset="0"/>
                <a:hlinkClick r:id="rId6"/>
              </a:rPr>
              <a:t>rrsa@unicef.org.uk</a:t>
            </a:r>
            <a:r>
              <a:rPr lang="en-GB" sz="1800" b="0" i="0" dirty="0">
                <a:solidFill>
                  <a:srgbClr val="000000"/>
                </a:solidFill>
                <a:effectLst/>
                <a:latin typeface="Arial" panose="020B0604020202020204" pitchFamily="34" charset="0"/>
              </a:rPr>
              <a:t> </a:t>
            </a:r>
            <a:endParaRPr lang="en-GB"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332A880-466F-1D4B-2AF3-321262FA687D}"/>
              </a:ext>
            </a:extLst>
          </p:cNvPr>
          <p:cNvSpPr txBox="1"/>
          <p:nvPr/>
        </p:nvSpPr>
        <p:spPr>
          <a:xfrm>
            <a:off x="210597" y="4339849"/>
            <a:ext cx="4183957" cy="2446824"/>
          </a:xfrm>
          <a:prstGeom prst="rect">
            <a:avLst/>
          </a:prstGeom>
          <a:noFill/>
        </p:spPr>
        <p:txBody>
          <a:bodyPr wrap="square">
            <a:spAutoFit/>
          </a:bodyPr>
          <a:lstStyle/>
          <a:p>
            <a:pPr algn="ctr"/>
            <a:r>
              <a:rPr lang="en-GB" sz="1700" b="1" i="0" dirty="0">
                <a:solidFill>
                  <a:srgbClr val="00ACE9"/>
                </a:solidFill>
                <a:effectLst/>
                <a:latin typeface="Arial" panose="020B0604020202020204" pitchFamily="34" charset="0"/>
              </a:rPr>
              <a:t>Article 45 </a:t>
            </a:r>
            <a:r>
              <a:rPr lang="en-GB" sz="1700" b="0" i="0" dirty="0">
                <a:solidFill>
                  <a:srgbClr val="000000"/>
                </a:solidFill>
                <a:effectLst/>
                <a:latin typeface="Arial" panose="020B0604020202020204" pitchFamily="34" charset="0"/>
              </a:rPr>
              <a:t>says that UNICEF can help governments to ensure that all the children in their country can access their rights. Think about some of the challenges faced in some lower income countries. Why do you think help is needed and </a:t>
            </a:r>
            <a:r>
              <a:rPr lang="en-GB" sz="1700" b="1" i="0" dirty="0">
                <a:solidFill>
                  <a:srgbClr val="00ACE9"/>
                </a:solidFill>
                <a:effectLst/>
                <a:latin typeface="Arial" panose="020B0604020202020204" pitchFamily="34" charset="0"/>
              </a:rPr>
              <a:t>why might countries turn to UNICEF</a:t>
            </a:r>
            <a:r>
              <a:rPr lang="en-GB" sz="1700" b="0" i="0" dirty="0">
                <a:solidFill>
                  <a:srgbClr val="000000"/>
                </a:solidFill>
                <a:effectLst/>
                <a:latin typeface="Arial" panose="020B0604020202020204" pitchFamily="34" charset="0"/>
              </a:rPr>
              <a:t>? Explore this in a class discussion. </a:t>
            </a:r>
            <a:endParaRPr lang="en-GB" sz="17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65081EA-D136-5BE7-E245-EA8707573FF2}"/>
              </a:ext>
            </a:extLst>
          </p:cNvPr>
          <p:cNvSpPr txBox="1"/>
          <p:nvPr/>
        </p:nvSpPr>
        <p:spPr>
          <a:xfrm>
            <a:off x="7557386" y="4502553"/>
            <a:ext cx="4536559" cy="2185214"/>
          </a:xfrm>
          <a:prstGeom prst="rect">
            <a:avLst/>
          </a:prstGeom>
          <a:noFill/>
        </p:spPr>
        <p:txBody>
          <a:bodyPr wrap="square" rtlCol="0">
            <a:spAutoFit/>
          </a:bodyPr>
          <a:lstStyle/>
          <a:p>
            <a:pPr algn="ctr"/>
            <a:r>
              <a:rPr lang="en-GB" sz="1700" dirty="0">
                <a:latin typeface="Arial" panose="020B0604020202020204" pitchFamily="34" charset="0"/>
                <a:ea typeface="Calibri" panose="020F0502020204030204" pitchFamily="34" charset="0"/>
                <a:cs typeface="Arial" panose="020B0604020202020204" pitchFamily="34" charset="0"/>
              </a:rPr>
              <a:t>Is there anything about UNICEF UK or wider UNICEF work that you’d like to ask the</a:t>
            </a:r>
            <a:r>
              <a:rPr lang="en-GB" sz="1700" dirty="0">
                <a:effectLst/>
                <a:latin typeface="Arial" panose="020B0604020202020204" pitchFamily="34" charset="0"/>
                <a:ea typeface="Calibri" panose="020F0502020204030204" pitchFamily="34" charset="0"/>
                <a:cs typeface="Arial" panose="020B0604020202020204" pitchFamily="34" charset="0"/>
              </a:rPr>
              <a:t> </a:t>
            </a:r>
            <a:r>
              <a:rPr lang="en-GB" sz="1700" b="1" dirty="0">
                <a:effectLst/>
                <a:latin typeface="Arial" panose="020B0604020202020204" pitchFamily="34" charset="0"/>
                <a:ea typeface="Calibri" panose="020F0502020204030204" pitchFamily="34" charset="0"/>
                <a:cs typeface="Arial" panose="020B0604020202020204" pitchFamily="34" charset="0"/>
              </a:rPr>
              <a:t>Executive Director of UNICEF UK, Jon Sparkes</a:t>
            </a:r>
            <a:r>
              <a:rPr lang="en-GB" sz="1700" dirty="0">
                <a:effectLst/>
                <a:latin typeface="Arial" panose="020B0604020202020204" pitchFamily="34" charset="0"/>
                <a:ea typeface="Calibri" panose="020F0502020204030204" pitchFamily="34" charset="0"/>
                <a:cs typeface="Arial" panose="020B0604020202020204" pitchFamily="34" charset="0"/>
              </a:rPr>
              <a:t>? </a:t>
            </a:r>
            <a:r>
              <a:rPr lang="en-GB" sz="1700" dirty="0">
                <a:effectLst/>
                <a:highlight>
                  <a:srgbClr val="00ACE9"/>
                </a:highlight>
                <a:latin typeface="Arial" panose="020B0604020202020204" pitchFamily="34" charset="0"/>
                <a:ea typeface="Calibri" panose="020F0502020204030204" pitchFamily="34" charset="0"/>
                <a:cs typeface="Arial" panose="020B0604020202020204" pitchFamily="34" charset="0"/>
              </a:rPr>
              <a:t>Send your questions</a:t>
            </a:r>
            <a:r>
              <a:rPr lang="en-GB" sz="1700" dirty="0">
                <a:effectLst/>
                <a:latin typeface="Arial" panose="020B0604020202020204" pitchFamily="34" charset="0"/>
                <a:ea typeface="Calibri" panose="020F0502020204030204" pitchFamily="34" charset="0"/>
                <a:cs typeface="Arial" panose="020B0604020202020204" pitchFamily="34" charset="0"/>
              </a:rPr>
              <a:t> in a written form along with your first name and your school’s name to </a:t>
            </a:r>
            <a:r>
              <a:rPr lang="en-GB" sz="17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7"/>
              </a:rPr>
              <a:t>romanaj@unicef.org.uk</a:t>
            </a:r>
            <a:r>
              <a:rPr lang="en-GB" sz="1700" dirty="0">
                <a:effectLst/>
                <a:latin typeface="Arial" panose="020B0604020202020204" pitchFamily="34" charset="0"/>
                <a:ea typeface="Calibri" panose="020F0502020204030204" pitchFamily="34" charset="0"/>
                <a:cs typeface="Arial" panose="020B0604020202020204" pitchFamily="34" charset="0"/>
              </a:rPr>
              <a:t> by 9 September. Jon will answer them at our </a:t>
            </a:r>
            <a:r>
              <a:rPr lang="en-GB" sz="1700" dirty="0">
                <a:effectLst/>
                <a:latin typeface="Arial" panose="020B0604020202020204" pitchFamily="34" charset="0"/>
                <a:ea typeface="Calibri" panose="020F0502020204030204" pitchFamily="34" charset="0"/>
                <a:cs typeface="Arial" panose="020B0604020202020204" pitchFamily="34" charset="0"/>
                <a:hlinkClick r:id="rId8"/>
              </a:rPr>
              <a:t>virtual RRSA conference</a:t>
            </a:r>
            <a:r>
              <a:rPr lang="en-GB" sz="1700" dirty="0">
                <a:effectLst/>
                <a:latin typeface="Arial" panose="020B0604020202020204" pitchFamily="34" charset="0"/>
                <a:ea typeface="Calibri" panose="020F0502020204030204" pitchFamily="34" charset="0"/>
                <a:cs typeface="Arial" panose="020B0604020202020204" pitchFamily="34" charset="0"/>
              </a:rPr>
              <a:t>. </a:t>
            </a:r>
          </a:p>
        </p:txBody>
      </p:sp>
      <p:pic>
        <p:nvPicPr>
          <p:cNvPr id="2" name="Online Media 1" title="We won't stop | UNICEF">
            <a:hlinkClick r:id="" action="ppaction://media"/>
            <a:extLst>
              <a:ext uri="{FF2B5EF4-FFF2-40B4-BE49-F238E27FC236}">
                <a16:creationId xmlns:a16="http://schemas.microsoft.com/office/drawing/2014/main" id="{D3EDB4A7-3778-F8F4-A2AB-4FD1CB0B2B3A}"/>
              </a:ext>
            </a:extLst>
          </p:cNvPr>
          <p:cNvPicPr>
            <a:picLocks noRot="1" noChangeAspect="1"/>
          </p:cNvPicPr>
          <p:nvPr>
            <a:videoFile r:link="rId1"/>
          </p:nvPr>
        </p:nvPicPr>
        <p:blipFill>
          <a:blip r:embed="rId9"/>
          <a:stretch>
            <a:fillRect/>
          </a:stretch>
        </p:blipFill>
        <p:spPr>
          <a:xfrm>
            <a:off x="5017386" y="2221375"/>
            <a:ext cx="2540000" cy="1435100"/>
          </a:xfrm>
          <a:prstGeom prst="rect">
            <a:avLst/>
          </a:prstGeom>
        </p:spPr>
      </p:pic>
      <p:pic>
        <p:nvPicPr>
          <p:cNvPr id="9" name="Picture 8" descr="Logo&#10;&#10;Description automatically generated">
            <a:extLst>
              <a:ext uri="{FF2B5EF4-FFF2-40B4-BE49-F238E27FC236}">
                <a16:creationId xmlns:a16="http://schemas.microsoft.com/office/drawing/2014/main" id="{7F82E8FF-4E85-A21A-46ED-E62965A678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94555" y="4678548"/>
            <a:ext cx="3039080" cy="1869879"/>
          </a:xfrm>
          <a:prstGeom prst="rect">
            <a:avLst/>
          </a:prstGeom>
        </p:spPr>
      </p:pic>
    </p:spTree>
    <p:extLst>
      <p:ext uri="{BB962C8B-B14F-4D97-AF65-F5344CB8AC3E}">
        <p14:creationId xmlns:p14="http://schemas.microsoft.com/office/powerpoint/2010/main" val="242324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8A03A1-88A0-44B1-97D2-61800F3A42CD}"/>
              </a:ext>
            </a:extLst>
          </p:cNvPr>
          <p:cNvSpPr txBox="1"/>
          <p:nvPr/>
        </p:nvSpPr>
        <p:spPr>
          <a:xfrm>
            <a:off x="8389089" y="1936140"/>
            <a:ext cx="3519377" cy="1938992"/>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rPr>
              <a:t>Find out </a:t>
            </a:r>
            <a:r>
              <a:rPr lang="en-GB" sz="2000" b="0" i="0" u="none" strike="noStrike" dirty="0">
                <a:solidFill>
                  <a:srgbClr val="00ACE9"/>
                </a:solidFill>
                <a:effectLst/>
                <a:latin typeface="Arial" panose="020B0604020202020204" pitchFamily="34" charset="0"/>
                <a:hlinkClick r:id="rId3">
                  <a:extLst>
                    <a:ext uri="{A12FA001-AC4F-418D-AE19-62706E023703}">
                      <ahyp:hlinkClr xmlns:ahyp="http://schemas.microsoft.com/office/drawing/2018/hyperlinkcolor" val="tx"/>
                    </a:ext>
                  </a:extLst>
                </a:hlinkClick>
              </a:rPr>
              <a:t>what UNICEF does</a:t>
            </a:r>
            <a:r>
              <a:rPr lang="en-GB" sz="2000" b="0" i="0" dirty="0">
                <a:solidFill>
                  <a:srgbClr val="00ACE9"/>
                </a:solidFill>
                <a:effectLst/>
                <a:latin typeface="Arial" panose="020B0604020202020204" pitchFamily="34" charset="0"/>
              </a:rPr>
              <a:t> </a:t>
            </a:r>
            <a:r>
              <a:rPr lang="en-GB" sz="2000" b="0" i="0" dirty="0">
                <a:solidFill>
                  <a:srgbClr val="000000"/>
                </a:solidFill>
                <a:effectLst/>
                <a:latin typeface="Arial" panose="020B0604020202020204" pitchFamily="34" charset="0"/>
              </a:rPr>
              <a:t>around the world. Follow the different links on </a:t>
            </a:r>
            <a:r>
              <a:rPr lang="en-GB" sz="2000" b="0" i="0" u="sng" strike="noStrike" dirty="0">
                <a:solidFill>
                  <a:srgbClr val="00ACE9"/>
                </a:solidFill>
                <a:effectLst/>
                <a:latin typeface="Arial" panose="020B0604020202020204" pitchFamily="34" charset="0"/>
                <a:hlinkClick r:id="rId3">
                  <a:extLst>
                    <a:ext uri="{A12FA001-AC4F-418D-AE19-62706E023703}">
                      <ahyp:hlinkClr xmlns:ahyp="http://schemas.microsoft.com/office/drawing/2018/hyperlinkcolor" val="tx"/>
                    </a:ext>
                  </a:extLst>
                </a:hlinkClick>
              </a:rPr>
              <a:t>this website</a:t>
            </a:r>
            <a:r>
              <a:rPr lang="en-GB" sz="2000" b="0" i="0" dirty="0">
                <a:solidFill>
                  <a:srgbClr val="00ACE9"/>
                </a:solidFill>
                <a:effectLst/>
                <a:latin typeface="Arial" panose="020B0604020202020204" pitchFamily="34" charset="0"/>
              </a:rPr>
              <a:t> </a:t>
            </a:r>
            <a:r>
              <a:rPr lang="en-GB" sz="2000" b="0" i="0" dirty="0">
                <a:solidFill>
                  <a:srgbClr val="000000"/>
                </a:solidFill>
                <a:effectLst/>
                <a:latin typeface="Arial" panose="020B0604020202020204" pitchFamily="34" charset="0"/>
              </a:rPr>
              <a:t>to gather information to </a:t>
            </a:r>
            <a:r>
              <a:rPr lang="en-GB" sz="2000" b="1" i="0" dirty="0">
                <a:solidFill>
                  <a:srgbClr val="000000"/>
                </a:solidFill>
                <a:effectLst/>
                <a:latin typeface="Arial" panose="020B0604020202020204" pitchFamily="34" charset="0"/>
              </a:rPr>
              <a:t>design a quiz </a:t>
            </a:r>
            <a:r>
              <a:rPr lang="en-GB" sz="2000" b="0" i="0" dirty="0">
                <a:solidFill>
                  <a:srgbClr val="000000"/>
                </a:solidFill>
                <a:effectLst/>
                <a:latin typeface="Arial" panose="020B0604020202020204" pitchFamily="34" charset="0"/>
              </a:rPr>
              <a:t>for other students in your class.</a:t>
            </a:r>
            <a:endParaRPr lang="en-GB" sz="16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E80F493-6501-485D-A348-28E38E3CA272}"/>
              </a:ext>
            </a:extLst>
          </p:cNvPr>
          <p:cNvSpPr txBox="1"/>
          <p:nvPr/>
        </p:nvSpPr>
        <p:spPr>
          <a:xfrm>
            <a:off x="189331" y="1999428"/>
            <a:ext cx="4308241"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Look at UNICEF’s work on </a:t>
            </a:r>
            <a:r>
              <a:rPr lang="en-GB" sz="1800" b="0" i="0" u="sng" strike="noStrike" dirty="0">
                <a:solidFill>
                  <a:srgbClr val="0563C1"/>
                </a:solidFill>
                <a:effectLst/>
                <a:latin typeface="Arial" panose="020B0604020202020204" pitchFamily="34" charset="0"/>
                <a:hlinkClick r:id="rId4"/>
              </a:rPr>
              <a:t>education</a:t>
            </a:r>
            <a:r>
              <a:rPr lang="en-GB" sz="1800" b="0" i="0" dirty="0">
                <a:solidFill>
                  <a:srgbClr val="000000"/>
                </a:solidFill>
                <a:effectLst/>
                <a:latin typeface="Arial" panose="020B0604020202020204" pitchFamily="34" charset="0"/>
              </a:rPr>
              <a:t>, </a:t>
            </a:r>
            <a:r>
              <a:rPr lang="en-GB" sz="1800" b="0" i="0" u="sng" strike="noStrike" dirty="0">
                <a:solidFill>
                  <a:srgbClr val="0563C1"/>
                </a:solidFill>
                <a:effectLst/>
                <a:latin typeface="Arial" panose="020B0604020202020204" pitchFamily="34" charset="0"/>
                <a:hlinkClick r:id="rId5"/>
              </a:rPr>
              <a:t>nutrition</a:t>
            </a:r>
            <a:r>
              <a:rPr lang="en-GB" sz="1800" b="0" i="0" dirty="0">
                <a:solidFill>
                  <a:srgbClr val="000000"/>
                </a:solidFill>
                <a:effectLst/>
                <a:latin typeface="Arial" panose="020B0604020202020204" pitchFamily="34" charset="0"/>
              </a:rPr>
              <a:t>, </a:t>
            </a:r>
            <a:r>
              <a:rPr lang="en-GB" sz="1800" b="0" i="0" u="sng" strike="noStrike" dirty="0">
                <a:solidFill>
                  <a:srgbClr val="0563C1"/>
                </a:solidFill>
                <a:effectLst/>
                <a:latin typeface="Arial" panose="020B0604020202020204" pitchFamily="34" charset="0"/>
                <a:hlinkClick r:id="rId6"/>
              </a:rPr>
              <a:t>protection from violence</a:t>
            </a:r>
            <a:r>
              <a:rPr lang="en-GB" sz="1800" b="0" i="0" dirty="0">
                <a:solidFill>
                  <a:srgbClr val="000000"/>
                </a:solidFill>
                <a:effectLst/>
                <a:latin typeface="Arial" panose="020B0604020202020204" pitchFamily="34" charset="0"/>
              </a:rPr>
              <a:t>, </a:t>
            </a:r>
            <a:r>
              <a:rPr lang="en-GB" sz="1800" b="0" i="0" u="sng" strike="noStrike" dirty="0">
                <a:solidFill>
                  <a:srgbClr val="0563C1"/>
                </a:solidFill>
                <a:effectLst/>
                <a:latin typeface="Arial" panose="020B0604020202020204" pitchFamily="34" charset="0"/>
                <a:hlinkClick r:id="rId7"/>
              </a:rPr>
              <a:t>water and sanitation</a:t>
            </a:r>
            <a:r>
              <a:rPr lang="en-GB" sz="1800" b="0" i="0" dirty="0">
                <a:solidFill>
                  <a:srgbClr val="000000"/>
                </a:solidFill>
                <a:effectLst/>
                <a:latin typeface="Arial" panose="020B0604020202020204" pitchFamily="34" charset="0"/>
              </a:rPr>
              <a:t> and </a:t>
            </a:r>
            <a:r>
              <a:rPr lang="en-GB" sz="1800" b="0" i="0" u="sng" strike="noStrike" dirty="0">
                <a:solidFill>
                  <a:srgbClr val="0563C1"/>
                </a:solidFill>
                <a:effectLst/>
                <a:latin typeface="Arial" panose="020B0604020202020204" pitchFamily="34" charset="0"/>
                <a:hlinkClick r:id="rId8"/>
              </a:rPr>
              <a:t>vaccination</a:t>
            </a:r>
            <a:r>
              <a:rPr lang="en-GB" sz="1800" b="0" i="0" dirty="0">
                <a:solidFill>
                  <a:srgbClr val="000000"/>
                </a:solidFill>
                <a:effectLst/>
                <a:latin typeface="Arial" panose="020B0604020202020204" pitchFamily="34" charset="0"/>
              </a:rPr>
              <a:t>. Can you </a:t>
            </a:r>
            <a:r>
              <a:rPr lang="en-GB" sz="1800" b="1" i="0" dirty="0">
                <a:solidFill>
                  <a:srgbClr val="000000"/>
                </a:solidFill>
                <a:effectLst/>
                <a:latin typeface="Arial" panose="020B0604020202020204" pitchFamily="34" charset="0"/>
              </a:rPr>
              <a:t>produce a leaflet </a:t>
            </a:r>
            <a:r>
              <a:rPr lang="en-GB" sz="1800" b="0" i="0" dirty="0">
                <a:solidFill>
                  <a:srgbClr val="000000"/>
                </a:solidFill>
                <a:effectLst/>
                <a:latin typeface="Arial" panose="020B0604020202020204" pitchFamily="34" charset="0"/>
              </a:rPr>
              <a:t>explaining one of these areas of UNICEF’s work, suitable for younger children?</a:t>
            </a:r>
            <a:endParaRPr lang="en-GB" sz="17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91EC641-DA4F-4530-9151-5ABA16A69E50}"/>
              </a:ext>
            </a:extLst>
          </p:cNvPr>
          <p:cNvSpPr txBox="1"/>
          <p:nvPr/>
        </p:nvSpPr>
        <p:spPr>
          <a:xfrm>
            <a:off x="7708605" y="4619396"/>
            <a:ext cx="4294064" cy="1938992"/>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rPr>
              <a:t>Have a look on the </a:t>
            </a:r>
            <a:r>
              <a:rPr lang="en-GB" sz="2000" b="0" i="0" u="sng" strike="noStrike" dirty="0">
                <a:solidFill>
                  <a:srgbClr val="0563C1"/>
                </a:solidFill>
                <a:effectLst/>
                <a:latin typeface="Arial" panose="020B0604020202020204" pitchFamily="34" charset="0"/>
                <a:hlinkClick r:id="rId9"/>
              </a:rPr>
              <a:t>UNICEF UK website</a:t>
            </a:r>
            <a:r>
              <a:rPr lang="en-GB" sz="2000" b="0" i="0" strike="noStrike" dirty="0">
                <a:solidFill>
                  <a:srgbClr val="0563C1"/>
                </a:solidFill>
                <a:effectLst/>
                <a:latin typeface="Arial" panose="020B0604020202020204" pitchFamily="34" charset="0"/>
                <a:hlinkClick r:id="rId9"/>
              </a:rPr>
              <a:t> </a:t>
            </a:r>
            <a:r>
              <a:rPr lang="en-GB" sz="2000" b="0" i="0" strike="noStrike" dirty="0">
                <a:effectLst/>
                <a:latin typeface="Arial" panose="020B0604020202020204" pitchFamily="34" charset="0"/>
              </a:rPr>
              <a:t>to </a:t>
            </a:r>
            <a:r>
              <a:rPr lang="en-GB" sz="2000" b="0" i="0" dirty="0">
                <a:solidFill>
                  <a:srgbClr val="000000"/>
                </a:solidFill>
                <a:effectLst/>
                <a:latin typeface="Arial" panose="020B0604020202020204" pitchFamily="34" charset="0"/>
              </a:rPr>
              <a:t>find out more about </a:t>
            </a:r>
            <a:r>
              <a:rPr lang="en-GB" sz="2000" b="1" i="0" dirty="0">
                <a:solidFill>
                  <a:srgbClr val="000000"/>
                </a:solidFill>
                <a:effectLst/>
                <a:latin typeface="Arial" panose="020B0604020202020204" pitchFamily="34" charset="0"/>
              </a:rPr>
              <a:t>UNICEF UK’s work</a:t>
            </a:r>
            <a:r>
              <a:rPr lang="en-GB" sz="2000" b="0" i="0" dirty="0">
                <a:solidFill>
                  <a:srgbClr val="000000"/>
                </a:solidFill>
                <a:effectLst/>
                <a:latin typeface="Arial" panose="020B0604020202020204" pitchFamily="34" charset="0"/>
              </a:rPr>
              <a:t>. What do you think is most interesting? Identify </a:t>
            </a:r>
            <a:r>
              <a:rPr lang="en-GB" sz="2000" b="0" i="0" dirty="0">
                <a:solidFill>
                  <a:srgbClr val="000000"/>
                </a:solidFill>
                <a:effectLst/>
                <a:highlight>
                  <a:srgbClr val="00ACE9"/>
                </a:highlight>
                <a:latin typeface="Arial" panose="020B0604020202020204" pitchFamily="34" charset="0"/>
              </a:rPr>
              <a:t>five facts to share</a:t>
            </a:r>
            <a:r>
              <a:rPr lang="en-GB" sz="2000" b="0" i="0" dirty="0">
                <a:solidFill>
                  <a:srgbClr val="000000"/>
                </a:solidFill>
                <a:effectLst/>
                <a:latin typeface="Arial" panose="020B0604020202020204" pitchFamily="34" charset="0"/>
              </a:rPr>
              <a:t> with someone in your class. </a:t>
            </a:r>
            <a:endParaRPr lang="en-GB" sz="12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1EEA25C-1C99-4044-8B84-8FFE009DFEFA}"/>
              </a:ext>
            </a:extLst>
          </p:cNvPr>
          <p:cNvSpPr txBox="1"/>
          <p:nvPr/>
        </p:nvSpPr>
        <p:spPr>
          <a:xfrm>
            <a:off x="189331" y="4573230"/>
            <a:ext cx="4064997" cy="2031325"/>
          </a:xfrm>
          <a:prstGeom prst="rect">
            <a:avLst/>
          </a:prstGeom>
          <a:noFill/>
        </p:spPr>
        <p:txBody>
          <a:bodyPr wrap="square" rtlCol="0">
            <a:spAutoFit/>
          </a:bodyPr>
          <a:lstStyle/>
          <a:p>
            <a:pPr algn="ctr" rtl="0" fontAlgn="base"/>
            <a:r>
              <a:rPr lang="en-GB" b="0" i="0" dirty="0">
                <a:solidFill>
                  <a:schemeClr val="bg1"/>
                </a:solidFill>
                <a:effectLst/>
                <a:latin typeface="Arial" panose="020B0604020202020204" pitchFamily="34" charset="0"/>
              </a:rPr>
              <a:t>UNICEF works in more than 190 countries and territories. </a:t>
            </a:r>
            <a:r>
              <a:rPr lang="en-GB" b="0" i="0" u="sng" strike="noStrike" dirty="0">
                <a:solidFill>
                  <a:srgbClr val="FFFF00"/>
                </a:solidFill>
                <a:effectLst/>
                <a:latin typeface="Arial" panose="020B0604020202020204" pitchFamily="34" charset="0"/>
                <a:hlinkClick r:id="rId10">
                  <a:extLst>
                    <a:ext uri="{A12FA001-AC4F-418D-AE19-62706E023703}">
                      <ahyp:hlinkClr xmlns:ahyp="http://schemas.microsoft.com/office/drawing/2018/hyperlinkcolor" val="tx"/>
                    </a:ext>
                  </a:extLst>
                </a:hlinkClick>
              </a:rPr>
              <a:t>Choose a country you are interested in and find out what work UNICEF does there</a:t>
            </a:r>
            <a:r>
              <a:rPr lang="en-GB" b="0" i="0" strike="noStrike" dirty="0">
                <a:solidFill>
                  <a:schemeClr val="bg1"/>
                </a:solidFill>
                <a:effectLst/>
                <a:latin typeface="Arial" panose="020B0604020202020204" pitchFamily="34" charset="0"/>
                <a:hlinkClick r:id="rId10">
                  <a:extLst>
                    <a:ext uri="{A12FA001-AC4F-418D-AE19-62706E023703}">
                      <ahyp:hlinkClr xmlns:ahyp="http://schemas.microsoft.com/office/drawing/2018/hyperlinkcolor" val="tx"/>
                    </a:ext>
                  </a:extLst>
                </a:hlinkClick>
              </a:rPr>
              <a:t>.</a:t>
            </a:r>
            <a:r>
              <a:rPr lang="en-GB" b="0" i="0" dirty="0">
                <a:solidFill>
                  <a:schemeClr val="bg1"/>
                </a:solidFill>
                <a:effectLst/>
                <a:latin typeface="Arial" panose="020B0604020202020204" pitchFamily="34" charset="0"/>
              </a:rPr>
              <a:t> Look at the country site to find out more. Compare the work in different countries. </a:t>
            </a:r>
            <a:endParaRPr lang="en-GB" sz="1600" b="0" i="1" dirty="0">
              <a:solidFill>
                <a:schemeClr val="bg1"/>
              </a:solidFill>
              <a:effectLst/>
              <a:latin typeface="Arial" panose="020B0604020202020204" pitchFamily="34" charset="0"/>
              <a:cs typeface="Arial" panose="020B0604020202020204" pitchFamily="34" charset="0"/>
            </a:endParaRPr>
          </a:p>
        </p:txBody>
      </p:sp>
      <p:pic>
        <p:nvPicPr>
          <p:cNvPr id="7" name="Picture 6" descr="A person reading a book&#10;&#10;Description automatically generated with low confidence">
            <a:extLst>
              <a:ext uri="{FF2B5EF4-FFF2-40B4-BE49-F238E27FC236}">
                <a16:creationId xmlns:a16="http://schemas.microsoft.com/office/drawing/2014/main" id="{29A33B1C-E34C-D783-BBF2-9A3FDD2A7A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46551" y="1811483"/>
            <a:ext cx="3272417" cy="2181611"/>
          </a:xfrm>
          <a:prstGeom prst="rect">
            <a:avLst/>
          </a:prstGeom>
        </p:spPr>
      </p:pic>
      <p:pic>
        <p:nvPicPr>
          <p:cNvPr id="10" name="Picture 9" descr="A picture containing person, group, posing&#10;&#10;Description automatically generated">
            <a:extLst>
              <a:ext uri="{FF2B5EF4-FFF2-40B4-BE49-F238E27FC236}">
                <a16:creationId xmlns:a16="http://schemas.microsoft.com/office/drawing/2014/main" id="{29B0CCCB-D288-F6DC-EBA8-82B6332BF0B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97572" y="4716877"/>
            <a:ext cx="2850831" cy="1900554"/>
          </a:xfrm>
          <a:prstGeom prst="rect">
            <a:avLst/>
          </a:prstGeom>
        </p:spPr>
      </p:pic>
    </p:spTree>
    <p:extLst>
      <p:ext uri="{BB962C8B-B14F-4D97-AF65-F5344CB8AC3E}">
        <p14:creationId xmlns:p14="http://schemas.microsoft.com/office/powerpoint/2010/main" val="4204183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7B30EE-8314-408D-AFA1-AF315CB53D79}"/>
              </a:ext>
            </a:extLst>
          </p:cNvPr>
          <p:cNvSpPr txBox="1"/>
          <p:nvPr/>
        </p:nvSpPr>
        <p:spPr>
          <a:xfrm>
            <a:off x="6687239" y="2441248"/>
            <a:ext cx="5504761" cy="3139321"/>
          </a:xfrm>
          <a:prstGeom prst="rect">
            <a:avLst/>
          </a:prstGeom>
          <a:noFill/>
        </p:spPr>
        <p:txBody>
          <a:bodyPr wrap="square" lIns="91440" tIns="45720" rIns="91440" bIns="45720" rtlCol="0" anchor="t">
            <a:spAutoFit/>
          </a:bodyPr>
          <a:lstStyle/>
          <a:p>
            <a:pPr marL="285750" indent="-285750" algn="r" rtl="0" fontAlgn="base">
              <a:buFont typeface="Arial" panose="020B0604020202020204" pitchFamily="34" charset="0"/>
              <a:buChar char="•"/>
            </a:pPr>
            <a:r>
              <a:rPr lang="en-GB" b="0" i="0" dirty="0">
                <a:solidFill>
                  <a:schemeClr val="bg1"/>
                </a:solidFill>
                <a:effectLst/>
                <a:latin typeface="Arial" panose="020B0604020202020204" pitchFamily="34" charset="0"/>
                <a:cs typeface="Arial" panose="020B0604020202020204" pitchFamily="34" charset="0"/>
              </a:rPr>
              <a:t>Think about all the amazing things that UNICEF does to make life better for millions of children around the world every day. </a:t>
            </a:r>
          </a:p>
          <a:p>
            <a:pPr marL="285750" indent="-285750" algn="r" rtl="0" fontAlgn="base">
              <a:buFont typeface="Arial" panose="020B0604020202020204" pitchFamily="34" charset="0"/>
              <a:buChar char="•"/>
            </a:pPr>
            <a:endParaRPr lang="en-GB" dirty="0">
              <a:solidFill>
                <a:schemeClr val="bg1"/>
              </a:solidFill>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b="0" i="0" dirty="0">
                <a:solidFill>
                  <a:srgbClr val="FFFF00"/>
                </a:solidFill>
                <a:effectLst/>
                <a:latin typeface="Arial" panose="020B0604020202020204" pitchFamily="34" charset="0"/>
                <a:cs typeface="Arial" panose="020B0604020202020204" pitchFamily="34" charset="0"/>
              </a:rPr>
              <a:t>What have you learned </a:t>
            </a:r>
            <a:r>
              <a:rPr lang="en-GB" b="0" i="0" dirty="0">
                <a:solidFill>
                  <a:schemeClr val="bg1"/>
                </a:solidFill>
                <a:effectLst/>
                <a:latin typeface="Arial" panose="020B0604020202020204" pitchFamily="34" charset="0"/>
                <a:cs typeface="Arial" panose="020B0604020202020204" pitchFamily="34" charset="0"/>
              </a:rPr>
              <a:t>about UNICEF’s work?</a:t>
            </a:r>
          </a:p>
          <a:p>
            <a:pPr marL="285750" indent="-285750" algn="r" rtl="0" fontAlgn="base">
              <a:buFont typeface="Arial" panose="020B0604020202020204" pitchFamily="34" charset="0"/>
              <a:buChar char="•"/>
            </a:pPr>
            <a:endParaRPr lang="en-GB" dirty="0">
              <a:solidFill>
                <a:schemeClr val="bg1"/>
              </a:solidFill>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b="0" i="0" dirty="0">
                <a:solidFill>
                  <a:srgbClr val="FFFF00"/>
                </a:solidFill>
                <a:effectLst/>
                <a:latin typeface="Arial" panose="020B0604020202020204" pitchFamily="34" charset="0"/>
                <a:cs typeface="Arial" panose="020B0604020202020204" pitchFamily="34" charset="0"/>
              </a:rPr>
              <a:t>What will you do to tell other people </a:t>
            </a:r>
            <a:r>
              <a:rPr lang="en-GB" b="0" i="0" dirty="0">
                <a:solidFill>
                  <a:schemeClr val="bg1"/>
                </a:solidFill>
                <a:effectLst/>
                <a:latin typeface="Arial" panose="020B0604020202020204" pitchFamily="34" charset="0"/>
                <a:cs typeface="Arial" panose="020B0604020202020204" pitchFamily="34" charset="0"/>
              </a:rPr>
              <a:t>about UNICEF’s work?</a:t>
            </a:r>
          </a:p>
          <a:p>
            <a:pPr marL="285750" indent="-285750" algn="r" rtl="0" fontAlgn="base">
              <a:buFont typeface="Arial" panose="020B0604020202020204" pitchFamily="34" charset="0"/>
              <a:buChar char="•"/>
            </a:pPr>
            <a:endParaRPr lang="en-GB" dirty="0">
              <a:solidFill>
                <a:schemeClr val="bg1"/>
              </a:solidFill>
              <a:latin typeface="Arial" panose="020B0604020202020204" pitchFamily="34" charset="0"/>
              <a:cs typeface="Arial" panose="020B0604020202020204" pitchFamily="34" charset="0"/>
            </a:endParaRPr>
          </a:p>
          <a:p>
            <a:pPr marL="285750" indent="-285750" algn="r" rtl="0" fontAlgn="base">
              <a:buFont typeface="Arial" panose="020B0604020202020204" pitchFamily="34" charset="0"/>
              <a:buChar char="•"/>
            </a:pPr>
            <a:r>
              <a:rPr lang="en-GB" b="0" i="0" dirty="0">
                <a:solidFill>
                  <a:schemeClr val="bg1"/>
                </a:solidFill>
                <a:effectLst/>
                <a:latin typeface="Arial" panose="020B0604020202020204" pitchFamily="34" charset="0"/>
                <a:cs typeface="Arial" panose="020B0604020202020204" pitchFamily="34" charset="0"/>
              </a:rPr>
              <a:t>How might you </a:t>
            </a:r>
            <a:r>
              <a:rPr lang="en-GB" b="0" i="0" dirty="0">
                <a:solidFill>
                  <a:srgbClr val="FFFF00"/>
                </a:solidFill>
                <a:effectLst/>
                <a:latin typeface="Arial" panose="020B0604020202020204" pitchFamily="34" charset="0"/>
                <a:cs typeface="Arial" panose="020B0604020202020204" pitchFamily="34" charset="0"/>
              </a:rPr>
              <a:t>support UNICEF </a:t>
            </a:r>
            <a:r>
              <a:rPr lang="en-GB" b="0" i="0" dirty="0">
                <a:solidFill>
                  <a:schemeClr val="bg1"/>
                </a:solidFill>
                <a:effectLst/>
                <a:latin typeface="Arial" panose="020B0604020202020204" pitchFamily="34" charset="0"/>
                <a:cs typeface="Arial" panose="020B0604020202020204" pitchFamily="34" charset="0"/>
              </a:rPr>
              <a:t>in the future?</a:t>
            </a:r>
          </a:p>
          <a:p>
            <a:pPr algn="r" rtl="0" fontAlgn="base"/>
            <a:r>
              <a:rPr lang="en-GB" sz="1800" b="0" i="0" dirty="0">
                <a:solidFill>
                  <a:schemeClr val="bg1"/>
                </a:solidFill>
                <a:effectLst/>
                <a:latin typeface="Arial" panose="020B0604020202020204" pitchFamily="34" charset="0"/>
                <a:cs typeface="Arial" panose="020B0604020202020204" pitchFamily="34" charset="0"/>
              </a:rPr>
              <a:t> </a:t>
            </a:r>
            <a:endParaRPr lang="en-GB" sz="1600" b="0" i="0" dirty="0">
              <a:solidFill>
                <a:schemeClr val="bg1"/>
              </a:solidFill>
              <a:effectLst/>
              <a:latin typeface="Arial" panose="020B0604020202020204" pitchFamily="34" charset="0"/>
              <a:cs typeface="Arial" panose="020B0604020202020204" pitchFamily="34" charset="0"/>
            </a:endParaRPr>
          </a:p>
        </p:txBody>
      </p:sp>
      <p:sp>
        <p:nvSpPr>
          <p:cNvPr id="4" name="TextBox 4">
            <a:extLst>
              <a:ext uri="{FF2B5EF4-FFF2-40B4-BE49-F238E27FC236}">
                <a16:creationId xmlns:a16="http://schemas.microsoft.com/office/drawing/2014/main" id="{93C82157-AD07-4FD9-B297-04B284DC039A}"/>
              </a:ext>
            </a:extLst>
          </p:cNvPr>
          <p:cNvSpPr txBox="1"/>
          <p:nvPr/>
        </p:nvSpPr>
        <p:spPr>
          <a:xfrm rot="16200000">
            <a:off x="-1794355" y="4585045"/>
            <a:ext cx="410276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200" dirty="0">
                <a:solidFill>
                  <a:schemeClr val="bg1"/>
                </a:solidFill>
                <a:latin typeface="Arial" panose="020B0604020202020204" pitchFamily="34" charset="0"/>
                <a:cs typeface="Arial" panose="020B0604020202020204" pitchFamily="34" charset="0"/>
              </a:rPr>
              <a:t>UNICEF UK/Dawe</a:t>
            </a:r>
          </a:p>
        </p:txBody>
      </p:sp>
      <p:sp>
        <p:nvSpPr>
          <p:cNvPr id="2" name="TextBox 1">
            <a:extLst>
              <a:ext uri="{FF2B5EF4-FFF2-40B4-BE49-F238E27FC236}">
                <a16:creationId xmlns:a16="http://schemas.microsoft.com/office/drawing/2014/main" id="{99CD66AC-46D6-4F8A-810F-F3415CD421FE}"/>
              </a:ext>
            </a:extLst>
          </p:cNvPr>
          <p:cNvSpPr txBox="1"/>
          <p:nvPr/>
        </p:nvSpPr>
        <p:spPr>
          <a:xfrm>
            <a:off x="165253" y="310787"/>
            <a:ext cx="6521986" cy="707886"/>
          </a:xfrm>
          <a:prstGeom prst="rect">
            <a:avLst/>
          </a:prstGeom>
          <a:noFill/>
        </p:spPr>
        <p:txBody>
          <a:bodyPr wrap="square" rtlCol="0">
            <a:spAutoFit/>
          </a:bodyPr>
          <a:lstStyle/>
          <a:p>
            <a:pPr algn="l"/>
            <a:r>
              <a:rPr lang="en-GB" sz="4000" dirty="0">
                <a:solidFill>
                  <a:schemeClr val="bg1"/>
                </a:solidFill>
                <a:latin typeface="Univers Next Pro Condensed" panose="020B0906030202020203" pitchFamily="34" charset="0"/>
              </a:rPr>
              <a:t>REFLECTION</a:t>
            </a:r>
          </a:p>
        </p:txBody>
      </p:sp>
      <p:sp>
        <p:nvSpPr>
          <p:cNvPr id="5" name="TextBox 4">
            <a:extLst>
              <a:ext uri="{FF2B5EF4-FFF2-40B4-BE49-F238E27FC236}">
                <a16:creationId xmlns:a16="http://schemas.microsoft.com/office/drawing/2014/main" id="{B4D4B26E-4D8C-B576-84AC-945788098E5F}"/>
              </a:ext>
            </a:extLst>
          </p:cNvPr>
          <p:cNvSpPr txBox="1"/>
          <p:nvPr/>
        </p:nvSpPr>
        <p:spPr>
          <a:xfrm>
            <a:off x="7028121" y="1277431"/>
            <a:ext cx="5163879" cy="923330"/>
          </a:xfrm>
          <a:prstGeom prst="rect">
            <a:avLst/>
          </a:prstGeom>
          <a:noFill/>
        </p:spPr>
        <p:txBody>
          <a:bodyPr wrap="square" lIns="91440" tIns="45720" rIns="91440" bIns="45720" rtlCol="0" anchor="t">
            <a:spAutoFit/>
          </a:bodyPr>
          <a:lstStyle/>
          <a:p>
            <a:pPr algn="r" rtl="0" fontAlgn="base"/>
            <a:r>
              <a:rPr lang="en-GB" i="0" dirty="0">
                <a:solidFill>
                  <a:schemeClr val="bg1"/>
                </a:solidFill>
                <a:effectLst/>
                <a:latin typeface="Arial" panose="020B0604020202020204" pitchFamily="34" charset="0"/>
              </a:rPr>
              <a:t>Try to find somewhere peaceful and spend a few minutes being quiet and still … then think about these questions… </a:t>
            </a:r>
            <a:endParaRPr lang="en-GB"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157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4019A7-CDA6-401B-9D1D-A4A7DCC14E18}"/>
              </a:ext>
            </a:extLst>
          </p:cNvPr>
          <p:cNvSpPr txBox="1"/>
          <p:nvPr/>
        </p:nvSpPr>
        <p:spPr>
          <a:xfrm>
            <a:off x="215153" y="367553"/>
            <a:ext cx="6203576" cy="645459"/>
          </a:xfrm>
          <a:prstGeom prst="rect">
            <a:avLst/>
          </a:prstGeom>
          <a:noFill/>
        </p:spPr>
        <p:txBody>
          <a:bodyPr wrap="square" rtlCol="0">
            <a:spAutoFit/>
          </a:bodyPr>
          <a:lstStyle/>
          <a:p>
            <a:pPr algn="l"/>
            <a:r>
              <a:rPr lang="en-GB" sz="3600" dirty="0">
                <a:solidFill>
                  <a:schemeClr val="bg1"/>
                </a:solidFill>
                <a:latin typeface="Univers Next Pro Condensed" panose="020B0906030202020203" pitchFamily="34" charset="0"/>
              </a:rPr>
              <a:t>MORE INFO…</a:t>
            </a:r>
          </a:p>
        </p:txBody>
      </p:sp>
      <p:sp>
        <p:nvSpPr>
          <p:cNvPr id="3" name="TextBox 2">
            <a:extLst>
              <a:ext uri="{FF2B5EF4-FFF2-40B4-BE49-F238E27FC236}">
                <a16:creationId xmlns:a16="http://schemas.microsoft.com/office/drawing/2014/main" id="{7AB4E711-0EF7-4F28-A2D7-DB27D505B288}"/>
              </a:ext>
            </a:extLst>
          </p:cNvPr>
          <p:cNvSpPr txBox="1"/>
          <p:nvPr/>
        </p:nvSpPr>
        <p:spPr>
          <a:xfrm>
            <a:off x="7413811" y="2105561"/>
            <a:ext cx="4607859" cy="1323439"/>
          </a:xfrm>
          <a:prstGeom prst="rect">
            <a:avLst/>
          </a:prstGeom>
          <a:noFill/>
        </p:spPr>
        <p:txBody>
          <a:bodyPr wrap="square" rtlCol="0">
            <a:spAutoFit/>
          </a:bodyPr>
          <a:lstStyle/>
          <a:p>
            <a:pPr algn="r"/>
            <a:r>
              <a:rPr lang="en-GB" sz="2000" dirty="0">
                <a:solidFill>
                  <a:schemeClr val="bg1"/>
                </a:solidFill>
                <a:latin typeface="Arial" panose="020B0604020202020204" pitchFamily="34" charset="0"/>
                <a:cs typeface="Arial" panose="020B0604020202020204" pitchFamily="34" charset="0"/>
              </a:rPr>
              <a:t>For more information or to download previous Article of the Week packs please visit the RRSA website by clicking the link below</a:t>
            </a:r>
          </a:p>
        </p:txBody>
      </p:sp>
      <p:sp>
        <p:nvSpPr>
          <p:cNvPr id="4" name="TextBox 3">
            <a:extLst>
              <a:ext uri="{FF2B5EF4-FFF2-40B4-BE49-F238E27FC236}">
                <a16:creationId xmlns:a16="http://schemas.microsoft.com/office/drawing/2014/main" id="{725BFA64-22F0-4E3F-B825-9A837392DD3E}"/>
              </a:ext>
            </a:extLst>
          </p:cNvPr>
          <p:cNvSpPr txBox="1"/>
          <p:nvPr/>
        </p:nvSpPr>
        <p:spPr>
          <a:xfrm>
            <a:off x="5818094" y="1460102"/>
            <a:ext cx="6203576" cy="645459"/>
          </a:xfrm>
          <a:prstGeom prst="rect">
            <a:avLst/>
          </a:prstGeom>
          <a:noFill/>
        </p:spPr>
        <p:txBody>
          <a:bodyPr wrap="square" rtlCol="0">
            <a:spAutoFit/>
          </a:bodyPr>
          <a:lstStyle/>
          <a:p>
            <a:pPr algn="r"/>
            <a:r>
              <a:rPr lang="en-GB" sz="3600" dirty="0">
                <a:solidFill>
                  <a:schemeClr val="bg1"/>
                </a:solidFill>
                <a:latin typeface="Univers Next Pro Condensed" panose="020B0906030202020203" pitchFamily="34" charset="0"/>
              </a:rPr>
              <a:t>RRSA WEBSITE</a:t>
            </a:r>
          </a:p>
        </p:txBody>
      </p:sp>
      <p:sp>
        <p:nvSpPr>
          <p:cNvPr id="5" name="Rectangle 4">
            <a:hlinkClick r:id="rId2"/>
            <a:extLst>
              <a:ext uri="{FF2B5EF4-FFF2-40B4-BE49-F238E27FC236}">
                <a16:creationId xmlns:a16="http://schemas.microsoft.com/office/drawing/2014/main" id="{E369713D-0727-4389-B219-77724AD179AD}"/>
              </a:ext>
            </a:extLst>
          </p:cNvPr>
          <p:cNvSpPr/>
          <p:nvPr/>
        </p:nvSpPr>
        <p:spPr>
          <a:xfrm>
            <a:off x="10076329" y="3801035"/>
            <a:ext cx="1846729" cy="4034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CLICK HERE</a:t>
            </a:r>
          </a:p>
        </p:txBody>
      </p:sp>
      <p:pic>
        <p:nvPicPr>
          <p:cNvPr id="7" name="Picture 6" descr="Graphical user interface, website&#10;&#10;Description automatically generated">
            <a:extLst>
              <a:ext uri="{FF2B5EF4-FFF2-40B4-BE49-F238E27FC236}">
                <a16:creationId xmlns:a16="http://schemas.microsoft.com/office/drawing/2014/main" id="{EC618DB0-2A07-437D-AD49-FC9CDB25B9EE}"/>
              </a:ext>
            </a:extLst>
          </p:cNvPr>
          <p:cNvPicPr>
            <a:picLocks noChangeAspect="1"/>
          </p:cNvPicPr>
          <p:nvPr/>
        </p:nvPicPr>
        <p:blipFill rotWithShape="1">
          <a:blip r:embed="rId3">
            <a:extLst>
              <a:ext uri="{28A0092B-C50C-407E-A947-70E740481C1C}">
                <a14:useLocalDpi xmlns:a14="http://schemas.microsoft.com/office/drawing/2010/main" val="0"/>
              </a:ext>
            </a:extLst>
          </a:blip>
          <a:srcRect l="20163" t="22610" r="17133" b="24126"/>
          <a:stretch/>
        </p:blipFill>
        <p:spPr>
          <a:xfrm>
            <a:off x="770964" y="1826509"/>
            <a:ext cx="4823012" cy="4096871"/>
          </a:xfrm>
          <a:prstGeom prst="rect">
            <a:avLst/>
          </a:prstGeom>
        </p:spPr>
      </p:pic>
    </p:spTree>
    <p:extLst>
      <p:ext uri="{BB962C8B-B14F-4D97-AF65-F5344CB8AC3E}">
        <p14:creationId xmlns:p14="http://schemas.microsoft.com/office/powerpoint/2010/main" val="1930004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AEA0-5D6E-4002-BBDE-BFE9573DDB07}"/>
              </a:ext>
            </a:extLst>
          </p:cNvPr>
          <p:cNvSpPr>
            <a:spLocks noGrp="1"/>
          </p:cNvSpPr>
          <p:nvPr>
            <p:ph type="ctrTitle"/>
          </p:nvPr>
        </p:nvSpPr>
        <p:spPr/>
        <p:txBody>
          <a:bodyPr/>
          <a:lstStyle/>
          <a:p>
            <a:r>
              <a:rPr lang="en-GB" dirty="0">
                <a:latin typeface="Univers Next Pro Condensed"/>
              </a:rPr>
              <a:t>Thank you</a:t>
            </a:r>
            <a:endParaRPr lang="en-US" dirty="0"/>
          </a:p>
        </p:txBody>
      </p:sp>
      <p:sp>
        <p:nvSpPr>
          <p:cNvPr id="3" name="TextBox 4">
            <a:extLst>
              <a:ext uri="{FF2B5EF4-FFF2-40B4-BE49-F238E27FC236}">
                <a16:creationId xmlns:a16="http://schemas.microsoft.com/office/drawing/2014/main" id="{93C82157-AD07-4FD9-B297-04B284DC039A}"/>
              </a:ext>
            </a:extLst>
          </p:cNvPr>
          <p:cNvSpPr txBox="1"/>
          <p:nvPr/>
        </p:nvSpPr>
        <p:spPr>
          <a:xfrm rot="16200000">
            <a:off x="9911160" y="4668116"/>
            <a:ext cx="410276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200" dirty="0">
                <a:solidFill>
                  <a:schemeClr val="bg1"/>
                </a:solidFill>
                <a:latin typeface="Arial" panose="020B0604020202020204" pitchFamily="34" charset="0"/>
                <a:cs typeface="Arial" panose="020B0604020202020204" pitchFamily="34" charset="0"/>
              </a:rPr>
              <a:t>UNICEF UK/Dawe</a:t>
            </a:r>
          </a:p>
        </p:txBody>
      </p:sp>
    </p:spTree>
    <p:extLst>
      <p:ext uri="{BB962C8B-B14F-4D97-AF65-F5344CB8AC3E}">
        <p14:creationId xmlns:p14="http://schemas.microsoft.com/office/powerpoint/2010/main" val="1310055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600" dirty="0" smtClean="0">
            <a:solidFill>
              <a:schemeClr val="bg1"/>
            </a:solidFill>
            <a:latin typeface="Univers Next Pro Condensed" panose="020B09060302020202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2775</TotalTime>
  <Words>1194</Words>
  <Application>Microsoft Office PowerPoint</Application>
  <PresentationFormat>Widescreen</PresentationFormat>
  <Paragraphs>86</Paragraphs>
  <Slides>13</Slides>
  <Notes>11</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Open Sans</vt:lpstr>
      <vt:lpstr>Univers Next Pro</vt:lpstr>
      <vt:lpstr>Univers Next Pro Condensed</vt:lpstr>
      <vt:lpstr>Wingdings</vt:lpstr>
      <vt:lpstr>Office Theme</vt:lpstr>
      <vt:lpstr>PowerPoint Presentation</vt:lpstr>
      <vt:lpstr>PowerPoint Presentation</vt:lpstr>
      <vt:lpstr>Guess the Article</vt:lpstr>
      <vt:lpstr>PowerPoint Presentation</vt:lpstr>
      <vt:lpstr>PowerPoint Presentation</vt:lpstr>
      <vt:lpstr>Did you think of these? </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Whiffin</dc:creator>
  <cp:lastModifiedBy>Romana Juhasova</cp:lastModifiedBy>
  <cp:revision>210</cp:revision>
  <dcterms:created xsi:type="dcterms:W3CDTF">2021-02-11T16:57:41Z</dcterms:created>
  <dcterms:modified xsi:type="dcterms:W3CDTF">2022-07-06T12:59:00Z</dcterms:modified>
</cp:coreProperties>
</file>